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(MS)" panose="020B0604020202020204" charset="0"/>
      <p:regular r:id="rId28"/>
    </p:embeddedFont>
    <p:embeddedFont>
      <p:font typeface="Calibri (MS) Bold" panose="020B0604020202020204" charset="0"/>
      <p:regular r:id="rId29"/>
    </p:embeddedFont>
    <p:embeddedFont>
      <p:font typeface="Inter" panose="020B0604020202020204" charset="0"/>
      <p:regular r:id="rId30"/>
    </p:embeddedFont>
    <p:embeddedFont>
      <p:font typeface="Inter Bold" panose="020B0604020202020204" charset="0"/>
      <p:regular r:id="rId31"/>
    </p:embeddedFont>
    <p:embeddedFont>
      <p:font typeface="Inter Italics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103" d="100"/>
          <a:sy n="103" d="100"/>
        </p:scale>
        <p:origin x="948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4.xml"/><Relationship Id="rId18" Type="http://schemas.openxmlformats.org/officeDocument/2006/relationships/image" Target="../media/image13.png"/><Relationship Id="rId26" Type="http://schemas.openxmlformats.org/officeDocument/2006/relationships/image" Target="../media/image21.png"/><Relationship Id="rId3" Type="http://schemas.openxmlformats.org/officeDocument/2006/relationships/image" Target="../media/image1.png"/><Relationship Id="rId21" Type="http://schemas.openxmlformats.org/officeDocument/2006/relationships/image" Target="../media/image16.svg"/><Relationship Id="rId7" Type="http://schemas.openxmlformats.org/officeDocument/2006/relationships/image" Target="../media/image4.svg"/><Relationship Id="rId12" Type="http://schemas.openxmlformats.org/officeDocument/2006/relationships/image" Target="../media/image8.svg"/><Relationship Id="rId17" Type="http://schemas.openxmlformats.org/officeDocument/2006/relationships/image" Target="../media/image12.svg"/><Relationship Id="rId25" Type="http://schemas.openxmlformats.org/officeDocument/2006/relationships/image" Target="../media/image20.png"/><Relationship Id="rId2" Type="http://schemas.openxmlformats.org/officeDocument/2006/relationships/slide" Target="slide5.xml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24" Type="http://schemas.openxmlformats.org/officeDocument/2006/relationships/image" Target="../media/image19.png"/><Relationship Id="rId5" Type="http://schemas.openxmlformats.org/officeDocument/2006/relationships/slide" Target="slide2.xml"/><Relationship Id="rId15" Type="http://schemas.openxmlformats.org/officeDocument/2006/relationships/image" Target="../media/image10.svg"/><Relationship Id="rId23" Type="http://schemas.openxmlformats.org/officeDocument/2006/relationships/image" Target="../media/image18.svg"/><Relationship Id="rId10" Type="http://schemas.openxmlformats.org/officeDocument/2006/relationships/image" Target="../media/image6.svg"/><Relationship Id="rId19" Type="http://schemas.openxmlformats.org/officeDocument/2006/relationships/image" Target="../media/image14.svg"/><Relationship Id="rId4" Type="http://schemas.openxmlformats.org/officeDocument/2006/relationships/image" Target="../media/image2.svg"/><Relationship Id="rId9" Type="http://schemas.openxmlformats.org/officeDocument/2006/relationships/image" Target="../media/image5.png"/><Relationship Id="rId14" Type="http://schemas.openxmlformats.org/officeDocument/2006/relationships/image" Target="../media/image9.png"/><Relationship Id="rId22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6.sv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18.svg"/><Relationship Id="rId4" Type="http://schemas.openxmlformats.org/officeDocument/2006/relationships/slide" Target="slide3.xml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6.sv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18.svg"/><Relationship Id="rId4" Type="http://schemas.openxmlformats.org/officeDocument/2006/relationships/slide" Target="slide3.xml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6.sv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18.svg"/><Relationship Id="rId4" Type="http://schemas.openxmlformats.org/officeDocument/2006/relationships/slide" Target="slide3.xml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6.sv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18.svg"/><Relationship Id="rId4" Type="http://schemas.openxmlformats.org/officeDocument/2006/relationships/slide" Target="slide3.xml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0.svg"/><Relationship Id="rId7" Type="http://schemas.openxmlformats.org/officeDocument/2006/relationships/image" Target="../media/image11.png"/><Relationship Id="rId12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8.svg"/><Relationship Id="rId5" Type="http://schemas.openxmlformats.org/officeDocument/2006/relationships/image" Target="../media/image26.png"/><Relationship Id="rId10" Type="http://schemas.openxmlformats.org/officeDocument/2006/relationships/image" Target="../media/image17.png"/><Relationship Id="rId4" Type="http://schemas.openxmlformats.org/officeDocument/2006/relationships/slide" Target="slide4.xml"/><Relationship Id="rId9" Type="http://schemas.openxmlformats.org/officeDocument/2006/relationships/hyperlink" Target="https://www.schulentwicklung.isb.bayern.de/schulentwicklung-gestalten/schulentwicklung-etablieren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0.svg"/><Relationship Id="rId7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18.svg"/><Relationship Id="rId4" Type="http://schemas.openxmlformats.org/officeDocument/2006/relationships/slide" Target="slide4.xml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0.svg"/><Relationship Id="rId7" Type="http://schemas.openxmlformats.org/officeDocument/2006/relationships/image" Target="../media/image11.png"/><Relationship Id="rId12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8.svg"/><Relationship Id="rId5" Type="http://schemas.openxmlformats.org/officeDocument/2006/relationships/image" Target="../media/image26.png"/><Relationship Id="rId10" Type="http://schemas.openxmlformats.org/officeDocument/2006/relationships/image" Target="../media/image17.png"/><Relationship Id="rId4" Type="http://schemas.openxmlformats.org/officeDocument/2006/relationships/slide" Target="slide4.xml"/><Relationship Id="rId9" Type="http://schemas.openxmlformats.org/officeDocument/2006/relationships/hyperlink" Target="https://www.schulentwicklung.isb.bayern.de/schulentwicklung-gestalten/schulentwicklung-etablieren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0.svg"/><Relationship Id="rId7" Type="http://schemas.openxmlformats.org/officeDocument/2006/relationships/image" Target="../media/image11.png"/><Relationship Id="rId12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8.svg"/><Relationship Id="rId5" Type="http://schemas.openxmlformats.org/officeDocument/2006/relationships/image" Target="../media/image26.png"/><Relationship Id="rId10" Type="http://schemas.openxmlformats.org/officeDocument/2006/relationships/image" Target="../media/image17.png"/><Relationship Id="rId4" Type="http://schemas.openxmlformats.org/officeDocument/2006/relationships/slide" Target="slide4.xml"/><Relationship Id="rId9" Type="http://schemas.openxmlformats.org/officeDocument/2006/relationships/hyperlink" Target="https://www.schulentwicklung.isb.bayern.de/schulentwicklung-gestalten/schulentwicklung-etablieren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0.svg"/><Relationship Id="rId7" Type="http://schemas.openxmlformats.org/officeDocument/2006/relationships/image" Target="../media/image11.png"/><Relationship Id="rId12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8.svg"/><Relationship Id="rId5" Type="http://schemas.openxmlformats.org/officeDocument/2006/relationships/image" Target="../media/image26.png"/><Relationship Id="rId10" Type="http://schemas.openxmlformats.org/officeDocument/2006/relationships/image" Target="../media/image17.png"/><Relationship Id="rId4" Type="http://schemas.openxmlformats.org/officeDocument/2006/relationships/slide" Target="slide4.xml"/><Relationship Id="rId9" Type="http://schemas.openxmlformats.org/officeDocument/2006/relationships/hyperlink" Target="https://www.schulentwicklung.isb.bayern.de/schulentwicklung-gestalten/schulentwicklung-etablieren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0.svg"/><Relationship Id="rId7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18.svg"/><Relationship Id="rId4" Type="http://schemas.openxmlformats.org/officeDocument/2006/relationships/slide" Target="slide4.xml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7.svg"/><Relationship Id="rId18" Type="http://schemas.openxmlformats.org/officeDocument/2006/relationships/image" Target="../media/image21.png"/><Relationship Id="rId3" Type="http://schemas.openxmlformats.org/officeDocument/2006/relationships/image" Target="../media/image4.sv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slide" Target="slide1.xml"/><Relationship Id="rId5" Type="http://schemas.openxmlformats.org/officeDocument/2006/relationships/image" Target="../media/image14.svg"/><Relationship Id="rId15" Type="http://schemas.openxmlformats.org/officeDocument/2006/relationships/slide" Target="slide8.xml"/><Relationship Id="rId10" Type="http://schemas.openxmlformats.org/officeDocument/2006/relationships/image" Target="../media/image25.svg"/><Relationship Id="rId19" Type="http://schemas.openxmlformats.org/officeDocument/2006/relationships/slide" Target="slide9.xml"/><Relationship Id="rId4" Type="http://schemas.openxmlformats.org/officeDocument/2006/relationships/image" Target="../media/image13.png"/><Relationship Id="rId9" Type="http://schemas.openxmlformats.org/officeDocument/2006/relationships/image" Target="../media/image24.png"/><Relationship Id="rId14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.sv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18.svg"/><Relationship Id="rId4" Type="http://schemas.openxmlformats.org/officeDocument/2006/relationships/slide" Target="slide5.xml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.sv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18.svg"/><Relationship Id="rId4" Type="http://schemas.openxmlformats.org/officeDocument/2006/relationships/slide" Target="slide5.xml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.sv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18.svg"/><Relationship Id="rId4" Type="http://schemas.openxmlformats.org/officeDocument/2006/relationships/slide" Target="slide5.xml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6.png"/><Relationship Id="rId18" Type="http://schemas.openxmlformats.org/officeDocument/2006/relationships/image" Target="../media/image8.svg"/><Relationship Id="rId3" Type="http://schemas.openxmlformats.org/officeDocument/2006/relationships/image" Target="../media/image14.svg"/><Relationship Id="rId21" Type="http://schemas.openxmlformats.org/officeDocument/2006/relationships/image" Target="../media/image21.png"/><Relationship Id="rId7" Type="http://schemas.openxmlformats.org/officeDocument/2006/relationships/slide" Target="slide13.xml"/><Relationship Id="rId12" Type="http://schemas.openxmlformats.org/officeDocument/2006/relationships/slide" Target="slide1.xml"/><Relationship Id="rId17" Type="http://schemas.openxmlformats.org/officeDocument/2006/relationships/image" Target="../media/image7.png"/><Relationship Id="rId2" Type="http://schemas.openxmlformats.org/officeDocument/2006/relationships/image" Target="../media/image13.png"/><Relationship Id="rId16" Type="http://schemas.openxmlformats.org/officeDocument/2006/relationships/image" Target="../media/image6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11" Type="http://schemas.openxmlformats.org/officeDocument/2006/relationships/image" Target="../media/image31.svg"/><Relationship Id="rId5" Type="http://schemas.openxmlformats.org/officeDocument/2006/relationships/slide" Target="slide11.xml"/><Relationship Id="rId15" Type="http://schemas.openxmlformats.org/officeDocument/2006/relationships/image" Target="../media/image5.png"/><Relationship Id="rId10" Type="http://schemas.openxmlformats.org/officeDocument/2006/relationships/image" Target="../media/image30.png"/><Relationship Id="rId19" Type="http://schemas.openxmlformats.org/officeDocument/2006/relationships/image" Target="../media/image17.png"/><Relationship Id="rId4" Type="http://schemas.openxmlformats.org/officeDocument/2006/relationships/slide" Target="slide10.xml"/><Relationship Id="rId9" Type="http://schemas.openxmlformats.org/officeDocument/2006/relationships/image" Target="../media/image29.svg"/><Relationship Id="rId14" Type="http://schemas.openxmlformats.org/officeDocument/2006/relationships/image" Target="../media/image2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1.xml"/><Relationship Id="rId18" Type="http://schemas.openxmlformats.org/officeDocument/2006/relationships/slide" Target="slide15.xml"/><Relationship Id="rId3" Type="http://schemas.openxmlformats.org/officeDocument/2006/relationships/image" Target="../media/image10.svg"/><Relationship Id="rId21" Type="http://schemas.openxmlformats.org/officeDocument/2006/relationships/image" Target="../media/image21.png"/><Relationship Id="rId7" Type="http://schemas.openxmlformats.org/officeDocument/2006/relationships/slide" Target="slide18.xml"/><Relationship Id="rId12" Type="http://schemas.openxmlformats.org/officeDocument/2006/relationships/image" Target="../media/image35.svg"/><Relationship Id="rId17" Type="http://schemas.openxmlformats.org/officeDocument/2006/relationships/image" Target="../media/image12.svg"/><Relationship Id="rId2" Type="http://schemas.openxmlformats.org/officeDocument/2006/relationships/image" Target="../media/image9.png"/><Relationship Id="rId16" Type="http://schemas.openxmlformats.org/officeDocument/2006/relationships/image" Target="../media/image11.pn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11" Type="http://schemas.openxmlformats.org/officeDocument/2006/relationships/image" Target="../media/image34.png"/><Relationship Id="rId5" Type="http://schemas.openxmlformats.org/officeDocument/2006/relationships/slide" Target="slide14.xml"/><Relationship Id="rId15" Type="http://schemas.openxmlformats.org/officeDocument/2006/relationships/image" Target="../media/image27.svg"/><Relationship Id="rId10" Type="http://schemas.openxmlformats.org/officeDocument/2006/relationships/image" Target="../media/image33.svg"/><Relationship Id="rId19" Type="http://schemas.openxmlformats.org/officeDocument/2006/relationships/image" Target="../media/image17.png"/><Relationship Id="rId4" Type="http://schemas.openxmlformats.org/officeDocument/2006/relationships/slide" Target="slide16.xml"/><Relationship Id="rId9" Type="http://schemas.openxmlformats.org/officeDocument/2006/relationships/image" Target="../media/image32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1.png"/><Relationship Id="rId18" Type="http://schemas.openxmlformats.org/officeDocument/2006/relationships/image" Target="../media/image17.png"/><Relationship Id="rId3" Type="http://schemas.openxmlformats.org/officeDocument/2006/relationships/image" Target="../media/image14.svg"/><Relationship Id="rId7" Type="http://schemas.openxmlformats.org/officeDocument/2006/relationships/image" Target="../media/image38.png"/><Relationship Id="rId12" Type="http://schemas.openxmlformats.org/officeDocument/2006/relationships/slide" Target="slide20.xml"/><Relationship Id="rId17" Type="http://schemas.openxmlformats.org/officeDocument/2006/relationships/slide" Target="slide22.xml"/><Relationship Id="rId2" Type="http://schemas.openxmlformats.org/officeDocument/2006/relationships/image" Target="../media/image13.png"/><Relationship Id="rId16" Type="http://schemas.openxmlformats.org/officeDocument/2006/relationships/image" Target="../media/image16.sv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27.svg"/><Relationship Id="rId5" Type="http://schemas.openxmlformats.org/officeDocument/2006/relationships/image" Target="../media/image36.png"/><Relationship Id="rId15" Type="http://schemas.openxmlformats.org/officeDocument/2006/relationships/image" Target="../media/image15.png"/><Relationship Id="rId10" Type="http://schemas.openxmlformats.org/officeDocument/2006/relationships/image" Target="../media/image26.png"/><Relationship Id="rId19" Type="http://schemas.openxmlformats.org/officeDocument/2006/relationships/image" Target="../media/image18.svg"/><Relationship Id="rId4" Type="http://schemas.openxmlformats.org/officeDocument/2006/relationships/slide" Target="slide21.xml"/><Relationship Id="rId9" Type="http://schemas.openxmlformats.org/officeDocument/2006/relationships/slide" Target="slide1.xml"/><Relationship Id="rId1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4.sv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21.png"/><Relationship Id="rId5" Type="http://schemas.openxmlformats.org/officeDocument/2006/relationships/image" Target="../media/image14.svg"/><Relationship Id="rId10" Type="http://schemas.openxmlformats.org/officeDocument/2006/relationships/image" Target="../media/image18.sv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4.svg"/><Relationship Id="rId7" Type="http://schemas.openxmlformats.org/officeDocument/2006/relationships/image" Target="../media/image26.png"/><Relationship Id="rId12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18.svg"/><Relationship Id="rId5" Type="http://schemas.openxmlformats.org/officeDocument/2006/relationships/image" Target="../media/image14.sv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hyperlink" Target="https://www.schulentwicklung.isb.bayern.de/schulentwicklung-gestalten/qualitaetsverstaendnis/schulentwicklungsprogramm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4.sv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21.png"/><Relationship Id="rId5" Type="http://schemas.openxmlformats.org/officeDocument/2006/relationships/image" Target="../media/image14.svg"/><Relationship Id="rId10" Type="http://schemas.openxmlformats.org/officeDocument/2006/relationships/image" Target="../media/image18.sv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4.svg"/><Relationship Id="rId7" Type="http://schemas.openxmlformats.org/officeDocument/2006/relationships/image" Target="../media/image26.png"/><Relationship Id="rId12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18.svg"/><Relationship Id="rId5" Type="http://schemas.openxmlformats.org/officeDocument/2006/relationships/image" Target="../media/image14.sv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action="ppaction://hlinksldjump"/>
          </p:cNvPr>
          <p:cNvSpPr/>
          <p:nvPr/>
        </p:nvSpPr>
        <p:spPr>
          <a:xfrm>
            <a:off x="14725612" y="2447713"/>
            <a:ext cx="2364014" cy="2002965"/>
          </a:xfrm>
          <a:custGeom>
            <a:avLst/>
            <a:gdLst/>
            <a:ahLst/>
            <a:cxnLst/>
            <a:rect l="l" t="t" r="r" b="b"/>
            <a:pathLst>
              <a:path w="2364014" h="2002965">
                <a:moveTo>
                  <a:pt x="0" y="0"/>
                </a:moveTo>
                <a:lnTo>
                  <a:pt x="2364014" y="0"/>
                </a:lnTo>
                <a:lnTo>
                  <a:pt x="2364014" y="2002965"/>
                </a:lnTo>
                <a:lnTo>
                  <a:pt x="0" y="20029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304167" y="-6531093"/>
            <a:ext cx="10981771" cy="1098177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dash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029337" y="1715892"/>
            <a:ext cx="432032" cy="43203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9C0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742876" y="3933711"/>
            <a:ext cx="432032" cy="43203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4DBD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782360" y="3721304"/>
            <a:ext cx="432032" cy="43203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BF0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875283" y="2147924"/>
            <a:ext cx="432032" cy="43203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744D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3847330" y="0"/>
            <a:ext cx="1759066" cy="1308130"/>
            <a:chOff x="0" y="0"/>
            <a:chExt cx="463293" cy="34452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63293" cy="344528"/>
            </a:xfrm>
            <a:custGeom>
              <a:avLst/>
              <a:gdLst/>
              <a:ahLst/>
              <a:cxnLst/>
              <a:rect l="l" t="t" r="r" b="b"/>
              <a:pathLst>
                <a:path w="463293" h="344528">
                  <a:moveTo>
                    <a:pt x="0" y="0"/>
                  </a:moveTo>
                  <a:lnTo>
                    <a:pt x="463293" y="0"/>
                  </a:lnTo>
                  <a:lnTo>
                    <a:pt x="463293" y="344528"/>
                  </a:lnTo>
                  <a:lnTo>
                    <a:pt x="0" y="34452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28575"/>
              <a:ext cx="463293" cy="3159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959080" y="-26981"/>
            <a:ext cx="1608235" cy="1308130"/>
            <a:chOff x="0" y="0"/>
            <a:chExt cx="423568" cy="34452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3568" cy="344528"/>
            </a:xfrm>
            <a:custGeom>
              <a:avLst/>
              <a:gdLst/>
              <a:ahLst/>
              <a:cxnLst/>
              <a:rect l="l" t="t" r="r" b="b"/>
              <a:pathLst>
                <a:path w="423568" h="344528">
                  <a:moveTo>
                    <a:pt x="0" y="0"/>
                  </a:moveTo>
                  <a:lnTo>
                    <a:pt x="423568" y="0"/>
                  </a:lnTo>
                  <a:lnTo>
                    <a:pt x="423568" y="344528"/>
                  </a:lnTo>
                  <a:lnTo>
                    <a:pt x="0" y="34452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28575"/>
              <a:ext cx="423568" cy="3159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sp>
        <p:nvSpPr>
          <p:cNvPr id="24" name="Freeform 24">
            <a:hlinkClick r:id="rId5" action="ppaction://hlinksldjump"/>
          </p:cNvPr>
          <p:cNvSpPr/>
          <p:nvPr/>
        </p:nvSpPr>
        <p:spPr>
          <a:xfrm>
            <a:off x="2665323" y="2403829"/>
            <a:ext cx="2364014" cy="2002965"/>
          </a:xfrm>
          <a:custGeom>
            <a:avLst/>
            <a:gdLst/>
            <a:ahLst/>
            <a:cxnLst/>
            <a:rect l="l" t="t" r="r" b="b"/>
            <a:pathLst>
              <a:path w="2364014" h="2002965">
                <a:moveTo>
                  <a:pt x="0" y="0"/>
                </a:moveTo>
                <a:lnTo>
                  <a:pt x="2364014" y="0"/>
                </a:lnTo>
                <a:lnTo>
                  <a:pt x="2364014" y="2002964"/>
                </a:lnTo>
                <a:lnTo>
                  <a:pt x="0" y="20029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>
            <a:hlinkClick r:id="rId8" action="ppaction://hlinksldjump"/>
          </p:cNvPr>
          <p:cNvSpPr/>
          <p:nvPr/>
        </p:nvSpPr>
        <p:spPr>
          <a:xfrm>
            <a:off x="6605976" y="4698328"/>
            <a:ext cx="2364014" cy="2002965"/>
          </a:xfrm>
          <a:custGeom>
            <a:avLst/>
            <a:gdLst/>
            <a:ahLst/>
            <a:cxnLst/>
            <a:rect l="l" t="t" r="r" b="b"/>
            <a:pathLst>
              <a:path w="2364014" h="2002965">
                <a:moveTo>
                  <a:pt x="0" y="0"/>
                </a:moveTo>
                <a:lnTo>
                  <a:pt x="2364014" y="0"/>
                </a:lnTo>
                <a:lnTo>
                  <a:pt x="2364014" y="2002965"/>
                </a:lnTo>
                <a:lnTo>
                  <a:pt x="0" y="20029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7029291" y="4878690"/>
            <a:ext cx="1427169" cy="1390841"/>
          </a:xfrm>
          <a:custGeom>
            <a:avLst/>
            <a:gdLst/>
            <a:ahLst/>
            <a:cxnLst/>
            <a:rect l="l" t="t" r="r" b="b"/>
            <a:pathLst>
              <a:path w="1427169" h="1390841">
                <a:moveTo>
                  <a:pt x="0" y="0"/>
                </a:moveTo>
                <a:lnTo>
                  <a:pt x="1427169" y="0"/>
                </a:lnTo>
                <a:lnTo>
                  <a:pt x="1427169" y="1390841"/>
                </a:lnTo>
                <a:lnTo>
                  <a:pt x="0" y="13908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>
            <a:hlinkClick r:id="rId13" action="ppaction://hlinksldjump"/>
          </p:cNvPr>
          <p:cNvSpPr/>
          <p:nvPr/>
        </p:nvSpPr>
        <p:spPr>
          <a:xfrm>
            <a:off x="10927392" y="4698328"/>
            <a:ext cx="2364014" cy="2002965"/>
          </a:xfrm>
          <a:custGeom>
            <a:avLst/>
            <a:gdLst/>
            <a:ahLst/>
            <a:cxnLst/>
            <a:rect l="l" t="t" r="r" b="b"/>
            <a:pathLst>
              <a:path w="2364014" h="2002965">
                <a:moveTo>
                  <a:pt x="0" y="0"/>
                </a:moveTo>
                <a:lnTo>
                  <a:pt x="2364014" y="0"/>
                </a:lnTo>
                <a:lnTo>
                  <a:pt x="2364014" y="2002965"/>
                </a:lnTo>
                <a:lnTo>
                  <a:pt x="0" y="20029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1354806" y="4986707"/>
            <a:ext cx="1287139" cy="1174807"/>
          </a:xfrm>
          <a:custGeom>
            <a:avLst/>
            <a:gdLst/>
            <a:ahLst/>
            <a:cxnLst/>
            <a:rect l="l" t="t" r="r" b="b"/>
            <a:pathLst>
              <a:path w="1287139" h="1174807">
                <a:moveTo>
                  <a:pt x="0" y="0"/>
                </a:moveTo>
                <a:lnTo>
                  <a:pt x="1287140" y="0"/>
                </a:lnTo>
                <a:lnTo>
                  <a:pt x="1287140" y="1174807"/>
                </a:lnTo>
                <a:lnTo>
                  <a:pt x="0" y="117480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3065925" y="2690491"/>
            <a:ext cx="1518452" cy="1234087"/>
          </a:xfrm>
          <a:custGeom>
            <a:avLst/>
            <a:gdLst/>
            <a:ahLst/>
            <a:cxnLst/>
            <a:rect l="l" t="t" r="r" b="b"/>
            <a:pathLst>
              <a:path w="1518452" h="1234087">
                <a:moveTo>
                  <a:pt x="0" y="0"/>
                </a:moveTo>
                <a:lnTo>
                  <a:pt x="1518452" y="0"/>
                </a:lnTo>
                <a:lnTo>
                  <a:pt x="1518452" y="1234087"/>
                </a:lnTo>
                <a:lnTo>
                  <a:pt x="0" y="123408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5285938" y="2648740"/>
            <a:ext cx="1243362" cy="1275838"/>
          </a:xfrm>
          <a:custGeom>
            <a:avLst/>
            <a:gdLst/>
            <a:ahLst/>
            <a:cxnLst/>
            <a:rect l="l" t="t" r="r" b="b"/>
            <a:pathLst>
              <a:path w="1243362" h="1275838">
                <a:moveTo>
                  <a:pt x="0" y="0"/>
                </a:moveTo>
                <a:lnTo>
                  <a:pt x="1243362" y="0"/>
                </a:lnTo>
                <a:lnTo>
                  <a:pt x="1243362" y="1275838"/>
                </a:lnTo>
                <a:lnTo>
                  <a:pt x="0" y="127583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10800000">
            <a:off x="-218739" y="9111001"/>
            <a:ext cx="18506739" cy="3909549"/>
          </a:xfrm>
          <a:custGeom>
            <a:avLst/>
            <a:gdLst/>
            <a:ahLst/>
            <a:cxnLst/>
            <a:rect l="l" t="t" r="r" b="b"/>
            <a:pathLst>
              <a:path w="18506739" h="3909549">
                <a:moveTo>
                  <a:pt x="0" y="0"/>
                </a:moveTo>
                <a:lnTo>
                  <a:pt x="18506739" y="0"/>
                </a:lnTo>
                <a:lnTo>
                  <a:pt x="18506739" y="3909549"/>
                </a:lnTo>
                <a:lnTo>
                  <a:pt x="0" y="390954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222663" y="9258300"/>
            <a:ext cx="2661811" cy="782658"/>
          </a:xfrm>
          <a:custGeom>
            <a:avLst/>
            <a:gdLst/>
            <a:ahLst/>
            <a:cxnLst/>
            <a:rect l="l" t="t" r="r" b="b"/>
            <a:pathLst>
              <a:path w="2661811" h="782658">
                <a:moveTo>
                  <a:pt x="0" y="0"/>
                </a:moveTo>
                <a:lnTo>
                  <a:pt x="2661811" y="0"/>
                </a:lnTo>
                <a:lnTo>
                  <a:pt x="2661811" y="782658"/>
                </a:lnTo>
                <a:lnTo>
                  <a:pt x="0" y="782658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t="-14625"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5567314" y="9258300"/>
            <a:ext cx="1691986" cy="799651"/>
          </a:xfrm>
          <a:custGeom>
            <a:avLst/>
            <a:gdLst/>
            <a:ahLst/>
            <a:cxnLst/>
            <a:rect l="l" t="t" r="r" b="b"/>
            <a:pathLst>
              <a:path w="1691986" h="799651">
                <a:moveTo>
                  <a:pt x="0" y="0"/>
                </a:moveTo>
                <a:lnTo>
                  <a:pt x="1691986" y="0"/>
                </a:lnTo>
                <a:lnTo>
                  <a:pt x="1691986" y="799651"/>
                </a:lnTo>
                <a:lnTo>
                  <a:pt x="0" y="799651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t="-7911"/>
            </a:stretch>
          </a:blipFill>
        </p:spPr>
      </p:sp>
      <p:sp>
        <p:nvSpPr>
          <p:cNvPr id="34" name="Freeform 34"/>
          <p:cNvSpPr/>
          <p:nvPr/>
        </p:nvSpPr>
        <p:spPr>
          <a:xfrm rot="-5400000">
            <a:off x="-6153955" y="3128568"/>
            <a:ext cx="12101538" cy="2556450"/>
          </a:xfrm>
          <a:custGeom>
            <a:avLst/>
            <a:gdLst/>
            <a:ahLst/>
            <a:cxnLst/>
            <a:rect l="l" t="t" r="r" b="b"/>
            <a:pathLst>
              <a:path w="12101538" h="2556450">
                <a:moveTo>
                  <a:pt x="0" y="0"/>
                </a:moveTo>
                <a:lnTo>
                  <a:pt x="12101537" y="0"/>
                </a:lnTo>
                <a:lnTo>
                  <a:pt x="12101537" y="2556450"/>
                </a:lnTo>
                <a:lnTo>
                  <a:pt x="0" y="255645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19221" y="256659"/>
            <a:ext cx="909479" cy="904710"/>
          </a:xfrm>
          <a:custGeom>
            <a:avLst/>
            <a:gdLst/>
            <a:ahLst/>
            <a:cxnLst/>
            <a:rect l="l" t="t" r="r" b="b"/>
            <a:pathLst>
              <a:path w="909479" h="904710">
                <a:moveTo>
                  <a:pt x="0" y="0"/>
                </a:moveTo>
                <a:lnTo>
                  <a:pt x="909479" y="0"/>
                </a:lnTo>
                <a:lnTo>
                  <a:pt x="909479" y="904711"/>
                </a:lnTo>
                <a:lnTo>
                  <a:pt x="0" y="904711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r="-245547"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1871084" y="4754865"/>
            <a:ext cx="3952491" cy="1673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 b="1" spc="34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1.  </a:t>
            </a:r>
          </a:p>
          <a:p>
            <a:pPr algn="ctr">
              <a:lnSpc>
                <a:spcPts val="4340"/>
              </a:lnSpc>
            </a:pPr>
            <a:r>
              <a:rPr lang="en-US" sz="3100" b="1" spc="34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Vorbereitung des </a:t>
            </a:r>
          </a:p>
          <a:p>
            <a:pPr algn="ctr">
              <a:lnSpc>
                <a:spcPts val="4340"/>
              </a:lnSpc>
            </a:pPr>
            <a:r>
              <a:rPr lang="en-US" sz="3100" b="1" spc="34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SE-Prozesses</a:t>
            </a:r>
          </a:p>
        </p:txBody>
      </p:sp>
      <p:sp>
        <p:nvSpPr>
          <p:cNvPr id="37" name="TextBox 37"/>
          <p:cNvSpPr txBox="1"/>
          <p:nvPr/>
        </p:nvSpPr>
        <p:spPr>
          <a:xfrm rot="60000">
            <a:off x="10614673" y="6848594"/>
            <a:ext cx="3201767" cy="1211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b="1" spc="38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3. 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b="1" spc="34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Prozessplanung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4555939" y="4656646"/>
            <a:ext cx="2703361" cy="1754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b="1" spc="38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4. 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b="1" spc="34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Realisierung und Evaluation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081206" y="6815593"/>
            <a:ext cx="3611497" cy="1754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b="1" spc="38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2. </a:t>
            </a:r>
          </a:p>
          <a:p>
            <a:pPr algn="l">
              <a:lnSpc>
                <a:spcPts val="4339"/>
              </a:lnSpc>
            </a:pPr>
            <a:r>
              <a:rPr lang="en-US" sz="3099" b="1" spc="34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Start des Implemen-</a:t>
            </a:r>
          </a:p>
          <a:p>
            <a:pPr algn="l">
              <a:lnSpc>
                <a:spcPts val="4339"/>
              </a:lnSpc>
            </a:pPr>
            <a:r>
              <a:rPr lang="en-US" sz="3099" b="1" spc="34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tierungsprozesses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281809" y="1312540"/>
            <a:ext cx="7021657" cy="1978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9"/>
              </a:lnSpc>
            </a:pPr>
            <a:r>
              <a:rPr lang="en-US" sz="4162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Schulentwicklungsprozess </a:t>
            </a:r>
          </a:p>
          <a:p>
            <a:pPr algn="ctr">
              <a:lnSpc>
                <a:spcPts val="3185"/>
              </a:lnSpc>
            </a:pPr>
            <a:r>
              <a:rPr lang="en-US" sz="3062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(SE-Prozess) </a:t>
            </a:r>
          </a:p>
          <a:p>
            <a:pPr algn="ctr">
              <a:lnSpc>
                <a:spcPts val="4326"/>
              </a:lnSpc>
            </a:pPr>
            <a:r>
              <a:rPr lang="en-US" sz="416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im Startchancen-Programm </a:t>
            </a:r>
          </a:p>
          <a:p>
            <a:pPr algn="ctr">
              <a:lnSpc>
                <a:spcPts val="3185"/>
              </a:lnSpc>
            </a:pPr>
            <a:r>
              <a:rPr lang="en-US" sz="3062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(SCP)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24973"/>
            <a:ext cx="2364014" cy="2002965"/>
          </a:xfrm>
          <a:custGeom>
            <a:avLst/>
            <a:gdLst/>
            <a:ahLst/>
            <a:cxnLst/>
            <a:rect l="l" t="t" r="r" b="b"/>
            <a:pathLst>
              <a:path w="2364014" h="2002965">
                <a:moveTo>
                  <a:pt x="0" y="0"/>
                </a:moveTo>
                <a:lnTo>
                  <a:pt x="2364014" y="0"/>
                </a:lnTo>
                <a:lnTo>
                  <a:pt x="2364014" y="2002964"/>
                </a:lnTo>
                <a:lnTo>
                  <a:pt x="0" y="2002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2863215"/>
            <a:ext cx="15127120" cy="2721276"/>
            <a:chOff x="0" y="0"/>
            <a:chExt cx="2343587" cy="421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43587" cy="421597"/>
            </a:xfrm>
            <a:custGeom>
              <a:avLst/>
              <a:gdLst/>
              <a:ahLst/>
              <a:cxnLst/>
              <a:rect l="l" t="t" r="r" b="b"/>
              <a:pathLst>
                <a:path w="2343587" h="421597">
                  <a:moveTo>
                    <a:pt x="11771" y="0"/>
                  </a:moveTo>
                  <a:lnTo>
                    <a:pt x="2331816" y="0"/>
                  </a:lnTo>
                  <a:cubicBezTo>
                    <a:pt x="2334938" y="0"/>
                    <a:pt x="2337932" y="1240"/>
                    <a:pt x="2340139" y="3448"/>
                  </a:cubicBezTo>
                  <a:cubicBezTo>
                    <a:pt x="2342347" y="5655"/>
                    <a:pt x="2343587" y="8649"/>
                    <a:pt x="2343587" y="11771"/>
                  </a:cubicBezTo>
                  <a:lnTo>
                    <a:pt x="2343587" y="409826"/>
                  </a:lnTo>
                  <a:cubicBezTo>
                    <a:pt x="2343587" y="412948"/>
                    <a:pt x="2342347" y="415942"/>
                    <a:pt x="2340139" y="418149"/>
                  </a:cubicBezTo>
                  <a:cubicBezTo>
                    <a:pt x="2337932" y="420357"/>
                    <a:pt x="2334938" y="421597"/>
                    <a:pt x="2331816" y="421597"/>
                  </a:cubicBezTo>
                  <a:lnTo>
                    <a:pt x="11771" y="421597"/>
                  </a:lnTo>
                  <a:cubicBezTo>
                    <a:pt x="8649" y="421597"/>
                    <a:pt x="5655" y="420357"/>
                    <a:pt x="3448" y="418149"/>
                  </a:cubicBezTo>
                  <a:cubicBezTo>
                    <a:pt x="1240" y="415942"/>
                    <a:pt x="0" y="412948"/>
                    <a:pt x="0" y="409826"/>
                  </a:cubicBezTo>
                  <a:lnTo>
                    <a:pt x="0" y="11771"/>
                  </a:lnTo>
                  <a:cubicBezTo>
                    <a:pt x="0" y="8649"/>
                    <a:pt x="1240" y="5655"/>
                    <a:pt x="3448" y="3448"/>
                  </a:cubicBezTo>
                  <a:cubicBezTo>
                    <a:pt x="5655" y="1240"/>
                    <a:pt x="8649" y="0"/>
                    <a:pt x="11771" y="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1028700" y="2983230"/>
            <a:ext cx="16284118" cy="2160270"/>
            <a:chOff x="0" y="0"/>
            <a:chExt cx="2522836" cy="3346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22836" cy="334682"/>
            </a:xfrm>
            <a:custGeom>
              <a:avLst/>
              <a:gdLst/>
              <a:ahLst/>
              <a:cxnLst/>
              <a:rect l="l" t="t" r="r" b="b"/>
              <a:pathLst>
                <a:path w="2522836" h="334682">
                  <a:moveTo>
                    <a:pt x="10935" y="0"/>
                  </a:moveTo>
                  <a:lnTo>
                    <a:pt x="2511901" y="0"/>
                  </a:lnTo>
                  <a:cubicBezTo>
                    <a:pt x="2514801" y="0"/>
                    <a:pt x="2517583" y="1152"/>
                    <a:pt x="2519633" y="3203"/>
                  </a:cubicBezTo>
                  <a:cubicBezTo>
                    <a:pt x="2521684" y="5253"/>
                    <a:pt x="2522836" y="8035"/>
                    <a:pt x="2522836" y="10935"/>
                  </a:cubicBezTo>
                  <a:lnTo>
                    <a:pt x="2522836" y="323748"/>
                  </a:lnTo>
                  <a:cubicBezTo>
                    <a:pt x="2522836" y="326648"/>
                    <a:pt x="2521684" y="329429"/>
                    <a:pt x="2519633" y="331480"/>
                  </a:cubicBezTo>
                  <a:cubicBezTo>
                    <a:pt x="2517583" y="333530"/>
                    <a:pt x="2514801" y="334682"/>
                    <a:pt x="2511901" y="334682"/>
                  </a:cubicBezTo>
                  <a:lnTo>
                    <a:pt x="10935" y="334682"/>
                  </a:lnTo>
                  <a:cubicBezTo>
                    <a:pt x="8035" y="334682"/>
                    <a:pt x="5253" y="333530"/>
                    <a:pt x="3203" y="331480"/>
                  </a:cubicBezTo>
                  <a:cubicBezTo>
                    <a:pt x="1152" y="329429"/>
                    <a:pt x="0" y="326648"/>
                    <a:pt x="0" y="323748"/>
                  </a:cubicBezTo>
                  <a:lnTo>
                    <a:pt x="0" y="10935"/>
                  </a:lnTo>
                  <a:cubicBezTo>
                    <a:pt x="0" y="8035"/>
                    <a:pt x="1152" y="5253"/>
                    <a:pt x="3203" y="3203"/>
                  </a:cubicBezTo>
                  <a:cubicBezTo>
                    <a:pt x="5253" y="1152"/>
                    <a:pt x="8035" y="0"/>
                    <a:pt x="10935" y="0"/>
                  </a:cubicBezTo>
                  <a:close/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028700" y="2983230"/>
            <a:ext cx="2901353" cy="2160270"/>
            <a:chOff x="0" y="0"/>
            <a:chExt cx="449496" cy="3346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9496" cy="334682"/>
            </a:xfrm>
            <a:custGeom>
              <a:avLst/>
              <a:gdLst/>
              <a:ahLst/>
              <a:cxnLst/>
              <a:rect l="l" t="t" r="r" b="b"/>
              <a:pathLst>
                <a:path w="449496" h="334682">
                  <a:moveTo>
                    <a:pt x="61373" y="0"/>
                  </a:moveTo>
                  <a:lnTo>
                    <a:pt x="388123" y="0"/>
                  </a:lnTo>
                  <a:cubicBezTo>
                    <a:pt x="422018" y="0"/>
                    <a:pt x="449496" y="27478"/>
                    <a:pt x="449496" y="61373"/>
                  </a:cubicBezTo>
                  <a:lnTo>
                    <a:pt x="449496" y="273310"/>
                  </a:lnTo>
                  <a:cubicBezTo>
                    <a:pt x="449496" y="289587"/>
                    <a:pt x="443029" y="305197"/>
                    <a:pt x="431520" y="316707"/>
                  </a:cubicBezTo>
                  <a:cubicBezTo>
                    <a:pt x="420010" y="328216"/>
                    <a:pt x="404400" y="334682"/>
                    <a:pt x="388123" y="334682"/>
                  </a:cubicBezTo>
                  <a:lnTo>
                    <a:pt x="61373" y="334682"/>
                  </a:lnTo>
                  <a:cubicBezTo>
                    <a:pt x="45096" y="334682"/>
                    <a:pt x="29485" y="328216"/>
                    <a:pt x="17976" y="316707"/>
                  </a:cubicBezTo>
                  <a:cubicBezTo>
                    <a:pt x="6466" y="305197"/>
                    <a:pt x="0" y="289587"/>
                    <a:pt x="0" y="273310"/>
                  </a:cubicBezTo>
                  <a:lnTo>
                    <a:pt x="0" y="61373"/>
                  </a:lnTo>
                  <a:cubicBezTo>
                    <a:pt x="0" y="45096"/>
                    <a:pt x="6466" y="29485"/>
                    <a:pt x="17976" y="17976"/>
                  </a:cubicBezTo>
                  <a:cubicBezTo>
                    <a:pt x="29485" y="6466"/>
                    <a:pt x="45096" y="0"/>
                    <a:pt x="61373" y="0"/>
                  </a:cubicBezTo>
                  <a:close/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sp>
        <p:nvSpPr>
          <p:cNvPr id="9" name="Freeform 9">
            <a:hlinkClick r:id="rId4" action="ppaction://hlinksldjump"/>
          </p:cNvPr>
          <p:cNvSpPr/>
          <p:nvPr/>
        </p:nvSpPr>
        <p:spPr>
          <a:xfrm>
            <a:off x="17387233" y="8784142"/>
            <a:ext cx="768999" cy="948317"/>
          </a:xfrm>
          <a:custGeom>
            <a:avLst/>
            <a:gdLst/>
            <a:ahLst/>
            <a:cxnLst/>
            <a:rect l="l" t="t" r="r" b="b"/>
            <a:pathLst>
              <a:path w="768999" h="948317">
                <a:moveTo>
                  <a:pt x="0" y="0"/>
                </a:moveTo>
                <a:lnTo>
                  <a:pt x="768999" y="0"/>
                </a:lnTo>
                <a:lnTo>
                  <a:pt x="768999" y="948316"/>
                </a:lnTo>
                <a:lnTo>
                  <a:pt x="0" y="9483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638917" y="1148891"/>
            <a:ext cx="12706027" cy="765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 spc="43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2.1 Bedarfsorientierte Auftragsklärung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178415" y="3458995"/>
            <a:ext cx="12667845" cy="1548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„Wobei benötigen wir Hilfe?</a:t>
            </a:r>
          </a:p>
          <a:p>
            <a:pPr algn="l">
              <a:lnSpc>
                <a:spcPts val="3080"/>
              </a:lnSpc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Wie könnte der Prozess aussehen?</a:t>
            </a:r>
          </a:p>
          <a:p>
            <a:pPr algn="l">
              <a:lnSpc>
                <a:spcPts val="3080"/>
              </a:lnSpc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Welche Ressourcen benötigen wir?”</a:t>
            </a:r>
          </a:p>
          <a:p>
            <a:pPr algn="ctr">
              <a:lnSpc>
                <a:spcPts val="2860"/>
              </a:lnSpc>
              <a:spcBef>
                <a:spcPct val="0"/>
              </a:spcBef>
            </a:pPr>
            <a:endParaRPr lang="en-US" sz="2800" spc="238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558516" y="3899368"/>
            <a:ext cx="1880155" cy="324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Leitfragen: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426769" y="9754109"/>
            <a:ext cx="689928" cy="26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8"/>
              </a:lnSpc>
              <a:spcBef>
                <a:spcPct val="0"/>
              </a:spcBef>
            </a:pPr>
            <a:r>
              <a:rPr lang="en-US" sz="15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Zurück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82218" y="5334000"/>
            <a:ext cx="16230600" cy="1114425"/>
            <a:chOff x="0" y="0"/>
            <a:chExt cx="21640800" cy="1485900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1640800" cy="1485900"/>
              <a:chOff x="0" y="0"/>
              <a:chExt cx="2514545" cy="172654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514545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72654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61683"/>
                    </a:lnTo>
                    <a:cubicBezTo>
                      <a:pt x="2514545" y="167742"/>
                      <a:pt x="2509633" y="172654"/>
                      <a:pt x="2503574" y="172654"/>
                    </a:cubicBezTo>
                    <a:lnTo>
                      <a:pt x="10971" y="172654"/>
                    </a:lnTo>
                    <a:cubicBezTo>
                      <a:pt x="4912" y="172654"/>
                      <a:pt x="0" y="167742"/>
                      <a:pt x="0" y="161683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0" y="0"/>
              <a:ext cx="3797114" cy="1485900"/>
              <a:chOff x="0" y="0"/>
              <a:chExt cx="441204" cy="17265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441204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72654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110127"/>
                    </a:lnTo>
                    <a:cubicBezTo>
                      <a:pt x="441204" y="126710"/>
                      <a:pt x="434617" y="142614"/>
                      <a:pt x="422891" y="154340"/>
                    </a:cubicBezTo>
                    <a:cubicBezTo>
                      <a:pt x="411165" y="166066"/>
                      <a:pt x="395261" y="172654"/>
                      <a:pt x="378678" y="172654"/>
                    </a:cubicBezTo>
                    <a:lnTo>
                      <a:pt x="62526" y="172654"/>
                    </a:lnTo>
                    <a:cubicBezTo>
                      <a:pt x="45943" y="172654"/>
                      <a:pt x="30039" y="166066"/>
                      <a:pt x="18313" y="154340"/>
                    </a:cubicBezTo>
                    <a:cubicBezTo>
                      <a:pt x="6588" y="142614"/>
                      <a:pt x="0" y="126710"/>
                      <a:pt x="0" y="110127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19" name="TextBox 19"/>
          <p:cNvSpPr txBox="1"/>
          <p:nvPr/>
        </p:nvSpPr>
        <p:spPr>
          <a:xfrm>
            <a:off x="1589037" y="5736891"/>
            <a:ext cx="1834197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Initiative: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178415" y="5654341"/>
            <a:ext cx="12667845" cy="40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SCP-Leitungsteam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082218" y="6705600"/>
            <a:ext cx="16230600" cy="2078542"/>
            <a:chOff x="0" y="0"/>
            <a:chExt cx="21640800" cy="2771389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21640800" cy="2771389"/>
              <a:chOff x="0" y="0"/>
              <a:chExt cx="2514545" cy="32202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514545" cy="322021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322021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311050"/>
                    </a:lnTo>
                    <a:cubicBezTo>
                      <a:pt x="2514545" y="317109"/>
                      <a:pt x="2509633" y="322021"/>
                      <a:pt x="2503574" y="322021"/>
                    </a:cubicBezTo>
                    <a:lnTo>
                      <a:pt x="10971" y="322021"/>
                    </a:lnTo>
                    <a:cubicBezTo>
                      <a:pt x="4912" y="322021"/>
                      <a:pt x="0" y="317109"/>
                      <a:pt x="0" y="311050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24" name="Group 24"/>
            <p:cNvGrpSpPr/>
            <p:nvPr/>
          </p:nvGrpSpPr>
          <p:grpSpPr>
            <a:xfrm>
              <a:off x="0" y="0"/>
              <a:ext cx="3797114" cy="2771389"/>
              <a:chOff x="0" y="0"/>
              <a:chExt cx="441204" cy="322021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441204" cy="322021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322021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259494"/>
                    </a:lnTo>
                    <a:cubicBezTo>
                      <a:pt x="441204" y="276077"/>
                      <a:pt x="434617" y="291981"/>
                      <a:pt x="422891" y="303707"/>
                    </a:cubicBezTo>
                    <a:cubicBezTo>
                      <a:pt x="411165" y="315433"/>
                      <a:pt x="395261" y="322021"/>
                      <a:pt x="378678" y="322021"/>
                    </a:cubicBezTo>
                    <a:lnTo>
                      <a:pt x="62526" y="322021"/>
                    </a:lnTo>
                    <a:cubicBezTo>
                      <a:pt x="45943" y="322021"/>
                      <a:pt x="30039" y="315433"/>
                      <a:pt x="18313" y="303707"/>
                    </a:cubicBezTo>
                    <a:cubicBezTo>
                      <a:pt x="6588" y="291981"/>
                      <a:pt x="0" y="276077"/>
                      <a:pt x="0" y="259494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26" name="TextBox 26"/>
          <p:cNvSpPr txBox="1"/>
          <p:nvPr/>
        </p:nvSpPr>
        <p:spPr>
          <a:xfrm>
            <a:off x="1562278" y="7422941"/>
            <a:ext cx="1834197" cy="638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externe Hilfe: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178415" y="6924439"/>
            <a:ext cx="13080885" cy="1578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Kontaktvermittlung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durch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Regierung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;</a:t>
            </a:r>
          </a:p>
          <a:p>
            <a:pPr algn="l">
              <a:lnSpc>
                <a:spcPts val="3080"/>
              </a:lnSpc>
            </a:pP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SEM/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BiUSe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bzw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.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QmbS-Berater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(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Prozessplanung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);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ggf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. Expertise des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Innovationsteams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etc. (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Bedarfsorientierung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);</a:t>
            </a:r>
          </a:p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Schulamt</a:t>
            </a:r>
            <a:endParaRPr lang="en-US" sz="2800" spc="238" dirty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497122" y="917020"/>
            <a:ext cx="1427169" cy="1390841"/>
          </a:xfrm>
          <a:custGeom>
            <a:avLst/>
            <a:gdLst/>
            <a:ahLst/>
            <a:cxnLst/>
            <a:rect l="l" t="t" r="r" b="b"/>
            <a:pathLst>
              <a:path w="1427169" h="1390841">
                <a:moveTo>
                  <a:pt x="0" y="0"/>
                </a:moveTo>
                <a:lnTo>
                  <a:pt x="1427170" y="0"/>
                </a:lnTo>
                <a:lnTo>
                  <a:pt x="1427170" y="1390842"/>
                </a:lnTo>
                <a:lnTo>
                  <a:pt x="0" y="13908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5400000">
            <a:off x="-6328836" y="3309762"/>
            <a:ext cx="11520723" cy="2433753"/>
          </a:xfrm>
          <a:custGeom>
            <a:avLst/>
            <a:gdLst/>
            <a:ahLst/>
            <a:cxnLst/>
            <a:rect l="l" t="t" r="r" b="b"/>
            <a:pathLst>
              <a:path w="11520723" h="2433753">
                <a:moveTo>
                  <a:pt x="0" y="0"/>
                </a:moveTo>
                <a:lnTo>
                  <a:pt x="11520723" y="0"/>
                </a:lnTo>
                <a:lnTo>
                  <a:pt x="11520723" y="2433753"/>
                </a:lnTo>
                <a:lnTo>
                  <a:pt x="0" y="2433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0" y="0"/>
            <a:ext cx="648402" cy="645002"/>
          </a:xfrm>
          <a:custGeom>
            <a:avLst/>
            <a:gdLst/>
            <a:ahLst/>
            <a:cxnLst/>
            <a:rect l="l" t="t" r="r" b="b"/>
            <a:pathLst>
              <a:path w="648402" h="645002">
                <a:moveTo>
                  <a:pt x="0" y="0"/>
                </a:moveTo>
                <a:lnTo>
                  <a:pt x="648402" y="0"/>
                </a:lnTo>
                <a:lnTo>
                  <a:pt x="648402" y="645002"/>
                </a:lnTo>
                <a:lnTo>
                  <a:pt x="0" y="6450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245547"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24973"/>
            <a:ext cx="2364014" cy="2002965"/>
          </a:xfrm>
          <a:custGeom>
            <a:avLst/>
            <a:gdLst/>
            <a:ahLst/>
            <a:cxnLst/>
            <a:rect l="l" t="t" r="r" b="b"/>
            <a:pathLst>
              <a:path w="2364014" h="2002965">
                <a:moveTo>
                  <a:pt x="0" y="0"/>
                </a:moveTo>
                <a:lnTo>
                  <a:pt x="2364014" y="0"/>
                </a:lnTo>
                <a:lnTo>
                  <a:pt x="2364014" y="2002964"/>
                </a:lnTo>
                <a:lnTo>
                  <a:pt x="0" y="2002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2983230"/>
            <a:ext cx="15127120" cy="2721276"/>
            <a:chOff x="0" y="0"/>
            <a:chExt cx="2343587" cy="421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43587" cy="421597"/>
            </a:xfrm>
            <a:custGeom>
              <a:avLst/>
              <a:gdLst/>
              <a:ahLst/>
              <a:cxnLst/>
              <a:rect l="l" t="t" r="r" b="b"/>
              <a:pathLst>
                <a:path w="2343587" h="421597">
                  <a:moveTo>
                    <a:pt x="11771" y="0"/>
                  </a:moveTo>
                  <a:lnTo>
                    <a:pt x="2331816" y="0"/>
                  </a:lnTo>
                  <a:cubicBezTo>
                    <a:pt x="2334938" y="0"/>
                    <a:pt x="2337932" y="1240"/>
                    <a:pt x="2340139" y="3448"/>
                  </a:cubicBezTo>
                  <a:cubicBezTo>
                    <a:pt x="2342347" y="5655"/>
                    <a:pt x="2343587" y="8649"/>
                    <a:pt x="2343587" y="11771"/>
                  </a:cubicBezTo>
                  <a:lnTo>
                    <a:pt x="2343587" y="409826"/>
                  </a:lnTo>
                  <a:cubicBezTo>
                    <a:pt x="2343587" y="412948"/>
                    <a:pt x="2342347" y="415942"/>
                    <a:pt x="2340139" y="418149"/>
                  </a:cubicBezTo>
                  <a:cubicBezTo>
                    <a:pt x="2337932" y="420357"/>
                    <a:pt x="2334938" y="421597"/>
                    <a:pt x="2331816" y="421597"/>
                  </a:cubicBezTo>
                  <a:lnTo>
                    <a:pt x="11771" y="421597"/>
                  </a:lnTo>
                  <a:cubicBezTo>
                    <a:pt x="8649" y="421597"/>
                    <a:pt x="5655" y="420357"/>
                    <a:pt x="3448" y="418149"/>
                  </a:cubicBezTo>
                  <a:cubicBezTo>
                    <a:pt x="1240" y="415942"/>
                    <a:pt x="0" y="412948"/>
                    <a:pt x="0" y="409826"/>
                  </a:cubicBezTo>
                  <a:lnTo>
                    <a:pt x="0" y="11771"/>
                  </a:lnTo>
                  <a:cubicBezTo>
                    <a:pt x="0" y="8649"/>
                    <a:pt x="1240" y="5655"/>
                    <a:pt x="3448" y="3448"/>
                  </a:cubicBezTo>
                  <a:cubicBezTo>
                    <a:pt x="5655" y="1240"/>
                    <a:pt x="8649" y="0"/>
                    <a:pt x="11771" y="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1028700" y="2983230"/>
            <a:ext cx="16284118" cy="2160270"/>
            <a:chOff x="0" y="0"/>
            <a:chExt cx="2522836" cy="3346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22836" cy="334682"/>
            </a:xfrm>
            <a:custGeom>
              <a:avLst/>
              <a:gdLst/>
              <a:ahLst/>
              <a:cxnLst/>
              <a:rect l="l" t="t" r="r" b="b"/>
              <a:pathLst>
                <a:path w="2522836" h="334682">
                  <a:moveTo>
                    <a:pt x="10935" y="0"/>
                  </a:moveTo>
                  <a:lnTo>
                    <a:pt x="2511901" y="0"/>
                  </a:lnTo>
                  <a:cubicBezTo>
                    <a:pt x="2514801" y="0"/>
                    <a:pt x="2517583" y="1152"/>
                    <a:pt x="2519633" y="3203"/>
                  </a:cubicBezTo>
                  <a:cubicBezTo>
                    <a:pt x="2521684" y="5253"/>
                    <a:pt x="2522836" y="8035"/>
                    <a:pt x="2522836" y="10935"/>
                  </a:cubicBezTo>
                  <a:lnTo>
                    <a:pt x="2522836" y="323748"/>
                  </a:lnTo>
                  <a:cubicBezTo>
                    <a:pt x="2522836" y="326648"/>
                    <a:pt x="2521684" y="329429"/>
                    <a:pt x="2519633" y="331480"/>
                  </a:cubicBezTo>
                  <a:cubicBezTo>
                    <a:pt x="2517583" y="333530"/>
                    <a:pt x="2514801" y="334682"/>
                    <a:pt x="2511901" y="334682"/>
                  </a:cubicBezTo>
                  <a:lnTo>
                    <a:pt x="10935" y="334682"/>
                  </a:lnTo>
                  <a:cubicBezTo>
                    <a:pt x="8035" y="334682"/>
                    <a:pt x="5253" y="333530"/>
                    <a:pt x="3203" y="331480"/>
                  </a:cubicBezTo>
                  <a:cubicBezTo>
                    <a:pt x="1152" y="329429"/>
                    <a:pt x="0" y="326648"/>
                    <a:pt x="0" y="323748"/>
                  </a:cubicBezTo>
                  <a:lnTo>
                    <a:pt x="0" y="10935"/>
                  </a:lnTo>
                  <a:cubicBezTo>
                    <a:pt x="0" y="8035"/>
                    <a:pt x="1152" y="5253"/>
                    <a:pt x="3203" y="3203"/>
                  </a:cubicBezTo>
                  <a:cubicBezTo>
                    <a:pt x="5253" y="1152"/>
                    <a:pt x="8035" y="0"/>
                    <a:pt x="10935" y="0"/>
                  </a:cubicBezTo>
                  <a:close/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028700" y="2983230"/>
            <a:ext cx="2901353" cy="2160270"/>
            <a:chOff x="0" y="0"/>
            <a:chExt cx="449496" cy="3346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9496" cy="334682"/>
            </a:xfrm>
            <a:custGeom>
              <a:avLst/>
              <a:gdLst/>
              <a:ahLst/>
              <a:cxnLst/>
              <a:rect l="l" t="t" r="r" b="b"/>
              <a:pathLst>
                <a:path w="449496" h="334682">
                  <a:moveTo>
                    <a:pt x="61373" y="0"/>
                  </a:moveTo>
                  <a:lnTo>
                    <a:pt x="388123" y="0"/>
                  </a:lnTo>
                  <a:cubicBezTo>
                    <a:pt x="422018" y="0"/>
                    <a:pt x="449496" y="27478"/>
                    <a:pt x="449496" y="61373"/>
                  </a:cubicBezTo>
                  <a:lnTo>
                    <a:pt x="449496" y="273310"/>
                  </a:lnTo>
                  <a:cubicBezTo>
                    <a:pt x="449496" y="289587"/>
                    <a:pt x="443029" y="305197"/>
                    <a:pt x="431520" y="316707"/>
                  </a:cubicBezTo>
                  <a:cubicBezTo>
                    <a:pt x="420010" y="328216"/>
                    <a:pt x="404400" y="334682"/>
                    <a:pt x="388123" y="334682"/>
                  </a:cubicBezTo>
                  <a:lnTo>
                    <a:pt x="61373" y="334682"/>
                  </a:lnTo>
                  <a:cubicBezTo>
                    <a:pt x="45096" y="334682"/>
                    <a:pt x="29485" y="328216"/>
                    <a:pt x="17976" y="316707"/>
                  </a:cubicBezTo>
                  <a:cubicBezTo>
                    <a:pt x="6466" y="305197"/>
                    <a:pt x="0" y="289587"/>
                    <a:pt x="0" y="273310"/>
                  </a:cubicBezTo>
                  <a:lnTo>
                    <a:pt x="0" y="61373"/>
                  </a:lnTo>
                  <a:cubicBezTo>
                    <a:pt x="0" y="45096"/>
                    <a:pt x="6466" y="29485"/>
                    <a:pt x="17976" y="17976"/>
                  </a:cubicBezTo>
                  <a:cubicBezTo>
                    <a:pt x="29485" y="6466"/>
                    <a:pt x="45096" y="0"/>
                    <a:pt x="61373" y="0"/>
                  </a:cubicBezTo>
                  <a:close/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sp>
        <p:nvSpPr>
          <p:cNvPr id="9" name="Freeform 9">
            <a:hlinkClick r:id="rId4" action="ppaction://hlinksldjump"/>
          </p:cNvPr>
          <p:cNvSpPr/>
          <p:nvPr/>
        </p:nvSpPr>
        <p:spPr>
          <a:xfrm>
            <a:off x="17387233" y="8784142"/>
            <a:ext cx="768999" cy="948317"/>
          </a:xfrm>
          <a:custGeom>
            <a:avLst/>
            <a:gdLst/>
            <a:ahLst/>
            <a:cxnLst/>
            <a:rect l="l" t="t" r="r" b="b"/>
            <a:pathLst>
              <a:path w="768999" h="948317">
                <a:moveTo>
                  <a:pt x="0" y="0"/>
                </a:moveTo>
                <a:lnTo>
                  <a:pt x="768999" y="0"/>
                </a:lnTo>
                <a:lnTo>
                  <a:pt x="768999" y="948316"/>
                </a:lnTo>
                <a:lnTo>
                  <a:pt x="0" y="9483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638917" y="1148891"/>
            <a:ext cx="12706027" cy="765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 spc="43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2.2 Bildung einer SCP-Gruppe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58400" y="3654231"/>
            <a:ext cx="13200900" cy="115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„Aus welchen Mitgliedern besteht die SCP-Gruppe? </a:t>
            </a:r>
          </a:p>
          <a:p>
            <a:pPr algn="l">
              <a:lnSpc>
                <a:spcPts val="3080"/>
              </a:lnSpc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Welche Aufgaben hat die SE-Gruppe?”</a:t>
            </a:r>
          </a:p>
          <a:p>
            <a:pPr algn="ctr">
              <a:lnSpc>
                <a:spcPts val="2860"/>
              </a:lnSpc>
              <a:spcBef>
                <a:spcPct val="0"/>
              </a:spcBef>
            </a:pPr>
            <a:endParaRPr lang="en-US" sz="2800" spc="238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548991" y="3899368"/>
            <a:ext cx="1874243" cy="324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Leitfragen: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426769" y="9754109"/>
            <a:ext cx="689928" cy="26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8"/>
              </a:lnSpc>
              <a:spcBef>
                <a:spcPct val="0"/>
              </a:spcBef>
            </a:pPr>
            <a:r>
              <a:rPr lang="en-US" sz="15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Zurück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82218" y="5334000"/>
            <a:ext cx="16230600" cy="1114425"/>
            <a:chOff x="0" y="0"/>
            <a:chExt cx="21640800" cy="1485900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1640800" cy="1485900"/>
              <a:chOff x="0" y="0"/>
              <a:chExt cx="2514545" cy="172654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514545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72654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61683"/>
                    </a:lnTo>
                    <a:cubicBezTo>
                      <a:pt x="2514545" y="167742"/>
                      <a:pt x="2509633" y="172654"/>
                      <a:pt x="2503574" y="172654"/>
                    </a:cubicBezTo>
                    <a:lnTo>
                      <a:pt x="10971" y="172654"/>
                    </a:lnTo>
                    <a:cubicBezTo>
                      <a:pt x="4912" y="172654"/>
                      <a:pt x="0" y="167742"/>
                      <a:pt x="0" y="161683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0" y="0"/>
              <a:ext cx="3797114" cy="1485900"/>
              <a:chOff x="0" y="0"/>
              <a:chExt cx="441204" cy="17265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441204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72654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110127"/>
                    </a:lnTo>
                    <a:cubicBezTo>
                      <a:pt x="441204" y="126710"/>
                      <a:pt x="434617" y="142614"/>
                      <a:pt x="422891" y="154340"/>
                    </a:cubicBezTo>
                    <a:cubicBezTo>
                      <a:pt x="411165" y="166066"/>
                      <a:pt x="395261" y="172654"/>
                      <a:pt x="378678" y="172654"/>
                    </a:cubicBezTo>
                    <a:lnTo>
                      <a:pt x="62526" y="172654"/>
                    </a:lnTo>
                    <a:cubicBezTo>
                      <a:pt x="45943" y="172654"/>
                      <a:pt x="30039" y="166066"/>
                      <a:pt x="18313" y="154340"/>
                    </a:cubicBezTo>
                    <a:cubicBezTo>
                      <a:pt x="6588" y="142614"/>
                      <a:pt x="0" y="126710"/>
                      <a:pt x="0" y="110127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19" name="TextBox 19"/>
          <p:cNvSpPr txBox="1"/>
          <p:nvPr/>
        </p:nvSpPr>
        <p:spPr>
          <a:xfrm>
            <a:off x="1589037" y="5736891"/>
            <a:ext cx="1834197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Initiative: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178415" y="5654341"/>
            <a:ext cx="13134403" cy="40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SCP-Leitungsteam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082218" y="6705600"/>
            <a:ext cx="16230600" cy="1114425"/>
            <a:chOff x="0" y="0"/>
            <a:chExt cx="21640800" cy="1485900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21640800" cy="1485900"/>
              <a:chOff x="0" y="0"/>
              <a:chExt cx="2514545" cy="17265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514545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72654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61683"/>
                    </a:lnTo>
                    <a:cubicBezTo>
                      <a:pt x="2514545" y="167742"/>
                      <a:pt x="2509633" y="172654"/>
                      <a:pt x="2503574" y="172654"/>
                    </a:cubicBezTo>
                    <a:lnTo>
                      <a:pt x="10971" y="172654"/>
                    </a:lnTo>
                    <a:cubicBezTo>
                      <a:pt x="4912" y="172654"/>
                      <a:pt x="0" y="167742"/>
                      <a:pt x="0" y="161683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24" name="Group 24"/>
            <p:cNvGrpSpPr/>
            <p:nvPr/>
          </p:nvGrpSpPr>
          <p:grpSpPr>
            <a:xfrm>
              <a:off x="0" y="0"/>
              <a:ext cx="3797114" cy="1485900"/>
              <a:chOff x="0" y="0"/>
              <a:chExt cx="441204" cy="17265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441204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72654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110127"/>
                    </a:lnTo>
                    <a:cubicBezTo>
                      <a:pt x="441204" y="126710"/>
                      <a:pt x="434617" y="142614"/>
                      <a:pt x="422891" y="154340"/>
                    </a:cubicBezTo>
                    <a:cubicBezTo>
                      <a:pt x="411165" y="166066"/>
                      <a:pt x="395261" y="172654"/>
                      <a:pt x="378678" y="172654"/>
                    </a:cubicBezTo>
                    <a:lnTo>
                      <a:pt x="62526" y="172654"/>
                    </a:lnTo>
                    <a:cubicBezTo>
                      <a:pt x="45943" y="172654"/>
                      <a:pt x="30039" y="166066"/>
                      <a:pt x="18313" y="154340"/>
                    </a:cubicBezTo>
                    <a:cubicBezTo>
                      <a:pt x="6588" y="142614"/>
                      <a:pt x="0" y="126710"/>
                      <a:pt x="0" y="110127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26" name="TextBox 26"/>
          <p:cNvSpPr txBox="1"/>
          <p:nvPr/>
        </p:nvSpPr>
        <p:spPr>
          <a:xfrm>
            <a:off x="1589037" y="6952932"/>
            <a:ext cx="1834197" cy="638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externe Hilfe: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178415" y="7068820"/>
            <a:ext cx="12667845" cy="40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ggf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. SEM/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BiUSe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bzw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.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QmbS-Berater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Schulamt</a:t>
            </a:r>
            <a:endParaRPr lang="en-US" sz="2800" spc="238" dirty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497122" y="917020"/>
            <a:ext cx="1427169" cy="1390841"/>
          </a:xfrm>
          <a:custGeom>
            <a:avLst/>
            <a:gdLst/>
            <a:ahLst/>
            <a:cxnLst/>
            <a:rect l="l" t="t" r="r" b="b"/>
            <a:pathLst>
              <a:path w="1427169" h="1390841">
                <a:moveTo>
                  <a:pt x="0" y="0"/>
                </a:moveTo>
                <a:lnTo>
                  <a:pt x="1427170" y="0"/>
                </a:lnTo>
                <a:lnTo>
                  <a:pt x="1427170" y="1390842"/>
                </a:lnTo>
                <a:lnTo>
                  <a:pt x="0" y="13908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5400000">
            <a:off x="-6328836" y="3309762"/>
            <a:ext cx="11520723" cy="2433753"/>
          </a:xfrm>
          <a:custGeom>
            <a:avLst/>
            <a:gdLst/>
            <a:ahLst/>
            <a:cxnLst/>
            <a:rect l="l" t="t" r="r" b="b"/>
            <a:pathLst>
              <a:path w="11520723" h="2433753">
                <a:moveTo>
                  <a:pt x="0" y="0"/>
                </a:moveTo>
                <a:lnTo>
                  <a:pt x="11520723" y="0"/>
                </a:lnTo>
                <a:lnTo>
                  <a:pt x="11520723" y="2433753"/>
                </a:lnTo>
                <a:lnTo>
                  <a:pt x="0" y="2433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0" y="0"/>
            <a:ext cx="648402" cy="645002"/>
          </a:xfrm>
          <a:custGeom>
            <a:avLst/>
            <a:gdLst/>
            <a:ahLst/>
            <a:cxnLst/>
            <a:rect l="l" t="t" r="r" b="b"/>
            <a:pathLst>
              <a:path w="648402" h="645002">
                <a:moveTo>
                  <a:pt x="0" y="0"/>
                </a:moveTo>
                <a:lnTo>
                  <a:pt x="648402" y="0"/>
                </a:lnTo>
                <a:lnTo>
                  <a:pt x="648402" y="645002"/>
                </a:lnTo>
                <a:lnTo>
                  <a:pt x="0" y="6450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245547"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24973"/>
            <a:ext cx="2364014" cy="2002965"/>
          </a:xfrm>
          <a:custGeom>
            <a:avLst/>
            <a:gdLst/>
            <a:ahLst/>
            <a:cxnLst/>
            <a:rect l="l" t="t" r="r" b="b"/>
            <a:pathLst>
              <a:path w="2364014" h="2002965">
                <a:moveTo>
                  <a:pt x="0" y="0"/>
                </a:moveTo>
                <a:lnTo>
                  <a:pt x="2364014" y="0"/>
                </a:lnTo>
                <a:lnTo>
                  <a:pt x="2364014" y="2002964"/>
                </a:lnTo>
                <a:lnTo>
                  <a:pt x="0" y="2002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2949195"/>
            <a:ext cx="15127120" cy="2721276"/>
            <a:chOff x="0" y="0"/>
            <a:chExt cx="2343587" cy="421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43587" cy="421597"/>
            </a:xfrm>
            <a:custGeom>
              <a:avLst/>
              <a:gdLst/>
              <a:ahLst/>
              <a:cxnLst/>
              <a:rect l="l" t="t" r="r" b="b"/>
              <a:pathLst>
                <a:path w="2343587" h="421597">
                  <a:moveTo>
                    <a:pt x="11771" y="0"/>
                  </a:moveTo>
                  <a:lnTo>
                    <a:pt x="2331816" y="0"/>
                  </a:lnTo>
                  <a:cubicBezTo>
                    <a:pt x="2334938" y="0"/>
                    <a:pt x="2337932" y="1240"/>
                    <a:pt x="2340139" y="3448"/>
                  </a:cubicBezTo>
                  <a:cubicBezTo>
                    <a:pt x="2342347" y="5655"/>
                    <a:pt x="2343587" y="8649"/>
                    <a:pt x="2343587" y="11771"/>
                  </a:cubicBezTo>
                  <a:lnTo>
                    <a:pt x="2343587" y="409826"/>
                  </a:lnTo>
                  <a:cubicBezTo>
                    <a:pt x="2343587" y="412948"/>
                    <a:pt x="2342347" y="415942"/>
                    <a:pt x="2340139" y="418149"/>
                  </a:cubicBezTo>
                  <a:cubicBezTo>
                    <a:pt x="2337932" y="420357"/>
                    <a:pt x="2334938" y="421597"/>
                    <a:pt x="2331816" y="421597"/>
                  </a:cubicBezTo>
                  <a:lnTo>
                    <a:pt x="11771" y="421597"/>
                  </a:lnTo>
                  <a:cubicBezTo>
                    <a:pt x="8649" y="421597"/>
                    <a:pt x="5655" y="420357"/>
                    <a:pt x="3448" y="418149"/>
                  </a:cubicBezTo>
                  <a:cubicBezTo>
                    <a:pt x="1240" y="415942"/>
                    <a:pt x="0" y="412948"/>
                    <a:pt x="0" y="409826"/>
                  </a:cubicBezTo>
                  <a:lnTo>
                    <a:pt x="0" y="11771"/>
                  </a:lnTo>
                  <a:cubicBezTo>
                    <a:pt x="0" y="8649"/>
                    <a:pt x="1240" y="5655"/>
                    <a:pt x="3448" y="3448"/>
                  </a:cubicBezTo>
                  <a:cubicBezTo>
                    <a:pt x="5655" y="1240"/>
                    <a:pt x="8649" y="0"/>
                    <a:pt x="11771" y="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1028700" y="2983230"/>
            <a:ext cx="16230600" cy="1750695"/>
            <a:chOff x="0" y="0"/>
            <a:chExt cx="2514545" cy="2712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14545" cy="271228"/>
            </a:xfrm>
            <a:custGeom>
              <a:avLst/>
              <a:gdLst/>
              <a:ahLst/>
              <a:cxnLst/>
              <a:rect l="l" t="t" r="r" b="b"/>
              <a:pathLst>
                <a:path w="2514545" h="271228">
                  <a:moveTo>
                    <a:pt x="10971" y="0"/>
                  </a:moveTo>
                  <a:lnTo>
                    <a:pt x="2503574" y="0"/>
                  </a:lnTo>
                  <a:cubicBezTo>
                    <a:pt x="2509633" y="0"/>
                    <a:pt x="2514545" y="4912"/>
                    <a:pt x="2514545" y="10971"/>
                  </a:cubicBezTo>
                  <a:lnTo>
                    <a:pt x="2514545" y="260258"/>
                  </a:lnTo>
                  <a:cubicBezTo>
                    <a:pt x="2514545" y="266317"/>
                    <a:pt x="2509633" y="271228"/>
                    <a:pt x="2503574" y="271228"/>
                  </a:cubicBezTo>
                  <a:lnTo>
                    <a:pt x="10971" y="271228"/>
                  </a:lnTo>
                  <a:cubicBezTo>
                    <a:pt x="4912" y="271228"/>
                    <a:pt x="0" y="266317"/>
                    <a:pt x="0" y="260258"/>
                  </a:cubicBezTo>
                  <a:lnTo>
                    <a:pt x="0" y="10971"/>
                  </a:lnTo>
                  <a:cubicBezTo>
                    <a:pt x="0" y="4912"/>
                    <a:pt x="4912" y="0"/>
                    <a:pt x="10971" y="0"/>
                  </a:cubicBezTo>
                  <a:close/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028700" y="2983230"/>
            <a:ext cx="2901353" cy="1750695"/>
            <a:chOff x="0" y="0"/>
            <a:chExt cx="449496" cy="27122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9496" cy="271228"/>
            </a:xfrm>
            <a:custGeom>
              <a:avLst/>
              <a:gdLst/>
              <a:ahLst/>
              <a:cxnLst/>
              <a:rect l="l" t="t" r="r" b="b"/>
              <a:pathLst>
                <a:path w="449496" h="271228">
                  <a:moveTo>
                    <a:pt x="61373" y="0"/>
                  </a:moveTo>
                  <a:lnTo>
                    <a:pt x="388123" y="0"/>
                  </a:lnTo>
                  <a:cubicBezTo>
                    <a:pt x="422018" y="0"/>
                    <a:pt x="449496" y="27478"/>
                    <a:pt x="449496" y="61373"/>
                  </a:cubicBezTo>
                  <a:lnTo>
                    <a:pt x="449496" y="209856"/>
                  </a:lnTo>
                  <a:cubicBezTo>
                    <a:pt x="449496" y="226133"/>
                    <a:pt x="443029" y="241743"/>
                    <a:pt x="431520" y="253253"/>
                  </a:cubicBezTo>
                  <a:cubicBezTo>
                    <a:pt x="420010" y="264762"/>
                    <a:pt x="404400" y="271228"/>
                    <a:pt x="388123" y="271228"/>
                  </a:cubicBezTo>
                  <a:lnTo>
                    <a:pt x="61373" y="271228"/>
                  </a:lnTo>
                  <a:cubicBezTo>
                    <a:pt x="27478" y="271228"/>
                    <a:pt x="0" y="243751"/>
                    <a:pt x="0" y="209856"/>
                  </a:cubicBezTo>
                  <a:lnTo>
                    <a:pt x="0" y="61373"/>
                  </a:lnTo>
                  <a:cubicBezTo>
                    <a:pt x="0" y="45096"/>
                    <a:pt x="6466" y="29485"/>
                    <a:pt x="17976" y="17976"/>
                  </a:cubicBezTo>
                  <a:cubicBezTo>
                    <a:pt x="29485" y="6466"/>
                    <a:pt x="45096" y="0"/>
                    <a:pt x="61373" y="0"/>
                  </a:cubicBezTo>
                  <a:close/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sp>
        <p:nvSpPr>
          <p:cNvPr id="9" name="Freeform 9">
            <a:hlinkClick r:id="rId4" action="ppaction://hlinksldjump"/>
          </p:cNvPr>
          <p:cNvSpPr/>
          <p:nvPr/>
        </p:nvSpPr>
        <p:spPr>
          <a:xfrm>
            <a:off x="17387233" y="8784142"/>
            <a:ext cx="768999" cy="948317"/>
          </a:xfrm>
          <a:custGeom>
            <a:avLst/>
            <a:gdLst/>
            <a:ahLst/>
            <a:cxnLst/>
            <a:rect l="l" t="t" r="r" b="b"/>
            <a:pathLst>
              <a:path w="768999" h="948317">
                <a:moveTo>
                  <a:pt x="0" y="0"/>
                </a:moveTo>
                <a:lnTo>
                  <a:pt x="768999" y="0"/>
                </a:lnTo>
                <a:lnTo>
                  <a:pt x="768999" y="948316"/>
                </a:lnTo>
                <a:lnTo>
                  <a:pt x="0" y="9483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638917" y="1148891"/>
            <a:ext cx="12706027" cy="765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 spc="43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2.3 Schulung der SCP-Gruppe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178415" y="3654258"/>
            <a:ext cx="12667845" cy="115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„In welchen Bereichen braucht die SCP-Gruppe Informationen, um arbeitsfähig zu sein?”</a:t>
            </a:r>
          </a:p>
          <a:p>
            <a:pPr algn="ctr">
              <a:lnSpc>
                <a:spcPts val="2860"/>
              </a:lnSpc>
              <a:spcBef>
                <a:spcPct val="0"/>
              </a:spcBef>
            </a:pPr>
            <a:endParaRPr lang="en-US" sz="2800" spc="238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558516" y="3899368"/>
            <a:ext cx="1834197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Leitfrage: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426769" y="9754109"/>
            <a:ext cx="689928" cy="26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8"/>
              </a:lnSpc>
              <a:spcBef>
                <a:spcPct val="0"/>
              </a:spcBef>
            </a:pPr>
            <a:r>
              <a:rPr lang="en-US" sz="15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Zurück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82218" y="4981995"/>
            <a:ext cx="16230600" cy="1114425"/>
            <a:chOff x="0" y="0"/>
            <a:chExt cx="21640800" cy="1485900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1640800" cy="1485900"/>
              <a:chOff x="0" y="0"/>
              <a:chExt cx="2514545" cy="172654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514545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72654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61683"/>
                    </a:lnTo>
                    <a:cubicBezTo>
                      <a:pt x="2514545" y="167742"/>
                      <a:pt x="2509633" y="172654"/>
                      <a:pt x="2503574" y="172654"/>
                    </a:cubicBezTo>
                    <a:lnTo>
                      <a:pt x="10971" y="172654"/>
                    </a:lnTo>
                    <a:cubicBezTo>
                      <a:pt x="4912" y="172654"/>
                      <a:pt x="0" y="167742"/>
                      <a:pt x="0" y="161683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0" y="0"/>
              <a:ext cx="3797114" cy="1485900"/>
              <a:chOff x="0" y="0"/>
              <a:chExt cx="441204" cy="17265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441204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72654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110127"/>
                    </a:lnTo>
                    <a:cubicBezTo>
                      <a:pt x="441204" y="126710"/>
                      <a:pt x="434617" y="142614"/>
                      <a:pt x="422891" y="154340"/>
                    </a:cubicBezTo>
                    <a:cubicBezTo>
                      <a:pt x="411165" y="166066"/>
                      <a:pt x="395261" y="172654"/>
                      <a:pt x="378678" y="172654"/>
                    </a:cubicBezTo>
                    <a:lnTo>
                      <a:pt x="62526" y="172654"/>
                    </a:lnTo>
                    <a:cubicBezTo>
                      <a:pt x="45943" y="172654"/>
                      <a:pt x="30039" y="166066"/>
                      <a:pt x="18313" y="154340"/>
                    </a:cubicBezTo>
                    <a:cubicBezTo>
                      <a:pt x="6588" y="142614"/>
                      <a:pt x="0" y="126710"/>
                      <a:pt x="0" y="110127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19" name="TextBox 19"/>
          <p:cNvSpPr txBox="1"/>
          <p:nvPr/>
        </p:nvSpPr>
        <p:spPr>
          <a:xfrm>
            <a:off x="1589037" y="5384886"/>
            <a:ext cx="1834197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Initiative: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178415" y="5345215"/>
            <a:ext cx="13080885" cy="40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SCP-Gruppe, Schulleitung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082218" y="6353595"/>
            <a:ext cx="16230600" cy="1114425"/>
            <a:chOff x="0" y="0"/>
            <a:chExt cx="21640800" cy="1485900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21640800" cy="1485900"/>
              <a:chOff x="0" y="0"/>
              <a:chExt cx="2514545" cy="17265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514545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72654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61683"/>
                    </a:lnTo>
                    <a:cubicBezTo>
                      <a:pt x="2514545" y="167742"/>
                      <a:pt x="2509633" y="172654"/>
                      <a:pt x="2503574" y="172654"/>
                    </a:cubicBezTo>
                    <a:lnTo>
                      <a:pt x="10971" y="172654"/>
                    </a:lnTo>
                    <a:cubicBezTo>
                      <a:pt x="4912" y="172654"/>
                      <a:pt x="0" y="167742"/>
                      <a:pt x="0" y="161683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24" name="Group 24"/>
            <p:cNvGrpSpPr/>
            <p:nvPr/>
          </p:nvGrpSpPr>
          <p:grpSpPr>
            <a:xfrm>
              <a:off x="0" y="0"/>
              <a:ext cx="3797114" cy="1485900"/>
              <a:chOff x="0" y="0"/>
              <a:chExt cx="441204" cy="17265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441204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72654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110127"/>
                    </a:lnTo>
                    <a:cubicBezTo>
                      <a:pt x="441204" y="126710"/>
                      <a:pt x="434617" y="142614"/>
                      <a:pt x="422891" y="154340"/>
                    </a:cubicBezTo>
                    <a:cubicBezTo>
                      <a:pt x="411165" y="166066"/>
                      <a:pt x="395261" y="172654"/>
                      <a:pt x="378678" y="172654"/>
                    </a:cubicBezTo>
                    <a:lnTo>
                      <a:pt x="62526" y="172654"/>
                    </a:lnTo>
                    <a:cubicBezTo>
                      <a:pt x="45943" y="172654"/>
                      <a:pt x="30039" y="166066"/>
                      <a:pt x="18313" y="154340"/>
                    </a:cubicBezTo>
                    <a:cubicBezTo>
                      <a:pt x="6588" y="142614"/>
                      <a:pt x="0" y="126710"/>
                      <a:pt x="0" y="110127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26" name="TextBox 26"/>
          <p:cNvSpPr txBox="1"/>
          <p:nvPr/>
        </p:nvSpPr>
        <p:spPr>
          <a:xfrm>
            <a:off x="1589037" y="6600927"/>
            <a:ext cx="1834197" cy="638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externe Hilfe: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178415" y="6521606"/>
            <a:ext cx="13080885" cy="79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SEM/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BiUSe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bzw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.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QmbS-Berater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;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ggf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. RLFB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über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Schulaufsicht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Angebote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der ALP </a:t>
            </a:r>
          </a:p>
        </p:txBody>
      </p:sp>
      <p:sp>
        <p:nvSpPr>
          <p:cNvPr id="28" name="Freeform 28"/>
          <p:cNvSpPr/>
          <p:nvPr/>
        </p:nvSpPr>
        <p:spPr>
          <a:xfrm>
            <a:off x="1497122" y="917020"/>
            <a:ext cx="1427169" cy="1390841"/>
          </a:xfrm>
          <a:custGeom>
            <a:avLst/>
            <a:gdLst/>
            <a:ahLst/>
            <a:cxnLst/>
            <a:rect l="l" t="t" r="r" b="b"/>
            <a:pathLst>
              <a:path w="1427169" h="1390841">
                <a:moveTo>
                  <a:pt x="0" y="0"/>
                </a:moveTo>
                <a:lnTo>
                  <a:pt x="1427170" y="0"/>
                </a:lnTo>
                <a:lnTo>
                  <a:pt x="1427170" y="1390842"/>
                </a:lnTo>
                <a:lnTo>
                  <a:pt x="0" y="13908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>
            <a:off x="1082218" y="7715670"/>
            <a:ext cx="16230600" cy="1781684"/>
            <a:chOff x="0" y="0"/>
            <a:chExt cx="21640800" cy="2375579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21640800" cy="2375579"/>
              <a:chOff x="0" y="0"/>
              <a:chExt cx="2514545" cy="27603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514545" cy="276030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276030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265059"/>
                    </a:lnTo>
                    <a:cubicBezTo>
                      <a:pt x="2514545" y="271118"/>
                      <a:pt x="2509633" y="276030"/>
                      <a:pt x="2503574" y="276030"/>
                    </a:cubicBezTo>
                    <a:lnTo>
                      <a:pt x="10971" y="276030"/>
                    </a:lnTo>
                    <a:cubicBezTo>
                      <a:pt x="4912" y="276030"/>
                      <a:pt x="0" y="271118"/>
                      <a:pt x="0" y="265059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32" name="Group 32"/>
            <p:cNvGrpSpPr/>
            <p:nvPr/>
          </p:nvGrpSpPr>
          <p:grpSpPr>
            <a:xfrm>
              <a:off x="0" y="0"/>
              <a:ext cx="3797114" cy="2375579"/>
              <a:chOff x="0" y="0"/>
              <a:chExt cx="441204" cy="27603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441204" cy="276030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276030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213503"/>
                    </a:lnTo>
                    <a:cubicBezTo>
                      <a:pt x="441204" y="248036"/>
                      <a:pt x="413210" y="276030"/>
                      <a:pt x="378678" y="276030"/>
                    </a:cubicBezTo>
                    <a:lnTo>
                      <a:pt x="62526" y="276030"/>
                    </a:lnTo>
                    <a:cubicBezTo>
                      <a:pt x="45943" y="276030"/>
                      <a:pt x="30039" y="269442"/>
                      <a:pt x="18313" y="257716"/>
                    </a:cubicBezTo>
                    <a:cubicBezTo>
                      <a:pt x="6588" y="245990"/>
                      <a:pt x="0" y="230086"/>
                      <a:pt x="0" y="213503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34" name="TextBox 34"/>
          <p:cNvSpPr txBox="1"/>
          <p:nvPr/>
        </p:nvSpPr>
        <p:spPr>
          <a:xfrm>
            <a:off x="1466602" y="8161653"/>
            <a:ext cx="1926112" cy="638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mögliche Formate: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178415" y="8021994"/>
            <a:ext cx="12667845" cy="1188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SchiLF, </a:t>
            </a:r>
          </a:p>
          <a:p>
            <a:pPr algn="l">
              <a:lnSpc>
                <a:spcPts val="3080"/>
              </a:lnSpc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Fortbildungsveranstaltungen,</a:t>
            </a:r>
          </a:p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Weiterentwicklungsnetzwerke mit anderen SCP-Schulen  </a:t>
            </a:r>
          </a:p>
        </p:txBody>
      </p:sp>
      <p:sp>
        <p:nvSpPr>
          <p:cNvPr id="36" name="Freeform 36"/>
          <p:cNvSpPr/>
          <p:nvPr/>
        </p:nvSpPr>
        <p:spPr>
          <a:xfrm rot="-5400000">
            <a:off x="-6328836" y="3309762"/>
            <a:ext cx="11520723" cy="2433753"/>
          </a:xfrm>
          <a:custGeom>
            <a:avLst/>
            <a:gdLst/>
            <a:ahLst/>
            <a:cxnLst/>
            <a:rect l="l" t="t" r="r" b="b"/>
            <a:pathLst>
              <a:path w="11520723" h="2433753">
                <a:moveTo>
                  <a:pt x="0" y="0"/>
                </a:moveTo>
                <a:lnTo>
                  <a:pt x="11520723" y="0"/>
                </a:lnTo>
                <a:lnTo>
                  <a:pt x="11520723" y="2433753"/>
                </a:lnTo>
                <a:lnTo>
                  <a:pt x="0" y="2433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0" y="0"/>
            <a:ext cx="648402" cy="645002"/>
          </a:xfrm>
          <a:custGeom>
            <a:avLst/>
            <a:gdLst/>
            <a:ahLst/>
            <a:cxnLst/>
            <a:rect l="l" t="t" r="r" b="b"/>
            <a:pathLst>
              <a:path w="648402" h="645002">
                <a:moveTo>
                  <a:pt x="0" y="0"/>
                </a:moveTo>
                <a:lnTo>
                  <a:pt x="648402" y="0"/>
                </a:lnTo>
                <a:lnTo>
                  <a:pt x="648402" y="645002"/>
                </a:lnTo>
                <a:lnTo>
                  <a:pt x="0" y="6450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245547"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24973"/>
            <a:ext cx="2364014" cy="2002965"/>
          </a:xfrm>
          <a:custGeom>
            <a:avLst/>
            <a:gdLst/>
            <a:ahLst/>
            <a:cxnLst/>
            <a:rect l="l" t="t" r="r" b="b"/>
            <a:pathLst>
              <a:path w="2364014" h="2002965">
                <a:moveTo>
                  <a:pt x="0" y="0"/>
                </a:moveTo>
                <a:lnTo>
                  <a:pt x="2364014" y="0"/>
                </a:lnTo>
                <a:lnTo>
                  <a:pt x="2364014" y="2002964"/>
                </a:lnTo>
                <a:lnTo>
                  <a:pt x="0" y="2002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2863215"/>
            <a:ext cx="15127120" cy="2721276"/>
            <a:chOff x="0" y="0"/>
            <a:chExt cx="2343587" cy="421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43587" cy="421597"/>
            </a:xfrm>
            <a:custGeom>
              <a:avLst/>
              <a:gdLst/>
              <a:ahLst/>
              <a:cxnLst/>
              <a:rect l="l" t="t" r="r" b="b"/>
              <a:pathLst>
                <a:path w="2343587" h="421597">
                  <a:moveTo>
                    <a:pt x="11771" y="0"/>
                  </a:moveTo>
                  <a:lnTo>
                    <a:pt x="2331816" y="0"/>
                  </a:lnTo>
                  <a:cubicBezTo>
                    <a:pt x="2334938" y="0"/>
                    <a:pt x="2337932" y="1240"/>
                    <a:pt x="2340139" y="3448"/>
                  </a:cubicBezTo>
                  <a:cubicBezTo>
                    <a:pt x="2342347" y="5655"/>
                    <a:pt x="2343587" y="8649"/>
                    <a:pt x="2343587" y="11771"/>
                  </a:cubicBezTo>
                  <a:lnTo>
                    <a:pt x="2343587" y="409826"/>
                  </a:lnTo>
                  <a:cubicBezTo>
                    <a:pt x="2343587" y="412948"/>
                    <a:pt x="2342347" y="415942"/>
                    <a:pt x="2340139" y="418149"/>
                  </a:cubicBezTo>
                  <a:cubicBezTo>
                    <a:pt x="2337932" y="420357"/>
                    <a:pt x="2334938" y="421597"/>
                    <a:pt x="2331816" y="421597"/>
                  </a:cubicBezTo>
                  <a:lnTo>
                    <a:pt x="11771" y="421597"/>
                  </a:lnTo>
                  <a:cubicBezTo>
                    <a:pt x="8649" y="421597"/>
                    <a:pt x="5655" y="420357"/>
                    <a:pt x="3448" y="418149"/>
                  </a:cubicBezTo>
                  <a:cubicBezTo>
                    <a:pt x="1240" y="415942"/>
                    <a:pt x="0" y="412948"/>
                    <a:pt x="0" y="409826"/>
                  </a:cubicBezTo>
                  <a:lnTo>
                    <a:pt x="0" y="11771"/>
                  </a:lnTo>
                  <a:cubicBezTo>
                    <a:pt x="0" y="8649"/>
                    <a:pt x="1240" y="5655"/>
                    <a:pt x="3448" y="3448"/>
                  </a:cubicBezTo>
                  <a:cubicBezTo>
                    <a:pt x="5655" y="1240"/>
                    <a:pt x="8649" y="0"/>
                    <a:pt x="11771" y="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1028700" y="2983230"/>
            <a:ext cx="16284118" cy="2160270"/>
            <a:chOff x="0" y="0"/>
            <a:chExt cx="2522836" cy="3346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22836" cy="334682"/>
            </a:xfrm>
            <a:custGeom>
              <a:avLst/>
              <a:gdLst/>
              <a:ahLst/>
              <a:cxnLst/>
              <a:rect l="l" t="t" r="r" b="b"/>
              <a:pathLst>
                <a:path w="2522836" h="334682">
                  <a:moveTo>
                    <a:pt x="10935" y="0"/>
                  </a:moveTo>
                  <a:lnTo>
                    <a:pt x="2511901" y="0"/>
                  </a:lnTo>
                  <a:cubicBezTo>
                    <a:pt x="2514801" y="0"/>
                    <a:pt x="2517583" y="1152"/>
                    <a:pt x="2519633" y="3203"/>
                  </a:cubicBezTo>
                  <a:cubicBezTo>
                    <a:pt x="2521684" y="5253"/>
                    <a:pt x="2522836" y="8035"/>
                    <a:pt x="2522836" y="10935"/>
                  </a:cubicBezTo>
                  <a:lnTo>
                    <a:pt x="2522836" y="323748"/>
                  </a:lnTo>
                  <a:cubicBezTo>
                    <a:pt x="2522836" y="326648"/>
                    <a:pt x="2521684" y="329429"/>
                    <a:pt x="2519633" y="331480"/>
                  </a:cubicBezTo>
                  <a:cubicBezTo>
                    <a:pt x="2517583" y="333530"/>
                    <a:pt x="2514801" y="334682"/>
                    <a:pt x="2511901" y="334682"/>
                  </a:cubicBezTo>
                  <a:lnTo>
                    <a:pt x="10935" y="334682"/>
                  </a:lnTo>
                  <a:cubicBezTo>
                    <a:pt x="8035" y="334682"/>
                    <a:pt x="5253" y="333530"/>
                    <a:pt x="3203" y="331480"/>
                  </a:cubicBezTo>
                  <a:cubicBezTo>
                    <a:pt x="1152" y="329429"/>
                    <a:pt x="0" y="326648"/>
                    <a:pt x="0" y="323748"/>
                  </a:cubicBezTo>
                  <a:lnTo>
                    <a:pt x="0" y="10935"/>
                  </a:lnTo>
                  <a:cubicBezTo>
                    <a:pt x="0" y="8035"/>
                    <a:pt x="1152" y="5253"/>
                    <a:pt x="3203" y="3203"/>
                  </a:cubicBezTo>
                  <a:cubicBezTo>
                    <a:pt x="5253" y="1152"/>
                    <a:pt x="8035" y="0"/>
                    <a:pt x="10935" y="0"/>
                  </a:cubicBezTo>
                  <a:close/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028700" y="2983230"/>
            <a:ext cx="2901353" cy="2160270"/>
            <a:chOff x="0" y="0"/>
            <a:chExt cx="449496" cy="3346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9496" cy="334682"/>
            </a:xfrm>
            <a:custGeom>
              <a:avLst/>
              <a:gdLst/>
              <a:ahLst/>
              <a:cxnLst/>
              <a:rect l="l" t="t" r="r" b="b"/>
              <a:pathLst>
                <a:path w="449496" h="334682">
                  <a:moveTo>
                    <a:pt x="61373" y="0"/>
                  </a:moveTo>
                  <a:lnTo>
                    <a:pt x="388123" y="0"/>
                  </a:lnTo>
                  <a:cubicBezTo>
                    <a:pt x="422018" y="0"/>
                    <a:pt x="449496" y="27478"/>
                    <a:pt x="449496" y="61373"/>
                  </a:cubicBezTo>
                  <a:lnTo>
                    <a:pt x="449496" y="273310"/>
                  </a:lnTo>
                  <a:cubicBezTo>
                    <a:pt x="449496" y="289587"/>
                    <a:pt x="443029" y="305197"/>
                    <a:pt x="431520" y="316707"/>
                  </a:cubicBezTo>
                  <a:cubicBezTo>
                    <a:pt x="420010" y="328216"/>
                    <a:pt x="404400" y="334682"/>
                    <a:pt x="388123" y="334682"/>
                  </a:cubicBezTo>
                  <a:lnTo>
                    <a:pt x="61373" y="334682"/>
                  </a:lnTo>
                  <a:cubicBezTo>
                    <a:pt x="45096" y="334682"/>
                    <a:pt x="29485" y="328216"/>
                    <a:pt x="17976" y="316707"/>
                  </a:cubicBezTo>
                  <a:cubicBezTo>
                    <a:pt x="6466" y="305197"/>
                    <a:pt x="0" y="289587"/>
                    <a:pt x="0" y="273310"/>
                  </a:cubicBezTo>
                  <a:lnTo>
                    <a:pt x="0" y="61373"/>
                  </a:lnTo>
                  <a:cubicBezTo>
                    <a:pt x="0" y="45096"/>
                    <a:pt x="6466" y="29485"/>
                    <a:pt x="17976" y="17976"/>
                  </a:cubicBezTo>
                  <a:cubicBezTo>
                    <a:pt x="29485" y="6466"/>
                    <a:pt x="45096" y="0"/>
                    <a:pt x="61373" y="0"/>
                  </a:cubicBezTo>
                  <a:close/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sp>
        <p:nvSpPr>
          <p:cNvPr id="9" name="Freeform 9">
            <a:hlinkClick r:id="rId4" action="ppaction://hlinksldjump"/>
          </p:cNvPr>
          <p:cNvSpPr/>
          <p:nvPr/>
        </p:nvSpPr>
        <p:spPr>
          <a:xfrm>
            <a:off x="17387233" y="8784142"/>
            <a:ext cx="768999" cy="948317"/>
          </a:xfrm>
          <a:custGeom>
            <a:avLst/>
            <a:gdLst/>
            <a:ahLst/>
            <a:cxnLst/>
            <a:rect l="l" t="t" r="r" b="b"/>
            <a:pathLst>
              <a:path w="768999" h="948317">
                <a:moveTo>
                  <a:pt x="0" y="0"/>
                </a:moveTo>
                <a:lnTo>
                  <a:pt x="768999" y="0"/>
                </a:lnTo>
                <a:lnTo>
                  <a:pt x="768999" y="948316"/>
                </a:lnTo>
                <a:lnTo>
                  <a:pt x="0" y="9483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834958" y="1148931"/>
            <a:ext cx="13354760" cy="765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 spc="43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2.4 Kommunikation des Prozesses an die Schulgemeinschaft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178415" y="3124853"/>
            <a:ext cx="12667845" cy="2329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„Welche Informationen benötigen die Lehrkräfte, das pädagogische Personal sowie die Verwaltungskräfte, die Erziehungsberechtigten, die Schülerinnen und Schüler und der Schulaufwandsträger über den Ablauf des anstehenden Prozesses?”</a:t>
            </a:r>
          </a:p>
          <a:p>
            <a:pPr algn="ctr">
              <a:lnSpc>
                <a:spcPts val="2860"/>
              </a:lnSpc>
              <a:spcBef>
                <a:spcPct val="0"/>
              </a:spcBef>
            </a:pPr>
            <a:endParaRPr lang="en-US" sz="2800" spc="238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558516" y="3899368"/>
            <a:ext cx="1864718" cy="324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Leitfragen: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426769" y="9754109"/>
            <a:ext cx="689928" cy="26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8"/>
              </a:lnSpc>
              <a:spcBef>
                <a:spcPct val="0"/>
              </a:spcBef>
            </a:pPr>
            <a:r>
              <a:rPr lang="en-US" sz="15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Zurück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82218" y="5334000"/>
            <a:ext cx="16230600" cy="1114425"/>
            <a:chOff x="0" y="0"/>
            <a:chExt cx="21640800" cy="1485900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1640800" cy="1485900"/>
              <a:chOff x="0" y="0"/>
              <a:chExt cx="2514545" cy="172654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514545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72654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61683"/>
                    </a:lnTo>
                    <a:cubicBezTo>
                      <a:pt x="2514545" y="167742"/>
                      <a:pt x="2509633" y="172654"/>
                      <a:pt x="2503574" y="172654"/>
                    </a:cubicBezTo>
                    <a:lnTo>
                      <a:pt x="10971" y="172654"/>
                    </a:lnTo>
                    <a:cubicBezTo>
                      <a:pt x="4912" y="172654"/>
                      <a:pt x="0" y="167742"/>
                      <a:pt x="0" y="161683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0" y="0"/>
              <a:ext cx="3797114" cy="1485900"/>
              <a:chOff x="0" y="0"/>
              <a:chExt cx="441204" cy="17265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441204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72654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110127"/>
                    </a:lnTo>
                    <a:cubicBezTo>
                      <a:pt x="441204" y="126710"/>
                      <a:pt x="434617" y="142614"/>
                      <a:pt x="422891" y="154340"/>
                    </a:cubicBezTo>
                    <a:cubicBezTo>
                      <a:pt x="411165" y="166066"/>
                      <a:pt x="395261" y="172654"/>
                      <a:pt x="378678" y="172654"/>
                    </a:cubicBezTo>
                    <a:lnTo>
                      <a:pt x="62526" y="172654"/>
                    </a:lnTo>
                    <a:cubicBezTo>
                      <a:pt x="45943" y="172654"/>
                      <a:pt x="30039" y="166066"/>
                      <a:pt x="18313" y="154340"/>
                    </a:cubicBezTo>
                    <a:cubicBezTo>
                      <a:pt x="6588" y="142614"/>
                      <a:pt x="0" y="126710"/>
                      <a:pt x="0" y="110127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19" name="TextBox 19"/>
          <p:cNvSpPr txBox="1"/>
          <p:nvPr/>
        </p:nvSpPr>
        <p:spPr>
          <a:xfrm>
            <a:off x="1589037" y="5736891"/>
            <a:ext cx="1834197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Initiative: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178415" y="5682970"/>
            <a:ext cx="12667845" cy="40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SCP-Leitungsteam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082218" y="6705600"/>
            <a:ext cx="16230600" cy="1114425"/>
            <a:chOff x="0" y="0"/>
            <a:chExt cx="21640800" cy="1485900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21640800" cy="1485900"/>
              <a:chOff x="0" y="0"/>
              <a:chExt cx="2514545" cy="17265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514545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72654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61683"/>
                    </a:lnTo>
                    <a:cubicBezTo>
                      <a:pt x="2514545" y="167742"/>
                      <a:pt x="2509633" y="172654"/>
                      <a:pt x="2503574" y="172654"/>
                    </a:cubicBezTo>
                    <a:lnTo>
                      <a:pt x="10971" y="172654"/>
                    </a:lnTo>
                    <a:cubicBezTo>
                      <a:pt x="4912" y="172654"/>
                      <a:pt x="0" y="167742"/>
                      <a:pt x="0" y="161683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24" name="Group 24"/>
            <p:cNvGrpSpPr/>
            <p:nvPr/>
          </p:nvGrpSpPr>
          <p:grpSpPr>
            <a:xfrm>
              <a:off x="0" y="0"/>
              <a:ext cx="3797114" cy="1485900"/>
              <a:chOff x="0" y="0"/>
              <a:chExt cx="441204" cy="17265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441204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72654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110127"/>
                    </a:lnTo>
                    <a:cubicBezTo>
                      <a:pt x="441204" y="126710"/>
                      <a:pt x="434617" y="142614"/>
                      <a:pt x="422891" y="154340"/>
                    </a:cubicBezTo>
                    <a:cubicBezTo>
                      <a:pt x="411165" y="166066"/>
                      <a:pt x="395261" y="172654"/>
                      <a:pt x="378678" y="172654"/>
                    </a:cubicBezTo>
                    <a:lnTo>
                      <a:pt x="62526" y="172654"/>
                    </a:lnTo>
                    <a:cubicBezTo>
                      <a:pt x="45943" y="172654"/>
                      <a:pt x="30039" y="166066"/>
                      <a:pt x="18313" y="154340"/>
                    </a:cubicBezTo>
                    <a:cubicBezTo>
                      <a:pt x="6588" y="142614"/>
                      <a:pt x="0" y="126710"/>
                      <a:pt x="0" y="110127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26" name="TextBox 26"/>
          <p:cNvSpPr txBox="1"/>
          <p:nvPr/>
        </p:nvSpPr>
        <p:spPr>
          <a:xfrm>
            <a:off x="1589037" y="6952932"/>
            <a:ext cx="1834197" cy="638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externe Hilfe: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178415" y="7068820"/>
            <a:ext cx="12667845" cy="40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SEM/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BiUSe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bzw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.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QmbS-Berater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Schulamt</a:t>
            </a:r>
            <a:endParaRPr lang="en-US" sz="2800" spc="238" dirty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497122" y="917020"/>
            <a:ext cx="1427169" cy="1390841"/>
          </a:xfrm>
          <a:custGeom>
            <a:avLst/>
            <a:gdLst/>
            <a:ahLst/>
            <a:cxnLst/>
            <a:rect l="l" t="t" r="r" b="b"/>
            <a:pathLst>
              <a:path w="1427169" h="1390841">
                <a:moveTo>
                  <a:pt x="0" y="0"/>
                </a:moveTo>
                <a:lnTo>
                  <a:pt x="1427170" y="0"/>
                </a:lnTo>
                <a:lnTo>
                  <a:pt x="1427170" y="1390842"/>
                </a:lnTo>
                <a:lnTo>
                  <a:pt x="0" y="13908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>
            <a:off x="1082218" y="8010525"/>
            <a:ext cx="16230600" cy="1114425"/>
            <a:chOff x="0" y="0"/>
            <a:chExt cx="21640800" cy="1485900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21640800" cy="1485900"/>
              <a:chOff x="0" y="0"/>
              <a:chExt cx="2514545" cy="172654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514545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72654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61683"/>
                    </a:lnTo>
                    <a:cubicBezTo>
                      <a:pt x="2514545" y="167742"/>
                      <a:pt x="2509633" y="172654"/>
                      <a:pt x="2503574" y="172654"/>
                    </a:cubicBezTo>
                    <a:lnTo>
                      <a:pt x="10971" y="172654"/>
                    </a:lnTo>
                    <a:cubicBezTo>
                      <a:pt x="4912" y="172654"/>
                      <a:pt x="0" y="167742"/>
                      <a:pt x="0" y="161683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32" name="Group 32"/>
            <p:cNvGrpSpPr/>
            <p:nvPr/>
          </p:nvGrpSpPr>
          <p:grpSpPr>
            <a:xfrm>
              <a:off x="0" y="0"/>
              <a:ext cx="3797114" cy="1485900"/>
              <a:chOff x="0" y="0"/>
              <a:chExt cx="441204" cy="172654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441204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72654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110127"/>
                    </a:lnTo>
                    <a:cubicBezTo>
                      <a:pt x="441204" y="126710"/>
                      <a:pt x="434617" y="142614"/>
                      <a:pt x="422891" y="154340"/>
                    </a:cubicBezTo>
                    <a:cubicBezTo>
                      <a:pt x="411165" y="166066"/>
                      <a:pt x="395261" y="172654"/>
                      <a:pt x="378678" y="172654"/>
                    </a:cubicBezTo>
                    <a:lnTo>
                      <a:pt x="62526" y="172654"/>
                    </a:lnTo>
                    <a:cubicBezTo>
                      <a:pt x="45943" y="172654"/>
                      <a:pt x="30039" y="166066"/>
                      <a:pt x="18313" y="154340"/>
                    </a:cubicBezTo>
                    <a:cubicBezTo>
                      <a:pt x="6588" y="142614"/>
                      <a:pt x="0" y="126710"/>
                      <a:pt x="0" y="110127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34" name="TextBox 34"/>
          <p:cNvSpPr txBox="1"/>
          <p:nvPr/>
        </p:nvSpPr>
        <p:spPr>
          <a:xfrm>
            <a:off x="1466602" y="8261219"/>
            <a:ext cx="1926112" cy="638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mögliche Formate: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178415" y="8201025"/>
            <a:ext cx="12667845" cy="79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z. B. Rundschreiben, Lehrerkonferenz, päd. Nachmittag, Informationsveranstaltung</a:t>
            </a:r>
          </a:p>
        </p:txBody>
      </p:sp>
      <p:sp>
        <p:nvSpPr>
          <p:cNvPr id="36" name="Freeform 36"/>
          <p:cNvSpPr/>
          <p:nvPr/>
        </p:nvSpPr>
        <p:spPr>
          <a:xfrm rot="-5400000">
            <a:off x="-6328836" y="3309762"/>
            <a:ext cx="11520723" cy="2433753"/>
          </a:xfrm>
          <a:custGeom>
            <a:avLst/>
            <a:gdLst/>
            <a:ahLst/>
            <a:cxnLst/>
            <a:rect l="l" t="t" r="r" b="b"/>
            <a:pathLst>
              <a:path w="11520723" h="2433753">
                <a:moveTo>
                  <a:pt x="0" y="0"/>
                </a:moveTo>
                <a:lnTo>
                  <a:pt x="11520723" y="0"/>
                </a:lnTo>
                <a:lnTo>
                  <a:pt x="11520723" y="2433753"/>
                </a:lnTo>
                <a:lnTo>
                  <a:pt x="0" y="2433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0" y="0"/>
            <a:ext cx="648402" cy="645002"/>
          </a:xfrm>
          <a:custGeom>
            <a:avLst/>
            <a:gdLst/>
            <a:ahLst/>
            <a:cxnLst/>
            <a:rect l="l" t="t" r="r" b="b"/>
            <a:pathLst>
              <a:path w="648402" h="645002">
                <a:moveTo>
                  <a:pt x="0" y="0"/>
                </a:moveTo>
                <a:lnTo>
                  <a:pt x="648402" y="0"/>
                </a:lnTo>
                <a:lnTo>
                  <a:pt x="648402" y="645002"/>
                </a:lnTo>
                <a:lnTo>
                  <a:pt x="0" y="6450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245547"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24973"/>
            <a:ext cx="2364014" cy="2002965"/>
          </a:xfrm>
          <a:custGeom>
            <a:avLst/>
            <a:gdLst/>
            <a:ahLst/>
            <a:cxnLst/>
            <a:rect l="l" t="t" r="r" b="b"/>
            <a:pathLst>
              <a:path w="2364014" h="2002965">
                <a:moveTo>
                  <a:pt x="0" y="0"/>
                </a:moveTo>
                <a:lnTo>
                  <a:pt x="2364014" y="0"/>
                </a:lnTo>
                <a:lnTo>
                  <a:pt x="2364014" y="2002964"/>
                </a:lnTo>
                <a:lnTo>
                  <a:pt x="0" y="2002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2863215"/>
            <a:ext cx="15127120" cy="2721276"/>
            <a:chOff x="0" y="0"/>
            <a:chExt cx="2343587" cy="421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43587" cy="421597"/>
            </a:xfrm>
            <a:custGeom>
              <a:avLst/>
              <a:gdLst/>
              <a:ahLst/>
              <a:cxnLst/>
              <a:rect l="l" t="t" r="r" b="b"/>
              <a:pathLst>
                <a:path w="2343587" h="421597">
                  <a:moveTo>
                    <a:pt x="11771" y="0"/>
                  </a:moveTo>
                  <a:lnTo>
                    <a:pt x="2331816" y="0"/>
                  </a:lnTo>
                  <a:cubicBezTo>
                    <a:pt x="2334938" y="0"/>
                    <a:pt x="2337932" y="1240"/>
                    <a:pt x="2340139" y="3448"/>
                  </a:cubicBezTo>
                  <a:cubicBezTo>
                    <a:pt x="2342347" y="5655"/>
                    <a:pt x="2343587" y="8649"/>
                    <a:pt x="2343587" y="11771"/>
                  </a:cubicBezTo>
                  <a:lnTo>
                    <a:pt x="2343587" y="409826"/>
                  </a:lnTo>
                  <a:cubicBezTo>
                    <a:pt x="2343587" y="412948"/>
                    <a:pt x="2342347" y="415942"/>
                    <a:pt x="2340139" y="418149"/>
                  </a:cubicBezTo>
                  <a:cubicBezTo>
                    <a:pt x="2337932" y="420357"/>
                    <a:pt x="2334938" y="421597"/>
                    <a:pt x="2331816" y="421597"/>
                  </a:cubicBezTo>
                  <a:lnTo>
                    <a:pt x="11771" y="421597"/>
                  </a:lnTo>
                  <a:cubicBezTo>
                    <a:pt x="8649" y="421597"/>
                    <a:pt x="5655" y="420357"/>
                    <a:pt x="3448" y="418149"/>
                  </a:cubicBezTo>
                  <a:cubicBezTo>
                    <a:pt x="1240" y="415942"/>
                    <a:pt x="0" y="412948"/>
                    <a:pt x="0" y="409826"/>
                  </a:cubicBezTo>
                  <a:lnTo>
                    <a:pt x="0" y="11771"/>
                  </a:lnTo>
                  <a:cubicBezTo>
                    <a:pt x="0" y="8649"/>
                    <a:pt x="1240" y="5655"/>
                    <a:pt x="3448" y="3448"/>
                  </a:cubicBezTo>
                  <a:cubicBezTo>
                    <a:pt x="5655" y="1240"/>
                    <a:pt x="8649" y="0"/>
                    <a:pt x="11771" y="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1028700" y="2983230"/>
            <a:ext cx="16284118" cy="1240623"/>
            <a:chOff x="0" y="0"/>
            <a:chExt cx="2522836" cy="1922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22836" cy="192205"/>
            </a:xfrm>
            <a:custGeom>
              <a:avLst/>
              <a:gdLst/>
              <a:ahLst/>
              <a:cxnLst/>
              <a:rect l="l" t="t" r="r" b="b"/>
              <a:pathLst>
                <a:path w="2522836" h="192205">
                  <a:moveTo>
                    <a:pt x="10935" y="0"/>
                  </a:moveTo>
                  <a:lnTo>
                    <a:pt x="2511901" y="0"/>
                  </a:lnTo>
                  <a:cubicBezTo>
                    <a:pt x="2514801" y="0"/>
                    <a:pt x="2517583" y="1152"/>
                    <a:pt x="2519633" y="3203"/>
                  </a:cubicBezTo>
                  <a:cubicBezTo>
                    <a:pt x="2521684" y="5253"/>
                    <a:pt x="2522836" y="8035"/>
                    <a:pt x="2522836" y="10935"/>
                  </a:cubicBezTo>
                  <a:lnTo>
                    <a:pt x="2522836" y="181270"/>
                  </a:lnTo>
                  <a:cubicBezTo>
                    <a:pt x="2522836" y="184170"/>
                    <a:pt x="2521684" y="186952"/>
                    <a:pt x="2519633" y="189002"/>
                  </a:cubicBezTo>
                  <a:cubicBezTo>
                    <a:pt x="2517583" y="191053"/>
                    <a:pt x="2514801" y="192205"/>
                    <a:pt x="2511901" y="192205"/>
                  </a:cubicBezTo>
                  <a:lnTo>
                    <a:pt x="10935" y="192205"/>
                  </a:lnTo>
                  <a:cubicBezTo>
                    <a:pt x="8035" y="192205"/>
                    <a:pt x="5253" y="191053"/>
                    <a:pt x="3203" y="189002"/>
                  </a:cubicBezTo>
                  <a:cubicBezTo>
                    <a:pt x="1152" y="186952"/>
                    <a:pt x="0" y="184170"/>
                    <a:pt x="0" y="181270"/>
                  </a:cubicBezTo>
                  <a:lnTo>
                    <a:pt x="0" y="10935"/>
                  </a:lnTo>
                  <a:cubicBezTo>
                    <a:pt x="0" y="8035"/>
                    <a:pt x="1152" y="5253"/>
                    <a:pt x="3203" y="3203"/>
                  </a:cubicBezTo>
                  <a:cubicBezTo>
                    <a:pt x="5253" y="1152"/>
                    <a:pt x="8035" y="0"/>
                    <a:pt x="10935" y="0"/>
                  </a:cubicBezTo>
                  <a:close/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028700" y="2983230"/>
            <a:ext cx="2901353" cy="1240623"/>
            <a:chOff x="0" y="0"/>
            <a:chExt cx="449496" cy="1922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9496" cy="192205"/>
            </a:xfrm>
            <a:custGeom>
              <a:avLst/>
              <a:gdLst/>
              <a:ahLst/>
              <a:cxnLst/>
              <a:rect l="l" t="t" r="r" b="b"/>
              <a:pathLst>
                <a:path w="449496" h="192205">
                  <a:moveTo>
                    <a:pt x="61373" y="0"/>
                  </a:moveTo>
                  <a:lnTo>
                    <a:pt x="388123" y="0"/>
                  </a:lnTo>
                  <a:cubicBezTo>
                    <a:pt x="422018" y="0"/>
                    <a:pt x="449496" y="27478"/>
                    <a:pt x="449496" y="61373"/>
                  </a:cubicBezTo>
                  <a:lnTo>
                    <a:pt x="449496" y="130832"/>
                  </a:lnTo>
                  <a:cubicBezTo>
                    <a:pt x="449496" y="147109"/>
                    <a:pt x="443029" y="162720"/>
                    <a:pt x="431520" y="174229"/>
                  </a:cubicBezTo>
                  <a:cubicBezTo>
                    <a:pt x="420010" y="185739"/>
                    <a:pt x="404400" y="192205"/>
                    <a:pt x="388123" y="192205"/>
                  </a:cubicBezTo>
                  <a:lnTo>
                    <a:pt x="61373" y="192205"/>
                  </a:lnTo>
                  <a:cubicBezTo>
                    <a:pt x="45096" y="192205"/>
                    <a:pt x="29485" y="185739"/>
                    <a:pt x="17976" y="174229"/>
                  </a:cubicBezTo>
                  <a:cubicBezTo>
                    <a:pt x="6466" y="162720"/>
                    <a:pt x="0" y="147109"/>
                    <a:pt x="0" y="130832"/>
                  </a:cubicBezTo>
                  <a:lnTo>
                    <a:pt x="0" y="61373"/>
                  </a:lnTo>
                  <a:cubicBezTo>
                    <a:pt x="0" y="45096"/>
                    <a:pt x="6466" y="29485"/>
                    <a:pt x="17976" y="17976"/>
                  </a:cubicBezTo>
                  <a:cubicBezTo>
                    <a:pt x="29485" y="6466"/>
                    <a:pt x="45096" y="0"/>
                    <a:pt x="61373" y="0"/>
                  </a:cubicBezTo>
                  <a:close/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sp>
        <p:nvSpPr>
          <p:cNvPr id="9" name="Freeform 9">
            <a:hlinkClick r:id="rId4" action="ppaction://hlinksldjump"/>
          </p:cNvPr>
          <p:cNvSpPr/>
          <p:nvPr/>
        </p:nvSpPr>
        <p:spPr>
          <a:xfrm>
            <a:off x="17387233" y="8784142"/>
            <a:ext cx="768999" cy="948317"/>
          </a:xfrm>
          <a:custGeom>
            <a:avLst/>
            <a:gdLst/>
            <a:ahLst/>
            <a:cxnLst/>
            <a:rect l="l" t="t" r="r" b="b"/>
            <a:pathLst>
              <a:path w="768999" h="948317">
                <a:moveTo>
                  <a:pt x="0" y="0"/>
                </a:moveTo>
                <a:lnTo>
                  <a:pt x="768999" y="0"/>
                </a:lnTo>
                <a:lnTo>
                  <a:pt x="768999" y="948316"/>
                </a:lnTo>
                <a:lnTo>
                  <a:pt x="0" y="9483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724642" y="1262905"/>
            <a:ext cx="12706027" cy="765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 spc="43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3.1 Visionen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58400" y="3296148"/>
            <a:ext cx="12667845" cy="1158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„Was sind unsere Visionen für die Schulentwicklung an unserer Schule?“</a:t>
            </a:r>
          </a:p>
          <a:p>
            <a:pPr algn="ctr">
              <a:lnSpc>
                <a:spcPts val="2860"/>
              </a:lnSpc>
              <a:spcBef>
                <a:spcPct val="0"/>
              </a:spcBef>
            </a:pPr>
            <a:endParaRPr lang="en-US" sz="2800" spc="238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650431" y="3505985"/>
            <a:ext cx="1834197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Leitfrage: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426769" y="9754109"/>
            <a:ext cx="689928" cy="26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8"/>
              </a:lnSpc>
              <a:spcBef>
                <a:spcPct val="0"/>
              </a:spcBef>
            </a:pPr>
            <a:r>
              <a:rPr lang="en-US" sz="15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Zurück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28700" y="4463732"/>
            <a:ext cx="16230600" cy="838200"/>
            <a:chOff x="0" y="0"/>
            <a:chExt cx="21640800" cy="1117600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1640800" cy="1117600"/>
              <a:chOff x="0" y="0"/>
              <a:chExt cx="2514545" cy="129859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514545" cy="129859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29859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18888"/>
                    </a:lnTo>
                    <a:cubicBezTo>
                      <a:pt x="2514545" y="124947"/>
                      <a:pt x="2509633" y="129859"/>
                      <a:pt x="2503574" y="129859"/>
                    </a:cubicBezTo>
                    <a:lnTo>
                      <a:pt x="10971" y="129859"/>
                    </a:lnTo>
                    <a:cubicBezTo>
                      <a:pt x="4912" y="129859"/>
                      <a:pt x="0" y="124947"/>
                      <a:pt x="0" y="118888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0" y="0"/>
              <a:ext cx="3797114" cy="1117600"/>
              <a:chOff x="0" y="0"/>
              <a:chExt cx="441204" cy="129859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441204" cy="129859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29859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67333"/>
                    </a:lnTo>
                    <a:cubicBezTo>
                      <a:pt x="441204" y="83916"/>
                      <a:pt x="434617" y="99820"/>
                      <a:pt x="422891" y="111546"/>
                    </a:cubicBezTo>
                    <a:cubicBezTo>
                      <a:pt x="411165" y="123272"/>
                      <a:pt x="395261" y="129859"/>
                      <a:pt x="378678" y="129859"/>
                    </a:cubicBezTo>
                    <a:lnTo>
                      <a:pt x="62526" y="129859"/>
                    </a:lnTo>
                    <a:cubicBezTo>
                      <a:pt x="45943" y="129859"/>
                      <a:pt x="30039" y="123272"/>
                      <a:pt x="18313" y="111546"/>
                    </a:cubicBezTo>
                    <a:cubicBezTo>
                      <a:pt x="6588" y="99820"/>
                      <a:pt x="0" y="83916"/>
                      <a:pt x="0" y="67333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19" name="TextBox 19"/>
          <p:cNvSpPr txBox="1"/>
          <p:nvPr/>
        </p:nvSpPr>
        <p:spPr>
          <a:xfrm>
            <a:off x="1604474" y="4730115"/>
            <a:ext cx="1834197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Initiative: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930053" y="4688840"/>
            <a:ext cx="13446188" cy="40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SCP-Leitungsteam, SCP-Gruppe, Fachschafts-, Abteilungsleitungen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028700" y="5482983"/>
            <a:ext cx="16230600" cy="1133475"/>
            <a:chOff x="0" y="0"/>
            <a:chExt cx="21640800" cy="1511300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21640800" cy="1511300"/>
              <a:chOff x="0" y="0"/>
              <a:chExt cx="2514545" cy="17560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514545" cy="175605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75605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64634"/>
                    </a:lnTo>
                    <a:cubicBezTo>
                      <a:pt x="2514545" y="170693"/>
                      <a:pt x="2509633" y="175605"/>
                      <a:pt x="2503574" y="175605"/>
                    </a:cubicBezTo>
                    <a:lnTo>
                      <a:pt x="10971" y="175605"/>
                    </a:lnTo>
                    <a:cubicBezTo>
                      <a:pt x="4912" y="175605"/>
                      <a:pt x="0" y="170693"/>
                      <a:pt x="0" y="164634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24" name="Group 24"/>
            <p:cNvGrpSpPr/>
            <p:nvPr/>
          </p:nvGrpSpPr>
          <p:grpSpPr>
            <a:xfrm>
              <a:off x="0" y="0"/>
              <a:ext cx="3797114" cy="1511300"/>
              <a:chOff x="0" y="0"/>
              <a:chExt cx="441204" cy="175605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441204" cy="175605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75605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113079"/>
                    </a:lnTo>
                    <a:cubicBezTo>
                      <a:pt x="441204" y="129662"/>
                      <a:pt x="434617" y="145566"/>
                      <a:pt x="422891" y="157291"/>
                    </a:cubicBezTo>
                    <a:cubicBezTo>
                      <a:pt x="411165" y="169017"/>
                      <a:pt x="395261" y="175605"/>
                      <a:pt x="378678" y="175605"/>
                    </a:cubicBezTo>
                    <a:lnTo>
                      <a:pt x="62526" y="175605"/>
                    </a:lnTo>
                    <a:cubicBezTo>
                      <a:pt x="45943" y="175605"/>
                      <a:pt x="30039" y="169017"/>
                      <a:pt x="18313" y="157291"/>
                    </a:cubicBezTo>
                    <a:cubicBezTo>
                      <a:pt x="6588" y="145566"/>
                      <a:pt x="0" y="129662"/>
                      <a:pt x="0" y="113079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grpSp>
        <p:nvGrpSpPr>
          <p:cNvPr id="26" name="Group 26"/>
          <p:cNvGrpSpPr/>
          <p:nvPr/>
        </p:nvGrpSpPr>
        <p:grpSpPr>
          <a:xfrm>
            <a:off x="1082218" y="8149983"/>
            <a:ext cx="16230600" cy="1114425"/>
            <a:chOff x="0" y="0"/>
            <a:chExt cx="21640800" cy="1485900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21640800" cy="1485900"/>
              <a:chOff x="0" y="0"/>
              <a:chExt cx="2514545" cy="17265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514545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72654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61683"/>
                    </a:lnTo>
                    <a:cubicBezTo>
                      <a:pt x="2514545" y="167742"/>
                      <a:pt x="2509633" y="172654"/>
                      <a:pt x="2503574" y="172654"/>
                    </a:cubicBezTo>
                    <a:lnTo>
                      <a:pt x="10971" y="172654"/>
                    </a:lnTo>
                    <a:cubicBezTo>
                      <a:pt x="4912" y="172654"/>
                      <a:pt x="0" y="167742"/>
                      <a:pt x="0" y="161683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29" name="Group 29"/>
            <p:cNvGrpSpPr/>
            <p:nvPr/>
          </p:nvGrpSpPr>
          <p:grpSpPr>
            <a:xfrm>
              <a:off x="0" y="0"/>
              <a:ext cx="3797114" cy="1485900"/>
              <a:chOff x="0" y="0"/>
              <a:chExt cx="441204" cy="172654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441204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72654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110127"/>
                    </a:lnTo>
                    <a:cubicBezTo>
                      <a:pt x="441204" y="126710"/>
                      <a:pt x="434617" y="142614"/>
                      <a:pt x="422891" y="154340"/>
                    </a:cubicBezTo>
                    <a:cubicBezTo>
                      <a:pt x="411165" y="166066"/>
                      <a:pt x="395261" y="172654"/>
                      <a:pt x="378678" y="172654"/>
                    </a:cubicBezTo>
                    <a:lnTo>
                      <a:pt x="62526" y="172654"/>
                    </a:lnTo>
                    <a:cubicBezTo>
                      <a:pt x="45943" y="172654"/>
                      <a:pt x="30039" y="166066"/>
                      <a:pt x="18313" y="154340"/>
                    </a:cubicBezTo>
                    <a:cubicBezTo>
                      <a:pt x="6588" y="142614"/>
                      <a:pt x="0" y="126710"/>
                      <a:pt x="0" y="110127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31" name="TextBox 31"/>
          <p:cNvSpPr txBox="1"/>
          <p:nvPr/>
        </p:nvSpPr>
        <p:spPr>
          <a:xfrm>
            <a:off x="1604474" y="8397315"/>
            <a:ext cx="1834197" cy="638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mögliche Methoden: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058400" y="5819468"/>
            <a:ext cx="12667845" cy="406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möglichst viele Mitglieder der Schulgemeinschaft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082218" y="6854583"/>
            <a:ext cx="16230600" cy="1114425"/>
            <a:chOff x="0" y="0"/>
            <a:chExt cx="21640800" cy="1485900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21640800" cy="1485900"/>
              <a:chOff x="0" y="0"/>
              <a:chExt cx="2514545" cy="172654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2514545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72654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61683"/>
                    </a:lnTo>
                    <a:cubicBezTo>
                      <a:pt x="2514545" y="167742"/>
                      <a:pt x="2509633" y="172654"/>
                      <a:pt x="2503574" y="172654"/>
                    </a:cubicBezTo>
                    <a:lnTo>
                      <a:pt x="10971" y="172654"/>
                    </a:lnTo>
                    <a:cubicBezTo>
                      <a:pt x="4912" y="172654"/>
                      <a:pt x="0" y="167742"/>
                      <a:pt x="0" y="161683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36" name="Group 36"/>
            <p:cNvGrpSpPr/>
            <p:nvPr/>
          </p:nvGrpSpPr>
          <p:grpSpPr>
            <a:xfrm>
              <a:off x="0" y="0"/>
              <a:ext cx="3797114" cy="1485900"/>
              <a:chOff x="0" y="0"/>
              <a:chExt cx="441204" cy="172654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441204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72654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110127"/>
                    </a:lnTo>
                    <a:cubicBezTo>
                      <a:pt x="441204" y="126710"/>
                      <a:pt x="434617" y="142614"/>
                      <a:pt x="422891" y="154340"/>
                    </a:cubicBezTo>
                    <a:cubicBezTo>
                      <a:pt x="411165" y="166066"/>
                      <a:pt x="395261" y="172654"/>
                      <a:pt x="378678" y="172654"/>
                    </a:cubicBezTo>
                    <a:lnTo>
                      <a:pt x="62526" y="172654"/>
                    </a:lnTo>
                    <a:cubicBezTo>
                      <a:pt x="45943" y="172654"/>
                      <a:pt x="30039" y="166066"/>
                      <a:pt x="18313" y="154340"/>
                    </a:cubicBezTo>
                    <a:cubicBezTo>
                      <a:pt x="6588" y="142614"/>
                      <a:pt x="0" y="126710"/>
                      <a:pt x="0" y="110127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38" name="TextBox 38"/>
          <p:cNvSpPr txBox="1"/>
          <p:nvPr/>
        </p:nvSpPr>
        <p:spPr>
          <a:xfrm>
            <a:off x="1516321" y="7064133"/>
            <a:ext cx="1926112" cy="638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externe Hilfe:</a:t>
            </a:r>
          </a:p>
        </p:txBody>
      </p:sp>
      <p:sp>
        <p:nvSpPr>
          <p:cNvPr id="39" name="Freeform 39"/>
          <p:cNvSpPr/>
          <p:nvPr/>
        </p:nvSpPr>
        <p:spPr>
          <a:xfrm>
            <a:off x="1427283" y="1028700"/>
            <a:ext cx="1287139" cy="1174807"/>
          </a:xfrm>
          <a:custGeom>
            <a:avLst/>
            <a:gdLst/>
            <a:ahLst/>
            <a:cxnLst/>
            <a:rect l="l" t="t" r="r" b="b"/>
            <a:pathLst>
              <a:path w="1287139" h="1174807">
                <a:moveTo>
                  <a:pt x="0" y="0"/>
                </a:moveTo>
                <a:lnTo>
                  <a:pt x="1287140" y="0"/>
                </a:lnTo>
                <a:lnTo>
                  <a:pt x="1287140" y="1174807"/>
                </a:lnTo>
                <a:lnTo>
                  <a:pt x="0" y="11748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1650431" y="5860716"/>
            <a:ext cx="1834197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Beteiligte: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4079029" y="8530983"/>
            <a:ext cx="12667845" cy="40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z. B. Design-Thinking, Zukunftswerkstatt (siehe </a:t>
            </a:r>
            <a:r>
              <a:rPr lang="en-US" sz="2800" u="sng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  <a:hlinkClick r:id="rId9" tooltip="https://www.schulentwicklung.isb.bayern.de/schulentwicklung-gestalten/schulentwicklung-etablieren/"/>
              </a:rPr>
              <a:t>SE-Portal</a:t>
            </a: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)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4058400" y="7180020"/>
            <a:ext cx="12667845" cy="40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SEM/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BiUSe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bzw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.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QmbS-Berater</a:t>
            </a:r>
            <a:endParaRPr lang="en-US" sz="2800" spc="238" dirty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3" name="Freeform 43"/>
          <p:cNvSpPr/>
          <p:nvPr/>
        </p:nvSpPr>
        <p:spPr>
          <a:xfrm rot="-5400000">
            <a:off x="-6328836" y="3309762"/>
            <a:ext cx="11520723" cy="2433753"/>
          </a:xfrm>
          <a:custGeom>
            <a:avLst/>
            <a:gdLst/>
            <a:ahLst/>
            <a:cxnLst/>
            <a:rect l="l" t="t" r="r" b="b"/>
            <a:pathLst>
              <a:path w="11520723" h="2433753">
                <a:moveTo>
                  <a:pt x="0" y="0"/>
                </a:moveTo>
                <a:lnTo>
                  <a:pt x="11520723" y="0"/>
                </a:lnTo>
                <a:lnTo>
                  <a:pt x="11520723" y="2433753"/>
                </a:lnTo>
                <a:lnTo>
                  <a:pt x="0" y="24337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0" y="0"/>
            <a:ext cx="648402" cy="645002"/>
          </a:xfrm>
          <a:custGeom>
            <a:avLst/>
            <a:gdLst/>
            <a:ahLst/>
            <a:cxnLst/>
            <a:rect l="l" t="t" r="r" b="b"/>
            <a:pathLst>
              <a:path w="648402" h="645002">
                <a:moveTo>
                  <a:pt x="0" y="0"/>
                </a:moveTo>
                <a:lnTo>
                  <a:pt x="648402" y="0"/>
                </a:lnTo>
                <a:lnTo>
                  <a:pt x="648402" y="645002"/>
                </a:lnTo>
                <a:lnTo>
                  <a:pt x="0" y="64500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245547"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24973"/>
            <a:ext cx="2364014" cy="2002965"/>
          </a:xfrm>
          <a:custGeom>
            <a:avLst/>
            <a:gdLst/>
            <a:ahLst/>
            <a:cxnLst/>
            <a:rect l="l" t="t" r="r" b="b"/>
            <a:pathLst>
              <a:path w="2364014" h="2002965">
                <a:moveTo>
                  <a:pt x="0" y="0"/>
                </a:moveTo>
                <a:lnTo>
                  <a:pt x="2364014" y="0"/>
                </a:lnTo>
                <a:lnTo>
                  <a:pt x="2364014" y="2002964"/>
                </a:lnTo>
                <a:lnTo>
                  <a:pt x="0" y="2002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2863215"/>
            <a:ext cx="15127120" cy="2721276"/>
            <a:chOff x="0" y="0"/>
            <a:chExt cx="2343587" cy="421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43587" cy="421597"/>
            </a:xfrm>
            <a:custGeom>
              <a:avLst/>
              <a:gdLst/>
              <a:ahLst/>
              <a:cxnLst/>
              <a:rect l="l" t="t" r="r" b="b"/>
              <a:pathLst>
                <a:path w="2343587" h="421597">
                  <a:moveTo>
                    <a:pt x="11771" y="0"/>
                  </a:moveTo>
                  <a:lnTo>
                    <a:pt x="2331816" y="0"/>
                  </a:lnTo>
                  <a:cubicBezTo>
                    <a:pt x="2334938" y="0"/>
                    <a:pt x="2337932" y="1240"/>
                    <a:pt x="2340139" y="3448"/>
                  </a:cubicBezTo>
                  <a:cubicBezTo>
                    <a:pt x="2342347" y="5655"/>
                    <a:pt x="2343587" y="8649"/>
                    <a:pt x="2343587" y="11771"/>
                  </a:cubicBezTo>
                  <a:lnTo>
                    <a:pt x="2343587" y="409826"/>
                  </a:lnTo>
                  <a:cubicBezTo>
                    <a:pt x="2343587" y="412948"/>
                    <a:pt x="2342347" y="415942"/>
                    <a:pt x="2340139" y="418149"/>
                  </a:cubicBezTo>
                  <a:cubicBezTo>
                    <a:pt x="2337932" y="420357"/>
                    <a:pt x="2334938" y="421597"/>
                    <a:pt x="2331816" y="421597"/>
                  </a:cubicBezTo>
                  <a:lnTo>
                    <a:pt x="11771" y="421597"/>
                  </a:lnTo>
                  <a:cubicBezTo>
                    <a:pt x="8649" y="421597"/>
                    <a:pt x="5655" y="420357"/>
                    <a:pt x="3448" y="418149"/>
                  </a:cubicBezTo>
                  <a:cubicBezTo>
                    <a:pt x="1240" y="415942"/>
                    <a:pt x="0" y="412948"/>
                    <a:pt x="0" y="409826"/>
                  </a:cubicBezTo>
                  <a:lnTo>
                    <a:pt x="0" y="11771"/>
                  </a:lnTo>
                  <a:cubicBezTo>
                    <a:pt x="0" y="8649"/>
                    <a:pt x="1240" y="5655"/>
                    <a:pt x="3448" y="3448"/>
                  </a:cubicBezTo>
                  <a:cubicBezTo>
                    <a:pt x="5655" y="1240"/>
                    <a:pt x="8649" y="0"/>
                    <a:pt x="11771" y="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1028700" y="2983230"/>
            <a:ext cx="16284118" cy="2160270"/>
            <a:chOff x="0" y="0"/>
            <a:chExt cx="2522836" cy="3346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22836" cy="334682"/>
            </a:xfrm>
            <a:custGeom>
              <a:avLst/>
              <a:gdLst/>
              <a:ahLst/>
              <a:cxnLst/>
              <a:rect l="l" t="t" r="r" b="b"/>
              <a:pathLst>
                <a:path w="2522836" h="334682">
                  <a:moveTo>
                    <a:pt x="10935" y="0"/>
                  </a:moveTo>
                  <a:lnTo>
                    <a:pt x="2511901" y="0"/>
                  </a:lnTo>
                  <a:cubicBezTo>
                    <a:pt x="2514801" y="0"/>
                    <a:pt x="2517583" y="1152"/>
                    <a:pt x="2519633" y="3203"/>
                  </a:cubicBezTo>
                  <a:cubicBezTo>
                    <a:pt x="2521684" y="5253"/>
                    <a:pt x="2522836" y="8035"/>
                    <a:pt x="2522836" y="10935"/>
                  </a:cubicBezTo>
                  <a:lnTo>
                    <a:pt x="2522836" y="323748"/>
                  </a:lnTo>
                  <a:cubicBezTo>
                    <a:pt x="2522836" y="326648"/>
                    <a:pt x="2521684" y="329429"/>
                    <a:pt x="2519633" y="331480"/>
                  </a:cubicBezTo>
                  <a:cubicBezTo>
                    <a:pt x="2517583" y="333530"/>
                    <a:pt x="2514801" y="334682"/>
                    <a:pt x="2511901" y="334682"/>
                  </a:cubicBezTo>
                  <a:lnTo>
                    <a:pt x="10935" y="334682"/>
                  </a:lnTo>
                  <a:cubicBezTo>
                    <a:pt x="8035" y="334682"/>
                    <a:pt x="5253" y="333530"/>
                    <a:pt x="3203" y="331480"/>
                  </a:cubicBezTo>
                  <a:cubicBezTo>
                    <a:pt x="1152" y="329429"/>
                    <a:pt x="0" y="326648"/>
                    <a:pt x="0" y="323748"/>
                  </a:cubicBezTo>
                  <a:lnTo>
                    <a:pt x="0" y="10935"/>
                  </a:lnTo>
                  <a:cubicBezTo>
                    <a:pt x="0" y="8035"/>
                    <a:pt x="1152" y="5253"/>
                    <a:pt x="3203" y="3203"/>
                  </a:cubicBezTo>
                  <a:cubicBezTo>
                    <a:pt x="5253" y="1152"/>
                    <a:pt x="8035" y="0"/>
                    <a:pt x="10935" y="0"/>
                  </a:cubicBezTo>
                  <a:close/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028700" y="2983230"/>
            <a:ext cx="2901353" cy="2160270"/>
            <a:chOff x="0" y="0"/>
            <a:chExt cx="449496" cy="3346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9496" cy="334682"/>
            </a:xfrm>
            <a:custGeom>
              <a:avLst/>
              <a:gdLst/>
              <a:ahLst/>
              <a:cxnLst/>
              <a:rect l="l" t="t" r="r" b="b"/>
              <a:pathLst>
                <a:path w="449496" h="334682">
                  <a:moveTo>
                    <a:pt x="61373" y="0"/>
                  </a:moveTo>
                  <a:lnTo>
                    <a:pt x="388123" y="0"/>
                  </a:lnTo>
                  <a:cubicBezTo>
                    <a:pt x="422018" y="0"/>
                    <a:pt x="449496" y="27478"/>
                    <a:pt x="449496" y="61373"/>
                  </a:cubicBezTo>
                  <a:lnTo>
                    <a:pt x="449496" y="273310"/>
                  </a:lnTo>
                  <a:cubicBezTo>
                    <a:pt x="449496" y="289587"/>
                    <a:pt x="443029" y="305197"/>
                    <a:pt x="431520" y="316707"/>
                  </a:cubicBezTo>
                  <a:cubicBezTo>
                    <a:pt x="420010" y="328216"/>
                    <a:pt x="404400" y="334682"/>
                    <a:pt x="388123" y="334682"/>
                  </a:cubicBezTo>
                  <a:lnTo>
                    <a:pt x="61373" y="334682"/>
                  </a:lnTo>
                  <a:cubicBezTo>
                    <a:pt x="45096" y="334682"/>
                    <a:pt x="29485" y="328216"/>
                    <a:pt x="17976" y="316707"/>
                  </a:cubicBezTo>
                  <a:cubicBezTo>
                    <a:pt x="6466" y="305197"/>
                    <a:pt x="0" y="289587"/>
                    <a:pt x="0" y="273310"/>
                  </a:cubicBezTo>
                  <a:lnTo>
                    <a:pt x="0" y="61373"/>
                  </a:lnTo>
                  <a:cubicBezTo>
                    <a:pt x="0" y="45096"/>
                    <a:pt x="6466" y="29485"/>
                    <a:pt x="17976" y="17976"/>
                  </a:cubicBezTo>
                  <a:cubicBezTo>
                    <a:pt x="29485" y="6466"/>
                    <a:pt x="45096" y="0"/>
                    <a:pt x="61373" y="0"/>
                  </a:cubicBezTo>
                  <a:close/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sp>
        <p:nvSpPr>
          <p:cNvPr id="9" name="Freeform 9">
            <a:hlinkClick r:id="rId4" action="ppaction://hlinksldjump"/>
          </p:cNvPr>
          <p:cNvSpPr/>
          <p:nvPr/>
        </p:nvSpPr>
        <p:spPr>
          <a:xfrm>
            <a:off x="17387233" y="8784142"/>
            <a:ext cx="768999" cy="948317"/>
          </a:xfrm>
          <a:custGeom>
            <a:avLst/>
            <a:gdLst/>
            <a:ahLst/>
            <a:cxnLst/>
            <a:rect l="l" t="t" r="r" b="b"/>
            <a:pathLst>
              <a:path w="768999" h="948317">
                <a:moveTo>
                  <a:pt x="0" y="0"/>
                </a:moveTo>
                <a:lnTo>
                  <a:pt x="768999" y="0"/>
                </a:lnTo>
                <a:lnTo>
                  <a:pt x="768999" y="948316"/>
                </a:lnTo>
                <a:lnTo>
                  <a:pt x="0" y="9483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773714" y="1316990"/>
            <a:ext cx="12706027" cy="765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 spc="43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Exkurs: Daten im SE-Prozess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178415" y="3251835"/>
            <a:ext cx="12667845" cy="1939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-Welche Daten sind zur Zielerreichung relevant?</a:t>
            </a:r>
          </a:p>
          <a:p>
            <a:pPr algn="l">
              <a:lnSpc>
                <a:spcPts val="3080"/>
              </a:lnSpc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-Welche Daten stehen uns zur Verfügung?</a:t>
            </a:r>
          </a:p>
          <a:p>
            <a:pPr algn="l">
              <a:lnSpc>
                <a:spcPts val="3080"/>
              </a:lnSpc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-Wie analysieren wir die Daten?</a:t>
            </a:r>
          </a:p>
          <a:p>
            <a:pPr algn="l">
              <a:lnSpc>
                <a:spcPts val="3080"/>
              </a:lnSpc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-Welche Schlüsse ziehen wir aus den Daten (Interpretation)?</a:t>
            </a:r>
          </a:p>
          <a:p>
            <a:pPr algn="ctr">
              <a:lnSpc>
                <a:spcPts val="2860"/>
              </a:lnSpc>
              <a:spcBef>
                <a:spcPct val="0"/>
              </a:spcBef>
            </a:pPr>
            <a:endParaRPr lang="en-US" sz="2800" spc="238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558516" y="3899368"/>
            <a:ext cx="1926112" cy="324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Leitfragen: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426769" y="9754109"/>
            <a:ext cx="689928" cy="26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8"/>
              </a:lnSpc>
              <a:spcBef>
                <a:spcPct val="0"/>
              </a:spcBef>
            </a:pPr>
            <a:r>
              <a:rPr lang="en-US" sz="15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Zurück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82218" y="5334000"/>
            <a:ext cx="16230600" cy="838200"/>
            <a:chOff x="0" y="0"/>
            <a:chExt cx="21640800" cy="1117600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1640800" cy="1117600"/>
              <a:chOff x="0" y="0"/>
              <a:chExt cx="2514545" cy="129859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514545" cy="129859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29859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18888"/>
                    </a:lnTo>
                    <a:cubicBezTo>
                      <a:pt x="2514545" y="124947"/>
                      <a:pt x="2509633" y="129859"/>
                      <a:pt x="2503574" y="129859"/>
                    </a:cubicBezTo>
                    <a:lnTo>
                      <a:pt x="10971" y="129859"/>
                    </a:lnTo>
                    <a:cubicBezTo>
                      <a:pt x="4912" y="129859"/>
                      <a:pt x="0" y="124947"/>
                      <a:pt x="0" y="118888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0" y="0"/>
              <a:ext cx="3797114" cy="1117600"/>
              <a:chOff x="0" y="0"/>
              <a:chExt cx="441204" cy="129859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441204" cy="129859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29859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67333"/>
                    </a:lnTo>
                    <a:cubicBezTo>
                      <a:pt x="441204" y="83916"/>
                      <a:pt x="434617" y="99820"/>
                      <a:pt x="422891" y="111546"/>
                    </a:cubicBezTo>
                    <a:cubicBezTo>
                      <a:pt x="411165" y="123272"/>
                      <a:pt x="395261" y="129859"/>
                      <a:pt x="378678" y="129859"/>
                    </a:cubicBezTo>
                    <a:lnTo>
                      <a:pt x="62526" y="129859"/>
                    </a:lnTo>
                    <a:cubicBezTo>
                      <a:pt x="45943" y="129859"/>
                      <a:pt x="30039" y="123272"/>
                      <a:pt x="18313" y="111546"/>
                    </a:cubicBezTo>
                    <a:cubicBezTo>
                      <a:pt x="6588" y="99820"/>
                      <a:pt x="0" y="83916"/>
                      <a:pt x="0" y="67333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19" name="TextBox 19"/>
          <p:cNvSpPr txBox="1"/>
          <p:nvPr/>
        </p:nvSpPr>
        <p:spPr>
          <a:xfrm>
            <a:off x="1589037" y="5603541"/>
            <a:ext cx="1834197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Initiative: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949794" y="5507990"/>
            <a:ext cx="13821938" cy="79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SCP-Leitungsteam, SCP-Gruppe, Fachschafts-, Abteilungsleitungen</a:t>
            </a:r>
          </a:p>
          <a:p>
            <a:pPr algn="l">
              <a:lnSpc>
                <a:spcPts val="3080"/>
              </a:lnSpc>
              <a:spcBef>
                <a:spcPct val="0"/>
              </a:spcBef>
            </a:pPr>
            <a:endParaRPr lang="en-US" sz="2800" spc="238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1082218" y="6362700"/>
            <a:ext cx="16230600" cy="744304"/>
            <a:chOff x="0" y="0"/>
            <a:chExt cx="21640800" cy="992405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21640800" cy="992405"/>
              <a:chOff x="0" y="0"/>
              <a:chExt cx="2514545" cy="115312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514545" cy="115312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15312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04341"/>
                    </a:lnTo>
                    <a:cubicBezTo>
                      <a:pt x="2514545" y="110400"/>
                      <a:pt x="2509633" y="115312"/>
                      <a:pt x="2503574" y="115312"/>
                    </a:cubicBezTo>
                    <a:lnTo>
                      <a:pt x="10971" y="115312"/>
                    </a:lnTo>
                    <a:cubicBezTo>
                      <a:pt x="4912" y="115312"/>
                      <a:pt x="0" y="110400"/>
                      <a:pt x="0" y="104341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24" name="Group 24"/>
            <p:cNvGrpSpPr/>
            <p:nvPr/>
          </p:nvGrpSpPr>
          <p:grpSpPr>
            <a:xfrm>
              <a:off x="0" y="0"/>
              <a:ext cx="3797114" cy="992405"/>
              <a:chOff x="0" y="0"/>
              <a:chExt cx="441204" cy="115312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441204" cy="115312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15312">
                    <a:moveTo>
                      <a:pt x="57656" y="0"/>
                    </a:moveTo>
                    <a:lnTo>
                      <a:pt x="383548" y="0"/>
                    </a:lnTo>
                    <a:cubicBezTo>
                      <a:pt x="415391" y="0"/>
                      <a:pt x="441204" y="25814"/>
                      <a:pt x="441204" y="57656"/>
                    </a:cubicBezTo>
                    <a:lnTo>
                      <a:pt x="441204" y="57656"/>
                    </a:lnTo>
                    <a:cubicBezTo>
                      <a:pt x="441204" y="72947"/>
                      <a:pt x="435130" y="87612"/>
                      <a:pt x="424317" y="98425"/>
                    </a:cubicBezTo>
                    <a:cubicBezTo>
                      <a:pt x="413505" y="109238"/>
                      <a:pt x="398839" y="115312"/>
                      <a:pt x="383548" y="115312"/>
                    </a:cubicBezTo>
                    <a:lnTo>
                      <a:pt x="57656" y="115312"/>
                    </a:lnTo>
                    <a:cubicBezTo>
                      <a:pt x="25814" y="115312"/>
                      <a:pt x="0" y="89499"/>
                      <a:pt x="0" y="57656"/>
                    </a:cubicBezTo>
                    <a:lnTo>
                      <a:pt x="0" y="57656"/>
                    </a:lnTo>
                    <a:cubicBezTo>
                      <a:pt x="0" y="25814"/>
                      <a:pt x="25814" y="0"/>
                      <a:pt x="576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grpSp>
        <p:nvGrpSpPr>
          <p:cNvPr id="26" name="Group 26"/>
          <p:cNvGrpSpPr/>
          <p:nvPr/>
        </p:nvGrpSpPr>
        <p:grpSpPr>
          <a:xfrm>
            <a:off x="1082218" y="8277123"/>
            <a:ext cx="16230600" cy="1819141"/>
            <a:chOff x="0" y="0"/>
            <a:chExt cx="21640800" cy="2425522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21640800" cy="2425522"/>
              <a:chOff x="0" y="0"/>
              <a:chExt cx="2514545" cy="281833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514545" cy="281833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281833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270862"/>
                    </a:lnTo>
                    <a:cubicBezTo>
                      <a:pt x="2514545" y="276921"/>
                      <a:pt x="2509633" y="281833"/>
                      <a:pt x="2503574" y="281833"/>
                    </a:cubicBezTo>
                    <a:lnTo>
                      <a:pt x="10971" y="281833"/>
                    </a:lnTo>
                    <a:cubicBezTo>
                      <a:pt x="4912" y="281833"/>
                      <a:pt x="0" y="276921"/>
                      <a:pt x="0" y="270862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29" name="Group 29"/>
            <p:cNvGrpSpPr/>
            <p:nvPr/>
          </p:nvGrpSpPr>
          <p:grpSpPr>
            <a:xfrm>
              <a:off x="0" y="0"/>
              <a:ext cx="3797114" cy="2425522"/>
              <a:chOff x="0" y="0"/>
              <a:chExt cx="441204" cy="281833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441204" cy="281833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281833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219306"/>
                    </a:lnTo>
                    <a:cubicBezTo>
                      <a:pt x="441204" y="235889"/>
                      <a:pt x="434617" y="251793"/>
                      <a:pt x="422891" y="263519"/>
                    </a:cubicBezTo>
                    <a:cubicBezTo>
                      <a:pt x="411165" y="275245"/>
                      <a:pt x="395261" y="281833"/>
                      <a:pt x="378678" y="281833"/>
                    </a:cubicBezTo>
                    <a:lnTo>
                      <a:pt x="62526" y="281833"/>
                    </a:lnTo>
                    <a:cubicBezTo>
                      <a:pt x="45943" y="281833"/>
                      <a:pt x="30039" y="275245"/>
                      <a:pt x="18313" y="263519"/>
                    </a:cubicBezTo>
                    <a:cubicBezTo>
                      <a:pt x="6588" y="251793"/>
                      <a:pt x="0" y="235889"/>
                      <a:pt x="0" y="219306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31" name="TextBox 31"/>
          <p:cNvSpPr txBox="1"/>
          <p:nvPr/>
        </p:nvSpPr>
        <p:spPr>
          <a:xfrm>
            <a:off x="1562278" y="8738768"/>
            <a:ext cx="1834197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Prozess: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178415" y="6568431"/>
            <a:ext cx="12667845" cy="406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im besten Fall: alle Mitglieder der Schulgemeinschaft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082218" y="7249879"/>
            <a:ext cx="16230600" cy="893895"/>
            <a:chOff x="0" y="0"/>
            <a:chExt cx="21640800" cy="1191860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21640800" cy="1191860"/>
              <a:chOff x="0" y="0"/>
              <a:chExt cx="2514545" cy="138488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2514545" cy="138488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38488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27517"/>
                    </a:lnTo>
                    <a:cubicBezTo>
                      <a:pt x="2514545" y="133576"/>
                      <a:pt x="2509633" y="138488"/>
                      <a:pt x="2503574" y="138488"/>
                    </a:cubicBezTo>
                    <a:lnTo>
                      <a:pt x="10971" y="138488"/>
                    </a:lnTo>
                    <a:cubicBezTo>
                      <a:pt x="4912" y="138488"/>
                      <a:pt x="0" y="133576"/>
                      <a:pt x="0" y="127517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36" name="Group 36"/>
            <p:cNvGrpSpPr/>
            <p:nvPr/>
          </p:nvGrpSpPr>
          <p:grpSpPr>
            <a:xfrm>
              <a:off x="0" y="0"/>
              <a:ext cx="3797114" cy="1191860"/>
              <a:chOff x="0" y="0"/>
              <a:chExt cx="441204" cy="13848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441204" cy="138488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38488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75962"/>
                    </a:lnTo>
                    <a:cubicBezTo>
                      <a:pt x="441204" y="92544"/>
                      <a:pt x="434617" y="108448"/>
                      <a:pt x="422891" y="120174"/>
                    </a:cubicBezTo>
                    <a:cubicBezTo>
                      <a:pt x="411165" y="131900"/>
                      <a:pt x="395261" y="138488"/>
                      <a:pt x="378678" y="138488"/>
                    </a:cubicBezTo>
                    <a:lnTo>
                      <a:pt x="62526" y="138488"/>
                    </a:lnTo>
                    <a:cubicBezTo>
                      <a:pt x="45943" y="138488"/>
                      <a:pt x="30039" y="131900"/>
                      <a:pt x="18313" y="120174"/>
                    </a:cubicBezTo>
                    <a:cubicBezTo>
                      <a:pt x="6588" y="108448"/>
                      <a:pt x="0" y="92544"/>
                      <a:pt x="0" y="75962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38" name="TextBox 38"/>
          <p:cNvSpPr txBox="1"/>
          <p:nvPr/>
        </p:nvSpPr>
        <p:spPr>
          <a:xfrm>
            <a:off x="1558516" y="7386946"/>
            <a:ext cx="1926112" cy="638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externe Hilfe: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102008" y="7450772"/>
            <a:ext cx="12667845" cy="40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Schulaufsicht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; SEM/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BiUSe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QmbS-Berater</a:t>
            </a:r>
            <a:endParaRPr lang="en-US" sz="2800" spc="238" dirty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0" name="Freeform 40"/>
          <p:cNvSpPr/>
          <p:nvPr/>
        </p:nvSpPr>
        <p:spPr>
          <a:xfrm>
            <a:off x="1427283" y="1028700"/>
            <a:ext cx="1287139" cy="1174807"/>
          </a:xfrm>
          <a:custGeom>
            <a:avLst/>
            <a:gdLst/>
            <a:ahLst/>
            <a:cxnLst/>
            <a:rect l="l" t="t" r="r" b="b"/>
            <a:pathLst>
              <a:path w="1287139" h="1174807">
                <a:moveTo>
                  <a:pt x="0" y="0"/>
                </a:moveTo>
                <a:lnTo>
                  <a:pt x="1287140" y="0"/>
                </a:lnTo>
                <a:lnTo>
                  <a:pt x="1287140" y="1174807"/>
                </a:lnTo>
                <a:lnTo>
                  <a:pt x="0" y="11748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1589037" y="6568431"/>
            <a:ext cx="1834197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Beteiligte: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4178415" y="8516201"/>
            <a:ext cx="12667845" cy="1383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70"/>
              </a:lnSpc>
            </a:pPr>
            <a:r>
              <a:rPr lang="en-US" sz="1700" spc="144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datengestützte Schulentwicklung: </a:t>
            </a:r>
          </a:p>
          <a:p>
            <a:pPr marL="367037" lvl="1" indent="-183519" algn="l">
              <a:lnSpc>
                <a:spcPts val="1870"/>
              </a:lnSpc>
              <a:buAutoNum type="arabicPeriod"/>
            </a:pPr>
            <a:r>
              <a:rPr lang="en-US" sz="1700" spc="144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Ziele setzen</a:t>
            </a:r>
          </a:p>
          <a:p>
            <a:pPr marL="367037" lvl="1" indent="-183519" algn="l">
              <a:lnSpc>
                <a:spcPts val="1870"/>
              </a:lnSpc>
              <a:buAutoNum type="arabicPeriod"/>
            </a:pPr>
            <a:r>
              <a:rPr lang="en-US" sz="1700" spc="144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Daten erheben und analysieren</a:t>
            </a:r>
          </a:p>
          <a:p>
            <a:pPr marL="367037" lvl="1" indent="-183519" algn="l">
              <a:lnSpc>
                <a:spcPts val="1870"/>
              </a:lnSpc>
              <a:buAutoNum type="arabicPeriod"/>
            </a:pPr>
            <a:r>
              <a:rPr lang="en-US" sz="1700" spc="144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Daten interpretieren mit allen Akteuren</a:t>
            </a:r>
          </a:p>
          <a:p>
            <a:pPr marL="367037" lvl="1" indent="-183519" algn="l">
              <a:lnSpc>
                <a:spcPts val="1870"/>
              </a:lnSpc>
              <a:buAutoNum type="arabicPeriod"/>
            </a:pPr>
            <a:r>
              <a:rPr lang="en-US" sz="1700" spc="144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Maßnahmenplan entwickeln, implementieren</a:t>
            </a:r>
          </a:p>
          <a:p>
            <a:pPr marL="367037" lvl="1" indent="-183519" algn="l">
              <a:lnSpc>
                <a:spcPts val="1870"/>
              </a:lnSpc>
              <a:spcBef>
                <a:spcPct val="0"/>
              </a:spcBef>
              <a:buAutoNum type="arabicPeriod"/>
            </a:pPr>
            <a:r>
              <a:rPr lang="en-US" sz="1700" spc="144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Evaluieren der Maßnahmen</a:t>
            </a:r>
          </a:p>
        </p:txBody>
      </p:sp>
      <p:sp>
        <p:nvSpPr>
          <p:cNvPr id="43" name="Freeform 43"/>
          <p:cNvSpPr/>
          <p:nvPr/>
        </p:nvSpPr>
        <p:spPr>
          <a:xfrm rot="-5400000">
            <a:off x="-6328836" y="3309762"/>
            <a:ext cx="11520723" cy="2433753"/>
          </a:xfrm>
          <a:custGeom>
            <a:avLst/>
            <a:gdLst/>
            <a:ahLst/>
            <a:cxnLst/>
            <a:rect l="l" t="t" r="r" b="b"/>
            <a:pathLst>
              <a:path w="11520723" h="2433753">
                <a:moveTo>
                  <a:pt x="0" y="0"/>
                </a:moveTo>
                <a:lnTo>
                  <a:pt x="11520723" y="0"/>
                </a:lnTo>
                <a:lnTo>
                  <a:pt x="11520723" y="2433753"/>
                </a:lnTo>
                <a:lnTo>
                  <a:pt x="0" y="2433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0" y="0"/>
            <a:ext cx="648402" cy="645002"/>
          </a:xfrm>
          <a:custGeom>
            <a:avLst/>
            <a:gdLst/>
            <a:ahLst/>
            <a:cxnLst/>
            <a:rect l="l" t="t" r="r" b="b"/>
            <a:pathLst>
              <a:path w="648402" h="645002">
                <a:moveTo>
                  <a:pt x="0" y="0"/>
                </a:moveTo>
                <a:lnTo>
                  <a:pt x="648402" y="0"/>
                </a:lnTo>
                <a:lnTo>
                  <a:pt x="648402" y="645002"/>
                </a:lnTo>
                <a:lnTo>
                  <a:pt x="0" y="6450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245547"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24973"/>
            <a:ext cx="2364014" cy="2002965"/>
          </a:xfrm>
          <a:custGeom>
            <a:avLst/>
            <a:gdLst/>
            <a:ahLst/>
            <a:cxnLst/>
            <a:rect l="l" t="t" r="r" b="b"/>
            <a:pathLst>
              <a:path w="2364014" h="2002965">
                <a:moveTo>
                  <a:pt x="0" y="0"/>
                </a:moveTo>
                <a:lnTo>
                  <a:pt x="2364014" y="0"/>
                </a:lnTo>
                <a:lnTo>
                  <a:pt x="2364014" y="2002964"/>
                </a:lnTo>
                <a:lnTo>
                  <a:pt x="0" y="2002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2691765"/>
            <a:ext cx="15127120" cy="2721276"/>
            <a:chOff x="0" y="0"/>
            <a:chExt cx="2343587" cy="421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43587" cy="421597"/>
            </a:xfrm>
            <a:custGeom>
              <a:avLst/>
              <a:gdLst/>
              <a:ahLst/>
              <a:cxnLst/>
              <a:rect l="l" t="t" r="r" b="b"/>
              <a:pathLst>
                <a:path w="2343587" h="421597">
                  <a:moveTo>
                    <a:pt x="11771" y="0"/>
                  </a:moveTo>
                  <a:lnTo>
                    <a:pt x="2331816" y="0"/>
                  </a:lnTo>
                  <a:cubicBezTo>
                    <a:pt x="2334938" y="0"/>
                    <a:pt x="2337932" y="1240"/>
                    <a:pt x="2340139" y="3448"/>
                  </a:cubicBezTo>
                  <a:cubicBezTo>
                    <a:pt x="2342347" y="5655"/>
                    <a:pt x="2343587" y="8649"/>
                    <a:pt x="2343587" y="11771"/>
                  </a:cubicBezTo>
                  <a:lnTo>
                    <a:pt x="2343587" y="409826"/>
                  </a:lnTo>
                  <a:cubicBezTo>
                    <a:pt x="2343587" y="412948"/>
                    <a:pt x="2342347" y="415942"/>
                    <a:pt x="2340139" y="418149"/>
                  </a:cubicBezTo>
                  <a:cubicBezTo>
                    <a:pt x="2337932" y="420357"/>
                    <a:pt x="2334938" y="421597"/>
                    <a:pt x="2331816" y="421597"/>
                  </a:cubicBezTo>
                  <a:lnTo>
                    <a:pt x="11771" y="421597"/>
                  </a:lnTo>
                  <a:cubicBezTo>
                    <a:pt x="8649" y="421597"/>
                    <a:pt x="5655" y="420357"/>
                    <a:pt x="3448" y="418149"/>
                  </a:cubicBezTo>
                  <a:cubicBezTo>
                    <a:pt x="1240" y="415942"/>
                    <a:pt x="0" y="412948"/>
                    <a:pt x="0" y="409826"/>
                  </a:cubicBezTo>
                  <a:lnTo>
                    <a:pt x="0" y="11771"/>
                  </a:lnTo>
                  <a:cubicBezTo>
                    <a:pt x="0" y="8649"/>
                    <a:pt x="1240" y="5655"/>
                    <a:pt x="3448" y="3448"/>
                  </a:cubicBezTo>
                  <a:cubicBezTo>
                    <a:pt x="5655" y="1240"/>
                    <a:pt x="8649" y="0"/>
                    <a:pt x="11771" y="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1028700" y="2811780"/>
            <a:ext cx="16284118" cy="2160270"/>
            <a:chOff x="0" y="0"/>
            <a:chExt cx="2522836" cy="3346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22836" cy="334682"/>
            </a:xfrm>
            <a:custGeom>
              <a:avLst/>
              <a:gdLst/>
              <a:ahLst/>
              <a:cxnLst/>
              <a:rect l="l" t="t" r="r" b="b"/>
              <a:pathLst>
                <a:path w="2522836" h="334682">
                  <a:moveTo>
                    <a:pt x="10935" y="0"/>
                  </a:moveTo>
                  <a:lnTo>
                    <a:pt x="2511901" y="0"/>
                  </a:lnTo>
                  <a:cubicBezTo>
                    <a:pt x="2514801" y="0"/>
                    <a:pt x="2517583" y="1152"/>
                    <a:pt x="2519633" y="3203"/>
                  </a:cubicBezTo>
                  <a:cubicBezTo>
                    <a:pt x="2521684" y="5253"/>
                    <a:pt x="2522836" y="8035"/>
                    <a:pt x="2522836" y="10935"/>
                  </a:cubicBezTo>
                  <a:lnTo>
                    <a:pt x="2522836" y="323748"/>
                  </a:lnTo>
                  <a:cubicBezTo>
                    <a:pt x="2522836" y="326648"/>
                    <a:pt x="2521684" y="329429"/>
                    <a:pt x="2519633" y="331480"/>
                  </a:cubicBezTo>
                  <a:cubicBezTo>
                    <a:pt x="2517583" y="333530"/>
                    <a:pt x="2514801" y="334682"/>
                    <a:pt x="2511901" y="334682"/>
                  </a:cubicBezTo>
                  <a:lnTo>
                    <a:pt x="10935" y="334682"/>
                  </a:lnTo>
                  <a:cubicBezTo>
                    <a:pt x="8035" y="334682"/>
                    <a:pt x="5253" y="333530"/>
                    <a:pt x="3203" y="331480"/>
                  </a:cubicBezTo>
                  <a:cubicBezTo>
                    <a:pt x="1152" y="329429"/>
                    <a:pt x="0" y="326648"/>
                    <a:pt x="0" y="323748"/>
                  </a:cubicBezTo>
                  <a:lnTo>
                    <a:pt x="0" y="10935"/>
                  </a:lnTo>
                  <a:cubicBezTo>
                    <a:pt x="0" y="8035"/>
                    <a:pt x="1152" y="5253"/>
                    <a:pt x="3203" y="3203"/>
                  </a:cubicBezTo>
                  <a:cubicBezTo>
                    <a:pt x="5253" y="1152"/>
                    <a:pt x="8035" y="0"/>
                    <a:pt x="10935" y="0"/>
                  </a:cubicBezTo>
                  <a:close/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028700" y="2811780"/>
            <a:ext cx="2901353" cy="2160270"/>
            <a:chOff x="0" y="0"/>
            <a:chExt cx="449496" cy="3346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9496" cy="334682"/>
            </a:xfrm>
            <a:custGeom>
              <a:avLst/>
              <a:gdLst/>
              <a:ahLst/>
              <a:cxnLst/>
              <a:rect l="l" t="t" r="r" b="b"/>
              <a:pathLst>
                <a:path w="449496" h="334682">
                  <a:moveTo>
                    <a:pt x="61373" y="0"/>
                  </a:moveTo>
                  <a:lnTo>
                    <a:pt x="388123" y="0"/>
                  </a:lnTo>
                  <a:cubicBezTo>
                    <a:pt x="422018" y="0"/>
                    <a:pt x="449496" y="27478"/>
                    <a:pt x="449496" y="61373"/>
                  </a:cubicBezTo>
                  <a:lnTo>
                    <a:pt x="449496" y="273310"/>
                  </a:lnTo>
                  <a:cubicBezTo>
                    <a:pt x="449496" y="289587"/>
                    <a:pt x="443029" y="305197"/>
                    <a:pt x="431520" y="316707"/>
                  </a:cubicBezTo>
                  <a:cubicBezTo>
                    <a:pt x="420010" y="328216"/>
                    <a:pt x="404400" y="334682"/>
                    <a:pt x="388123" y="334682"/>
                  </a:cubicBezTo>
                  <a:lnTo>
                    <a:pt x="61373" y="334682"/>
                  </a:lnTo>
                  <a:cubicBezTo>
                    <a:pt x="45096" y="334682"/>
                    <a:pt x="29485" y="328216"/>
                    <a:pt x="17976" y="316707"/>
                  </a:cubicBezTo>
                  <a:cubicBezTo>
                    <a:pt x="6466" y="305197"/>
                    <a:pt x="0" y="289587"/>
                    <a:pt x="0" y="273310"/>
                  </a:cubicBezTo>
                  <a:lnTo>
                    <a:pt x="0" y="61373"/>
                  </a:lnTo>
                  <a:cubicBezTo>
                    <a:pt x="0" y="45096"/>
                    <a:pt x="6466" y="29485"/>
                    <a:pt x="17976" y="17976"/>
                  </a:cubicBezTo>
                  <a:cubicBezTo>
                    <a:pt x="29485" y="6466"/>
                    <a:pt x="45096" y="0"/>
                    <a:pt x="61373" y="0"/>
                  </a:cubicBezTo>
                  <a:close/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sp>
        <p:nvSpPr>
          <p:cNvPr id="9" name="Freeform 9">
            <a:hlinkClick r:id="rId4" action="ppaction://hlinksldjump"/>
          </p:cNvPr>
          <p:cNvSpPr/>
          <p:nvPr/>
        </p:nvSpPr>
        <p:spPr>
          <a:xfrm>
            <a:off x="17387233" y="8784142"/>
            <a:ext cx="768999" cy="948317"/>
          </a:xfrm>
          <a:custGeom>
            <a:avLst/>
            <a:gdLst/>
            <a:ahLst/>
            <a:cxnLst/>
            <a:rect l="l" t="t" r="r" b="b"/>
            <a:pathLst>
              <a:path w="768999" h="948317">
                <a:moveTo>
                  <a:pt x="0" y="0"/>
                </a:moveTo>
                <a:lnTo>
                  <a:pt x="768999" y="0"/>
                </a:lnTo>
                <a:lnTo>
                  <a:pt x="768999" y="948316"/>
                </a:lnTo>
                <a:lnTo>
                  <a:pt x="0" y="9483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690352" y="1164590"/>
            <a:ext cx="12706027" cy="765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 spc="43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3.2 IST-Stand-Analyse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178415" y="2930525"/>
            <a:ext cx="12667845" cy="2329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Wie ist der IST-Stand? (Fokus auf den SCP-Zielen)</a:t>
            </a:r>
          </a:p>
          <a:p>
            <a:pPr algn="l">
              <a:lnSpc>
                <a:spcPts val="3080"/>
              </a:lnSpc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-vorliegende Rahmenbedingungen  </a:t>
            </a:r>
          </a:p>
          <a:p>
            <a:pPr algn="l">
              <a:lnSpc>
                <a:spcPts val="3080"/>
              </a:lnSpc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-Chancen und Herausforderungen</a:t>
            </a:r>
          </a:p>
          <a:p>
            <a:pPr algn="l">
              <a:lnSpc>
                <a:spcPts val="3080"/>
              </a:lnSpc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-Wünsche oder Bedarfe</a:t>
            </a:r>
          </a:p>
          <a:p>
            <a:pPr algn="l">
              <a:lnSpc>
                <a:spcPts val="3080"/>
              </a:lnSpc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-aktuelle Handlungsfelder im SEP</a:t>
            </a:r>
          </a:p>
          <a:p>
            <a:pPr algn="ctr">
              <a:lnSpc>
                <a:spcPts val="2860"/>
              </a:lnSpc>
              <a:spcBef>
                <a:spcPct val="0"/>
              </a:spcBef>
            </a:pPr>
            <a:endParaRPr lang="en-US" sz="2800" spc="238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558516" y="3727918"/>
            <a:ext cx="1926112" cy="324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Leitfragen: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426769" y="9754109"/>
            <a:ext cx="689928" cy="26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8"/>
              </a:lnSpc>
              <a:spcBef>
                <a:spcPct val="0"/>
              </a:spcBef>
            </a:pPr>
            <a:r>
              <a:rPr lang="en-US" sz="15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Zurück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82218" y="5162550"/>
            <a:ext cx="16230600" cy="1085850"/>
            <a:chOff x="0" y="0"/>
            <a:chExt cx="21640800" cy="1447800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1640800" cy="1447800"/>
              <a:chOff x="0" y="0"/>
              <a:chExt cx="2514545" cy="16822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514545" cy="168227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68227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57256"/>
                    </a:lnTo>
                    <a:cubicBezTo>
                      <a:pt x="2514545" y="163315"/>
                      <a:pt x="2509633" y="168227"/>
                      <a:pt x="2503574" y="168227"/>
                    </a:cubicBezTo>
                    <a:lnTo>
                      <a:pt x="10971" y="168227"/>
                    </a:lnTo>
                    <a:cubicBezTo>
                      <a:pt x="4912" y="168227"/>
                      <a:pt x="0" y="163315"/>
                      <a:pt x="0" y="157256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0" y="0"/>
              <a:ext cx="3797114" cy="1447800"/>
              <a:chOff x="0" y="0"/>
              <a:chExt cx="441204" cy="168227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441204" cy="168227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68227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105700"/>
                    </a:lnTo>
                    <a:cubicBezTo>
                      <a:pt x="441204" y="122283"/>
                      <a:pt x="434617" y="138187"/>
                      <a:pt x="422891" y="149913"/>
                    </a:cubicBezTo>
                    <a:cubicBezTo>
                      <a:pt x="411165" y="161639"/>
                      <a:pt x="395261" y="168227"/>
                      <a:pt x="378678" y="168227"/>
                    </a:cubicBezTo>
                    <a:lnTo>
                      <a:pt x="62526" y="168227"/>
                    </a:lnTo>
                    <a:cubicBezTo>
                      <a:pt x="45943" y="168227"/>
                      <a:pt x="30039" y="161639"/>
                      <a:pt x="18313" y="149913"/>
                    </a:cubicBezTo>
                    <a:cubicBezTo>
                      <a:pt x="6588" y="138187"/>
                      <a:pt x="0" y="122283"/>
                      <a:pt x="0" y="105700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19" name="TextBox 19"/>
          <p:cNvSpPr txBox="1"/>
          <p:nvPr/>
        </p:nvSpPr>
        <p:spPr>
          <a:xfrm>
            <a:off x="1589037" y="5603541"/>
            <a:ext cx="1834197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Initiative: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102008" y="5328312"/>
            <a:ext cx="13821938" cy="1188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800" spc="84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SCP-Leitungsteam, SCP-Gruppe, Fachschafts-, Abteilungsleitungen, Schulaufsicht</a:t>
            </a:r>
          </a:p>
          <a:p>
            <a:pPr algn="l">
              <a:lnSpc>
                <a:spcPts val="3080"/>
              </a:lnSpc>
              <a:spcBef>
                <a:spcPct val="0"/>
              </a:spcBef>
            </a:pPr>
            <a:endParaRPr lang="en-US" sz="2800" spc="84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1082218" y="6362700"/>
            <a:ext cx="16230600" cy="1133475"/>
            <a:chOff x="0" y="0"/>
            <a:chExt cx="21640800" cy="1511300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21640800" cy="1511300"/>
              <a:chOff x="0" y="0"/>
              <a:chExt cx="2514545" cy="17560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514545" cy="175605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75605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64634"/>
                    </a:lnTo>
                    <a:cubicBezTo>
                      <a:pt x="2514545" y="170693"/>
                      <a:pt x="2509633" y="175605"/>
                      <a:pt x="2503574" y="175605"/>
                    </a:cubicBezTo>
                    <a:lnTo>
                      <a:pt x="10971" y="175605"/>
                    </a:lnTo>
                    <a:cubicBezTo>
                      <a:pt x="4912" y="175605"/>
                      <a:pt x="0" y="170693"/>
                      <a:pt x="0" y="164634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24" name="Group 24"/>
            <p:cNvGrpSpPr/>
            <p:nvPr/>
          </p:nvGrpSpPr>
          <p:grpSpPr>
            <a:xfrm>
              <a:off x="0" y="0"/>
              <a:ext cx="3797114" cy="1511300"/>
              <a:chOff x="0" y="0"/>
              <a:chExt cx="441204" cy="175605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441204" cy="175605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75605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113079"/>
                    </a:lnTo>
                    <a:cubicBezTo>
                      <a:pt x="441204" y="129662"/>
                      <a:pt x="434617" y="145566"/>
                      <a:pt x="422891" y="157291"/>
                    </a:cubicBezTo>
                    <a:cubicBezTo>
                      <a:pt x="411165" y="169017"/>
                      <a:pt x="395261" y="175605"/>
                      <a:pt x="378678" y="175605"/>
                    </a:cubicBezTo>
                    <a:lnTo>
                      <a:pt x="62526" y="175605"/>
                    </a:lnTo>
                    <a:cubicBezTo>
                      <a:pt x="45943" y="175605"/>
                      <a:pt x="30039" y="169017"/>
                      <a:pt x="18313" y="157291"/>
                    </a:cubicBezTo>
                    <a:cubicBezTo>
                      <a:pt x="6588" y="145566"/>
                      <a:pt x="0" y="129662"/>
                      <a:pt x="0" y="113079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grpSp>
        <p:nvGrpSpPr>
          <p:cNvPr id="26" name="Group 26"/>
          <p:cNvGrpSpPr/>
          <p:nvPr/>
        </p:nvGrpSpPr>
        <p:grpSpPr>
          <a:xfrm>
            <a:off x="1082218" y="8858250"/>
            <a:ext cx="16230600" cy="1114425"/>
            <a:chOff x="0" y="0"/>
            <a:chExt cx="21640800" cy="1485900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21640800" cy="1485900"/>
              <a:chOff x="0" y="0"/>
              <a:chExt cx="2514545" cy="17265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514545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72654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61683"/>
                    </a:lnTo>
                    <a:cubicBezTo>
                      <a:pt x="2514545" y="167742"/>
                      <a:pt x="2509633" y="172654"/>
                      <a:pt x="2503574" y="172654"/>
                    </a:cubicBezTo>
                    <a:lnTo>
                      <a:pt x="10971" y="172654"/>
                    </a:lnTo>
                    <a:cubicBezTo>
                      <a:pt x="4912" y="172654"/>
                      <a:pt x="0" y="167742"/>
                      <a:pt x="0" y="161683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29" name="Group 29"/>
            <p:cNvGrpSpPr/>
            <p:nvPr/>
          </p:nvGrpSpPr>
          <p:grpSpPr>
            <a:xfrm>
              <a:off x="0" y="0"/>
              <a:ext cx="3797114" cy="1485900"/>
              <a:chOff x="0" y="0"/>
              <a:chExt cx="441204" cy="172654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441204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72654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110127"/>
                    </a:lnTo>
                    <a:cubicBezTo>
                      <a:pt x="441204" y="126710"/>
                      <a:pt x="434617" y="142614"/>
                      <a:pt x="422891" y="154340"/>
                    </a:cubicBezTo>
                    <a:cubicBezTo>
                      <a:pt x="411165" y="166066"/>
                      <a:pt x="395261" y="172654"/>
                      <a:pt x="378678" y="172654"/>
                    </a:cubicBezTo>
                    <a:lnTo>
                      <a:pt x="62526" y="172654"/>
                    </a:lnTo>
                    <a:cubicBezTo>
                      <a:pt x="45943" y="172654"/>
                      <a:pt x="30039" y="166066"/>
                      <a:pt x="18313" y="154340"/>
                    </a:cubicBezTo>
                    <a:cubicBezTo>
                      <a:pt x="6588" y="142614"/>
                      <a:pt x="0" y="126710"/>
                      <a:pt x="0" y="110127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31" name="TextBox 31"/>
          <p:cNvSpPr txBox="1"/>
          <p:nvPr/>
        </p:nvSpPr>
        <p:spPr>
          <a:xfrm>
            <a:off x="1558516" y="9093648"/>
            <a:ext cx="1834197" cy="638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mögliche Methoden: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178415" y="6735472"/>
            <a:ext cx="12667845" cy="406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im besten Fall: alle Mitglieder der Schulgemeinschaft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082218" y="7629525"/>
            <a:ext cx="16230600" cy="1114425"/>
            <a:chOff x="0" y="0"/>
            <a:chExt cx="21640800" cy="1485900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21640800" cy="1485900"/>
              <a:chOff x="0" y="0"/>
              <a:chExt cx="2514545" cy="172654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2514545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72654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61683"/>
                    </a:lnTo>
                    <a:cubicBezTo>
                      <a:pt x="2514545" y="167742"/>
                      <a:pt x="2509633" y="172654"/>
                      <a:pt x="2503574" y="172654"/>
                    </a:cubicBezTo>
                    <a:lnTo>
                      <a:pt x="10971" y="172654"/>
                    </a:lnTo>
                    <a:cubicBezTo>
                      <a:pt x="4912" y="172654"/>
                      <a:pt x="0" y="167742"/>
                      <a:pt x="0" y="161683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36" name="Group 36"/>
            <p:cNvGrpSpPr/>
            <p:nvPr/>
          </p:nvGrpSpPr>
          <p:grpSpPr>
            <a:xfrm>
              <a:off x="0" y="0"/>
              <a:ext cx="3797114" cy="1485900"/>
              <a:chOff x="0" y="0"/>
              <a:chExt cx="441204" cy="172654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441204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72654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110127"/>
                    </a:lnTo>
                    <a:cubicBezTo>
                      <a:pt x="441204" y="126710"/>
                      <a:pt x="434617" y="142614"/>
                      <a:pt x="422891" y="154340"/>
                    </a:cubicBezTo>
                    <a:cubicBezTo>
                      <a:pt x="411165" y="166066"/>
                      <a:pt x="395261" y="172654"/>
                      <a:pt x="378678" y="172654"/>
                    </a:cubicBezTo>
                    <a:lnTo>
                      <a:pt x="62526" y="172654"/>
                    </a:lnTo>
                    <a:cubicBezTo>
                      <a:pt x="45943" y="172654"/>
                      <a:pt x="30039" y="166066"/>
                      <a:pt x="18313" y="154340"/>
                    </a:cubicBezTo>
                    <a:cubicBezTo>
                      <a:pt x="6588" y="142614"/>
                      <a:pt x="0" y="126710"/>
                      <a:pt x="0" y="110127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38" name="TextBox 38"/>
          <p:cNvSpPr txBox="1"/>
          <p:nvPr/>
        </p:nvSpPr>
        <p:spPr>
          <a:xfrm>
            <a:off x="1558516" y="7876857"/>
            <a:ext cx="1926112" cy="638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externe Hilfe: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102008" y="7788011"/>
            <a:ext cx="12667845" cy="79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SEM/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BiUSe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QmbS-Berater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;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ggf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.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Innovationsteam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für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digitale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Bildung</a:t>
            </a:r>
            <a:endParaRPr lang="en-US" sz="2800" spc="238" dirty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0" name="Freeform 40"/>
          <p:cNvSpPr/>
          <p:nvPr/>
        </p:nvSpPr>
        <p:spPr>
          <a:xfrm>
            <a:off x="1427283" y="1028700"/>
            <a:ext cx="1287139" cy="1174807"/>
          </a:xfrm>
          <a:custGeom>
            <a:avLst/>
            <a:gdLst/>
            <a:ahLst/>
            <a:cxnLst/>
            <a:rect l="l" t="t" r="r" b="b"/>
            <a:pathLst>
              <a:path w="1287139" h="1174807">
                <a:moveTo>
                  <a:pt x="0" y="0"/>
                </a:moveTo>
                <a:lnTo>
                  <a:pt x="1287140" y="0"/>
                </a:lnTo>
                <a:lnTo>
                  <a:pt x="1287140" y="1174807"/>
                </a:lnTo>
                <a:lnTo>
                  <a:pt x="0" y="11748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1589037" y="6816558"/>
            <a:ext cx="1834197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Beteiligte: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4178415" y="9014327"/>
            <a:ext cx="12667845" cy="79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Reflexionsbögen, BETSIE, Methoden z.B. IST-Stand-Analyse, World-Café, SWOT-Analyse (siehe </a:t>
            </a:r>
            <a:r>
              <a:rPr lang="en-US" sz="2800" u="sng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  <a:hlinkClick r:id="rId9" tooltip="https://www.schulentwicklung.isb.bayern.de/schulentwicklung-gestalten/schulentwicklung-etablieren/"/>
              </a:rPr>
              <a:t>SE-Portal</a:t>
            </a: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)</a:t>
            </a:r>
          </a:p>
        </p:txBody>
      </p:sp>
      <p:sp>
        <p:nvSpPr>
          <p:cNvPr id="43" name="Freeform 43"/>
          <p:cNvSpPr/>
          <p:nvPr/>
        </p:nvSpPr>
        <p:spPr>
          <a:xfrm rot="-5400000">
            <a:off x="-6328836" y="3309762"/>
            <a:ext cx="11520723" cy="2433753"/>
          </a:xfrm>
          <a:custGeom>
            <a:avLst/>
            <a:gdLst/>
            <a:ahLst/>
            <a:cxnLst/>
            <a:rect l="l" t="t" r="r" b="b"/>
            <a:pathLst>
              <a:path w="11520723" h="2433753">
                <a:moveTo>
                  <a:pt x="0" y="0"/>
                </a:moveTo>
                <a:lnTo>
                  <a:pt x="11520723" y="0"/>
                </a:lnTo>
                <a:lnTo>
                  <a:pt x="11520723" y="2433753"/>
                </a:lnTo>
                <a:lnTo>
                  <a:pt x="0" y="24337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0" y="0"/>
            <a:ext cx="648402" cy="645002"/>
          </a:xfrm>
          <a:custGeom>
            <a:avLst/>
            <a:gdLst/>
            <a:ahLst/>
            <a:cxnLst/>
            <a:rect l="l" t="t" r="r" b="b"/>
            <a:pathLst>
              <a:path w="648402" h="645002">
                <a:moveTo>
                  <a:pt x="0" y="0"/>
                </a:moveTo>
                <a:lnTo>
                  <a:pt x="648402" y="0"/>
                </a:lnTo>
                <a:lnTo>
                  <a:pt x="648402" y="645002"/>
                </a:lnTo>
                <a:lnTo>
                  <a:pt x="0" y="64500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245547"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24973"/>
            <a:ext cx="2364014" cy="2002965"/>
          </a:xfrm>
          <a:custGeom>
            <a:avLst/>
            <a:gdLst/>
            <a:ahLst/>
            <a:cxnLst/>
            <a:rect l="l" t="t" r="r" b="b"/>
            <a:pathLst>
              <a:path w="2364014" h="2002965">
                <a:moveTo>
                  <a:pt x="0" y="0"/>
                </a:moveTo>
                <a:lnTo>
                  <a:pt x="2364014" y="0"/>
                </a:lnTo>
                <a:lnTo>
                  <a:pt x="2364014" y="2002964"/>
                </a:lnTo>
                <a:lnTo>
                  <a:pt x="0" y="2002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2863215"/>
            <a:ext cx="15127120" cy="2721276"/>
            <a:chOff x="0" y="0"/>
            <a:chExt cx="2343587" cy="421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43587" cy="421597"/>
            </a:xfrm>
            <a:custGeom>
              <a:avLst/>
              <a:gdLst/>
              <a:ahLst/>
              <a:cxnLst/>
              <a:rect l="l" t="t" r="r" b="b"/>
              <a:pathLst>
                <a:path w="2343587" h="421597">
                  <a:moveTo>
                    <a:pt x="11771" y="0"/>
                  </a:moveTo>
                  <a:lnTo>
                    <a:pt x="2331816" y="0"/>
                  </a:lnTo>
                  <a:cubicBezTo>
                    <a:pt x="2334938" y="0"/>
                    <a:pt x="2337932" y="1240"/>
                    <a:pt x="2340139" y="3448"/>
                  </a:cubicBezTo>
                  <a:cubicBezTo>
                    <a:pt x="2342347" y="5655"/>
                    <a:pt x="2343587" y="8649"/>
                    <a:pt x="2343587" y="11771"/>
                  </a:cubicBezTo>
                  <a:lnTo>
                    <a:pt x="2343587" y="409826"/>
                  </a:lnTo>
                  <a:cubicBezTo>
                    <a:pt x="2343587" y="412948"/>
                    <a:pt x="2342347" y="415942"/>
                    <a:pt x="2340139" y="418149"/>
                  </a:cubicBezTo>
                  <a:cubicBezTo>
                    <a:pt x="2337932" y="420357"/>
                    <a:pt x="2334938" y="421597"/>
                    <a:pt x="2331816" y="421597"/>
                  </a:cubicBezTo>
                  <a:lnTo>
                    <a:pt x="11771" y="421597"/>
                  </a:lnTo>
                  <a:cubicBezTo>
                    <a:pt x="8649" y="421597"/>
                    <a:pt x="5655" y="420357"/>
                    <a:pt x="3448" y="418149"/>
                  </a:cubicBezTo>
                  <a:cubicBezTo>
                    <a:pt x="1240" y="415942"/>
                    <a:pt x="0" y="412948"/>
                    <a:pt x="0" y="409826"/>
                  </a:cubicBezTo>
                  <a:lnTo>
                    <a:pt x="0" y="11771"/>
                  </a:lnTo>
                  <a:cubicBezTo>
                    <a:pt x="0" y="8649"/>
                    <a:pt x="1240" y="5655"/>
                    <a:pt x="3448" y="3448"/>
                  </a:cubicBezTo>
                  <a:cubicBezTo>
                    <a:pt x="5655" y="1240"/>
                    <a:pt x="8649" y="0"/>
                    <a:pt x="11771" y="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1028700" y="2983230"/>
            <a:ext cx="16284118" cy="2160270"/>
            <a:chOff x="0" y="0"/>
            <a:chExt cx="2522836" cy="3346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22836" cy="334682"/>
            </a:xfrm>
            <a:custGeom>
              <a:avLst/>
              <a:gdLst/>
              <a:ahLst/>
              <a:cxnLst/>
              <a:rect l="l" t="t" r="r" b="b"/>
              <a:pathLst>
                <a:path w="2522836" h="334682">
                  <a:moveTo>
                    <a:pt x="10935" y="0"/>
                  </a:moveTo>
                  <a:lnTo>
                    <a:pt x="2511901" y="0"/>
                  </a:lnTo>
                  <a:cubicBezTo>
                    <a:pt x="2514801" y="0"/>
                    <a:pt x="2517583" y="1152"/>
                    <a:pt x="2519633" y="3203"/>
                  </a:cubicBezTo>
                  <a:cubicBezTo>
                    <a:pt x="2521684" y="5253"/>
                    <a:pt x="2522836" y="8035"/>
                    <a:pt x="2522836" y="10935"/>
                  </a:cubicBezTo>
                  <a:lnTo>
                    <a:pt x="2522836" y="323748"/>
                  </a:lnTo>
                  <a:cubicBezTo>
                    <a:pt x="2522836" y="326648"/>
                    <a:pt x="2521684" y="329429"/>
                    <a:pt x="2519633" y="331480"/>
                  </a:cubicBezTo>
                  <a:cubicBezTo>
                    <a:pt x="2517583" y="333530"/>
                    <a:pt x="2514801" y="334682"/>
                    <a:pt x="2511901" y="334682"/>
                  </a:cubicBezTo>
                  <a:lnTo>
                    <a:pt x="10935" y="334682"/>
                  </a:lnTo>
                  <a:cubicBezTo>
                    <a:pt x="8035" y="334682"/>
                    <a:pt x="5253" y="333530"/>
                    <a:pt x="3203" y="331480"/>
                  </a:cubicBezTo>
                  <a:cubicBezTo>
                    <a:pt x="1152" y="329429"/>
                    <a:pt x="0" y="326648"/>
                    <a:pt x="0" y="323748"/>
                  </a:cubicBezTo>
                  <a:lnTo>
                    <a:pt x="0" y="10935"/>
                  </a:lnTo>
                  <a:cubicBezTo>
                    <a:pt x="0" y="8035"/>
                    <a:pt x="1152" y="5253"/>
                    <a:pt x="3203" y="3203"/>
                  </a:cubicBezTo>
                  <a:cubicBezTo>
                    <a:pt x="5253" y="1152"/>
                    <a:pt x="8035" y="0"/>
                    <a:pt x="10935" y="0"/>
                  </a:cubicBezTo>
                  <a:close/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028700" y="2983230"/>
            <a:ext cx="2901353" cy="2160270"/>
            <a:chOff x="0" y="0"/>
            <a:chExt cx="449496" cy="3346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9496" cy="334682"/>
            </a:xfrm>
            <a:custGeom>
              <a:avLst/>
              <a:gdLst/>
              <a:ahLst/>
              <a:cxnLst/>
              <a:rect l="l" t="t" r="r" b="b"/>
              <a:pathLst>
                <a:path w="449496" h="334682">
                  <a:moveTo>
                    <a:pt x="61373" y="0"/>
                  </a:moveTo>
                  <a:lnTo>
                    <a:pt x="388123" y="0"/>
                  </a:lnTo>
                  <a:cubicBezTo>
                    <a:pt x="422018" y="0"/>
                    <a:pt x="449496" y="27478"/>
                    <a:pt x="449496" y="61373"/>
                  </a:cubicBezTo>
                  <a:lnTo>
                    <a:pt x="449496" y="273310"/>
                  </a:lnTo>
                  <a:cubicBezTo>
                    <a:pt x="449496" y="289587"/>
                    <a:pt x="443029" y="305197"/>
                    <a:pt x="431520" y="316707"/>
                  </a:cubicBezTo>
                  <a:cubicBezTo>
                    <a:pt x="420010" y="328216"/>
                    <a:pt x="404400" y="334682"/>
                    <a:pt x="388123" y="334682"/>
                  </a:cubicBezTo>
                  <a:lnTo>
                    <a:pt x="61373" y="334682"/>
                  </a:lnTo>
                  <a:cubicBezTo>
                    <a:pt x="45096" y="334682"/>
                    <a:pt x="29485" y="328216"/>
                    <a:pt x="17976" y="316707"/>
                  </a:cubicBezTo>
                  <a:cubicBezTo>
                    <a:pt x="6466" y="305197"/>
                    <a:pt x="0" y="289587"/>
                    <a:pt x="0" y="273310"/>
                  </a:cubicBezTo>
                  <a:lnTo>
                    <a:pt x="0" y="61373"/>
                  </a:lnTo>
                  <a:cubicBezTo>
                    <a:pt x="0" y="45096"/>
                    <a:pt x="6466" y="29485"/>
                    <a:pt x="17976" y="17976"/>
                  </a:cubicBezTo>
                  <a:cubicBezTo>
                    <a:pt x="29485" y="6466"/>
                    <a:pt x="45096" y="0"/>
                    <a:pt x="61373" y="0"/>
                  </a:cubicBezTo>
                  <a:close/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sp>
        <p:nvSpPr>
          <p:cNvPr id="9" name="Freeform 9">
            <a:hlinkClick r:id="rId4" action="ppaction://hlinksldjump"/>
          </p:cNvPr>
          <p:cNvSpPr/>
          <p:nvPr/>
        </p:nvSpPr>
        <p:spPr>
          <a:xfrm>
            <a:off x="17387233" y="8784142"/>
            <a:ext cx="768999" cy="948317"/>
          </a:xfrm>
          <a:custGeom>
            <a:avLst/>
            <a:gdLst/>
            <a:ahLst/>
            <a:cxnLst/>
            <a:rect l="l" t="t" r="r" b="b"/>
            <a:pathLst>
              <a:path w="768999" h="948317">
                <a:moveTo>
                  <a:pt x="0" y="0"/>
                </a:moveTo>
                <a:lnTo>
                  <a:pt x="768999" y="0"/>
                </a:lnTo>
                <a:lnTo>
                  <a:pt x="768999" y="948316"/>
                </a:lnTo>
                <a:lnTo>
                  <a:pt x="0" y="9483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690352" y="1262905"/>
            <a:ext cx="12706027" cy="765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 spc="43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3.3 Priorisierung und Auswahl von Handlungsfeldern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178415" y="3467554"/>
            <a:ext cx="12667845" cy="1188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„In welchen Bereichen des SCP wird bereits gearbeitet? </a:t>
            </a:r>
          </a:p>
          <a:p>
            <a:pPr algn="l">
              <a:lnSpc>
                <a:spcPts val="3080"/>
              </a:lnSpc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Welche Handlungsfelder sind aktuell besonders dringlich?</a:t>
            </a:r>
          </a:p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Nach welchen Kriterien treffen wir eine Priorisierung?”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58516" y="3899368"/>
            <a:ext cx="2131836" cy="324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Leitfragen: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426769" y="9754109"/>
            <a:ext cx="689928" cy="26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8"/>
              </a:lnSpc>
              <a:spcBef>
                <a:spcPct val="0"/>
              </a:spcBef>
            </a:pPr>
            <a:r>
              <a:rPr lang="en-US" sz="15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Zurück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82218" y="5334000"/>
            <a:ext cx="16230600" cy="838200"/>
            <a:chOff x="0" y="0"/>
            <a:chExt cx="21640800" cy="1117600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1640800" cy="1117600"/>
              <a:chOff x="0" y="0"/>
              <a:chExt cx="2514545" cy="129859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514545" cy="129859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29859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18888"/>
                    </a:lnTo>
                    <a:cubicBezTo>
                      <a:pt x="2514545" y="124947"/>
                      <a:pt x="2509633" y="129859"/>
                      <a:pt x="2503574" y="129859"/>
                    </a:cubicBezTo>
                    <a:lnTo>
                      <a:pt x="10971" y="129859"/>
                    </a:lnTo>
                    <a:cubicBezTo>
                      <a:pt x="4912" y="129859"/>
                      <a:pt x="0" y="124947"/>
                      <a:pt x="0" y="118888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0" y="0"/>
              <a:ext cx="3797114" cy="1117600"/>
              <a:chOff x="0" y="0"/>
              <a:chExt cx="441204" cy="129859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441204" cy="129859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29859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67333"/>
                    </a:lnTo>
                    <a:cubicBezTo>
                      <a:pt x="441204" y="83916"/>
                      <a:pt x="434617" y="99820"/>
                      <a:pt x="422891" y="111546"/>
                    </a:cubicBezTo>
                    <a:cubicBezTo>
                      <a:pt x="411165" y="123272"/>
                      <a:pt x="395261" y="129859"/>
                      <a:pt x="378678" y="129859"/>
                    </a:cubicBezTo>
                    <a:lnTo>
                      <a:pt x="62526" y="129859"/>
                    </a:lnTo>
                    <a:cubicBezTo>
                      <a:pt x="45943" y="129859"/>
                      <a:pt x="30039" y="123272"/>
                      <a:pt x="18313" y="111546"/>
                    </a:cubicBezTo>
                    <a:cubicBezTo>
                      <a:pt x="6588" y="99820"/>
                      <a:pt x="0" y="83916"/>
                      <a:pt x="0" y="67333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19" name="TextBox 19"/>
          <p:cNvSpPr txBox="1"/>
          <p:nvPr/>
        </p:nvSpPr>
        <p:spPr>
          <a:xfrm>
            <a:off x="1589037" y="5603541"/>
            <a:ext cx="1834197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Initiative: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009774" y="5574665"/>
            <a:ext cx="13377459" cy="40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SCP-Leitungsteam, SCP-Gruppe, Fachschafts-, Abteilungsleitungen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082218" y="6362700"/>
            <a:ext cx="16230600" cy="1133475"/>
            <a:chOff x="0" y="0"/>
            <a:chExt cx="21640800" cy="1511300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21640800" cy="1511300"/>
              <a:chOff x="0" y="0"/>
              <a:chExt cx="2514545" cy="17560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514545" cy="175605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75605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64634"/>
                    </a:lnTo>
                    <a:cubicBezTo>
                      <a:pt x="2514545" y="170693"/>
                      <a:pt x="2509633" y="175605"/>
                      <a:pt x="2503574" y="175605"/>
                    </a:cubicBezTo>
                    <a:lnTo>
                      <a:pt x="10971" y="175605"/>
                    </a:lnTo>
                    <a:cubicBezTo>
                      <a:pt x="4912" y="175605"/>
                      <a:pt x="0" y="170693"/>
                      <a:pt x="0" y="164634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24" name="Group 24"/>
            <p:cNvGrpSpPr/>
            <p:nvPr/>
          </p:nvGrpSpPr>
          <p:grpSpPr>
            <a:xfrm>
              <a:off x="0" y="0"/>
              <a:ext cx="3797114" cy="1511300"/>
              <a:chOff x="0" y="0"/>
              <a:chExt cx="441204" cy="175605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441204" cy="175605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75605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113079"/>
                    </a:lnTo>
                    <a:cubicBezTo>
                      <a:pt x="441204" y="129662"/>
                      <a:pt x="434617" y="145566"/>
                      <a:pt x="422891" y="157291"/>
                    </a:cubicBezTo>
                    <a:cubicBezTo>
                      <a:pt x="411165" y="169017"/>
                      <a:pt x="395261" y="175605"/>
                      <a:pt x="378678" y="175605"/>
                    </a:cubicBezTo>
                    <a:lnTo>
                      <a:pt x="62526" y="175605"/>
                    </a:lnTo>
                    <a:cubicBezTo>
                      <a:pt x="45943" y="175605"/>
                      <a:pt x="30039" y="169017"/>
                      <a:pt x="18313" y="157291"/>
                    </a:cubicBezTo>
                    <a:cubicBezTo>
                      <a:pt x="6588" y="145566"/>
                      <a:pt x="0" y="129662"/>
                      <a:pt x="0" y="113079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grpSp>
        <p:nvGrpSpPr>
          <p:cNvPr id="26" name="Group 26"/>
          <p:cNvGrpSpPr/>
          <p:nvPr/>
        </p:nvGrpSpPr>
        <p:grpSpPr>
          <a:xfrm>
            <a:off x="1082218" y="8858250"/>
            <a:ext cx="16230600" cy="1114425"/>
            <a:chOff x="0" y="0"/>
            <a:chExt cx="21640800" cy="1485900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21640800" cy="1485900"/>
              <a:chOff x="0" y="0"/>
              <a:chExt cx="2514545" cy="17265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514545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72654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61683"/>
                    </a:lnTo>
                    <a:cubicBezTo>
                      <a:pt x="2514545" y="167742"/>
                      <a:pt x="2509633" y="172654"/>
                      <a:pt x="2503574" y="172654"/>
                    </a:cubicBezTo>
                    <a:lnTo>
                      <a:pt x="10971" y="172654"/>
                    </a:lnTo>
                    <a:cubicBezTo>
                      <a:pt x="4912" y="172654"/>
                      <a:pt x="0" y="167742"/>
                      <a:pt x="0" y="161683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29" name="Group 29"/>
            <p:cNvGrpSpPr/>
            <p:nvPr/>
          </p:nvGrpSpPr>
          <p:grpSpPr>
            <a:xfrm>
              <a:off x="0" y="0"/>
              <a:ext cx="3797114" cy="1485900"/>
              <a:chOff x="0" y="0"/>
              <a:chExt cx="441204" cy="172654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441204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72654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110127"/>
                    </a:lnTo>
                    <a:cubicBezTo>
                      <a:pt x="441204" y="126710"/>
                      <a:pt x="434617" y="142614"/>
                      <a:pt x="422891" y="154340"/>
                    </a:cubicBezTo>
                    <a:cubicBezTo>
                      <a:pt x="411165" y="166066"/>
                      <a:pt x="395261" y="172654"/>
                      <a:pt x="378678" y="172654"/>
                    </a:cubicBezTo>
                    <a:lnTo>
                      <a:pt x="62526" y="172654"/>
                    </a:lnTo>
                    <a:cubicBezTo>
                      <a:pt x="45943" y="172654"/>
                      <a:pt x="30039" y="166066"/>
                      <a:pt x="18313" y="154340"/>
                    </a:cubicBezTo>
                    <a:cubicBezTo>
                      <a:pt x="6588" y="142614"/>
                      <a:pt x="0" y="126710"/>
                      <a:pt x="0" y="110127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31" name="TextBox 31"/>
          <p:cNvSpPr txBox="1"/>
          <p:nvPr/>
        </p:nvSpPr>
        <p:spPr>
          <a:xfrm>
            <a:off x="1558516" y="9093648"/>
            <a:ext cx="1834197" cy="638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mögliche Methoden: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178415" y="6591300"/>
            <a:ext cx="12667845" cy="79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Schulleitung, Lehrkräfte, Erziehungsberechtigte, Schülerschaft,  Schulaufwandsträger (ggf.), Schulamt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082218" y="7629525"/>
            <a:ext cx="16230600" cy="1114425"/>
            <a:chOff x="0" y="0"/>
            <a:chExt cx="21640800" cy="1485900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21640800" cy="1485900"/>
              <a:chOff x="0" y="0"/>
              <a:chExt cx="2514545" cy="172654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2514545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72654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61683"/>
                    </a:lnTo>
                    <a:cubicBezTo>
                      <a:pt x="2514545" y="167742"/>
                      <a:pt x="2509633" y="172654"/>
                      <a:pt x="2503574" y="172654"/>
                    </a:cubicBezTo>
                    <a:lnTo>
                      <a:pt x="10971" y="172654"/>
                    </a:lnTo>
                    <a:cubicBezTo>
                      <a:pt x="4912" y="172654"/>
                      <a:pt x="0" y="167742"/>
                      <a:pt x="0" y="161683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36" name="Group 36"/>
            <p:cNvGrpSpPr/>
            <p:nvPr/>
          </p:nvGrpSpPr>
          <p:grpSpPr>
            <a:xfrm>
              <a:off x="0" y="0"/>
              <a:ext cx="3797114" cy="1485900"/>
              <a:chOff x="0" y="0"/>
              <a:chExt cx="441204" cy="172654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441204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72654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110127"/>
                    </a:lnTo>
                    <a:cubicBezTo>
                      <a:pt x="441204" y="126710"/>
                      <a:pt x="434617" y="142614"/>
                      <a:pt x="422891" y="154340"/>
                    </a:cubicBezTo>
                    <a:cubicBezTo>
                      <a:pt x="411165" y="166066"/>
                      <a:pt x="395261" y="172654"/>
                      <a:pt x="378678" y="172654"/>
                    </a:cubicBezTo>
                    <a:lnTo>
                      <a:pt x="62526" y="172654"/>
                    </a:lnTo>
                    <a:cubicBezTo>
                      <a:pt x="45943" y="172654"/>
                      <a:pt x="30039" y="166066"/>
                      <a:pt x="18313" y="154340"/>
                    </a:cubicBezTo>
                    <a:cubicBezTo>
                      <a:pt x="6588" y="142614"/>
                      <a:pt x="0" y="126710"/>
                      <a:pt x="0" y="110127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38" name="TextBox 38"/>
          <p:cNvSpPr txBox="1"/>
          <p:nvPr/>
        </p:nvSpPr>
        <p:spPr>
          <a:xfrm>
            <a:off x="1558516" y="7876857"/>
            <a:ext cx="1926112" cy="638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externe Hilfe: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178415" y="7992745"/>
            <a:ext cx="12667845" cy="40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SEM/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BiUSe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QmbS-Berater</a:t>
            </a:r>
            <a:endParaRPr lang="en-US" sz="2800" spc="238" dirty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0" name="Freeform 40"/>
          <p:cNvSpPr/>
          <p:nvPr/>
        </p:nvSpPr>
        <p:spPr>
          <a:xfrm>
            <a:off x="1427283" y="1028700"/>
            <a:ext cx="1287139" cy="1174807"/>
          </a:xfrm>
          <a:custGeom>
            <a:avLst/>
            <a:gdLst/>
            <a:ahLst/>
            <a:cxnLst/>
            <a:rect l="l" t="t" r="r" b="b"/>
            <a:pathLst>
              <a:path w="1287139" h="1174807">
                <a:moveTo>
                  <a:pt x="0" y="0"/>
                </a:moveTo>
                <a:lnTo>
                  <a:pt x="1287140" y="0"/>
                </a:lnTo>
                <a:lnTo>
                  <a:pt x="1287140" y="1174807"/>
                </a:lnTo>
                <a:lnTo>
                  <a:pt x="0" y="11748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1589037" y="6816558"/>
            <a:ext cx="1834197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Beteiligte: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4178415" y="9065073"/>
            <a:ext cx="12667845" cy="79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Bepunktung, Kraftfeldanalyse, Entscheidungsmatrix, Fischgrät, World-Café etc. (siehe </a:t>
            </a:r>
            <a:r>
              <a:rPr lang="en-US" sz="2800" u="sng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  <a:hlinkClick r:id="rId9" tooltip="https://www.schulentwicklung.isb.bayern.de/schulentwicklung-gestalten/schulentwicklung-etablieren/"/>
              </a:rPr>
              <a:t>SE-Portal)</a:t>
            </a:r>
          </a:p>
        </p:txBody>
      </p:sp>
      <p:sp>
        <p:nvSpPr>
          <p:cNvPr id="43" name="Freeform 43"/>
          <p:cNvSpPr/>
          <p:nvPr/>
        </p:nvSpPr>
        <p:spPr>
          <a:xfrm rot="-5400000">
            <a:off x="-6328836" y="3309762"/>
            <a:ext cx="11520723" cy="2433753"/>
          </a:xfrm>
          <a:custGeom>
            <a:avLst/>
            <a:gdLst/>
            <a:ahLst/>
            <a:cxnLst/>
            <a:rect l="l" t="t" r="r" b="b"/>
            <a:pathLst>
              <a:path w="11520723" h="2433753">
                <a:moveTo>
                  <a:pt x="0" y="0"/>
                </a:moveTo>
                <a:lnTo>
                  <a:pt x="11520723" y="0"/>
                </a:lnTo>
                <a:lnTo>
                  <a:pt x="11520723" y="2433753"/>
                </a:lnTo>
                <a:lnTo>
                  <a:pt x="0" y="24337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0" y="0"/>
            <a:ext cx="648402" cy="645002"/>
          </a:xfrm>
          <a:custGeom>
            <a:avLst/>
            <a:gdLst/>
            <a:ahLst/>
            <a:cxnLst/>
            <a:rect l="l" t="t" r="r" b="b"/>
            <a:pathLst>
              <a:path w="648402" h="645002">
                <a:moveTo>
                  <a:pt x="0" y="0"/>
                </a:moveTo>
                <a:lnTo>
                  <a:pt x="648402" y="0"/>
                </a:lnTo>
                <a:lnTo>
                  <a:pt x="648402" y="645002"/>
                </a:lnTo>
                <a:lnTo>
                  <a:pt x="0" y="64500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245547"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24973"/>
            <a:ext cx="2364014" cy="2002965"/>
          </a:xfrm>
          <a:custGeom>
            <a:avLst/>
            <a:gdLst/>
            <a:ahLst/>
            <a:cxnLst/>
            <a:rect l="l" t="t" r="r" b="b"/>
            <a:pathLst>
              <a:path w="2364014" h="2002965">
                <a:moveTo>
                  <a:pt x="0" y="0"/>
                </a:moveTo>
                <a:lnTo>
                  <a:pt x="2364014" y="0"/>
                </a:lnTo>
                <a:lnTo>
                  <a:pt x="2364014" y="2002964"/>
                </a:lnTo>
                <a:lnTo>
                  <a:pt x="0" y="2002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2863215"/>
            <a:ext cx="15127120" cy="2721276"/>
            <a:chOff x="0" y="0"/>
            <a:chExt cx="2343587" cy="421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43587" cy="421597"/>
            </a:xfrm>
            <a:custGeom>
              <a:avLst/>
              <a:gdLst/>
              <a:ahLst/>
              <a:cxnLst/>
              <a:rect l="l" t="t" r="r" b="b"/>
              <a:pathLst>
                <a:path w="2343587" h="421597">
                  <a:moveTo>
                    <a:pt x="11771" y="0"/>
                  </a:moveTo>
                  <a:lnTo>
                    <a:pt x="2331816" y="0"/>
                  </a:lnTo>
                  <a:cubicBezTo>
                    <a:pt x="2334938" y="0"/>
                    <a:pt x="2337932" y="1240"/>
                    <a:pt x="2340139" y="3448"/>
                  </a:cubicBezTo>
                  <a:cubicBezTo>
                    <a:pt x="2342347" y="5655"/>
                    <a:pt x="2343587" y="8649"/>
                    <a:pt x="2343587" y="11771"/>
                  </a:cubicBezTo>
                  <a:lnTo>
                    <a:pt x="2343587" y="409826"/>
                  </a:lnTo>
                  <a:cubicBezTo>
                    <a:pt x="2343587" y="412948"/>
                    <a:pt x="2342347" y="415942"/>
                    <a:pt x="2340139" y="418149"/>
                  </a:cubicBezTo>
                  <a:cubicBezTo>
                    <a:pt x="2337932" y="420357"/>
                    <a:pt x="2334938" y="421597"/>
                    <a:pt x="2331816" y="421597"/>
                  </a:cubicBezTo>
                  <a:lnTo>
                    <a:pt x="11771" y="421597"/>
                  </a:lnTo>
                  <a:cubicBezTo>
                    <a:pt x="8649" y="421597"/>
                    <a:pt x="5655" y="420357"/>
                    <a:pt x="3448" y="418149"/>
                  </a:cubicBezTo>
                  <a:cubicBezTo>
                    <a:pt x="1240" y="415942"/>
                    <a:pt x="0" y="412948"/>
                    <a:pt x="0" y="409826"/>
                  </a:cubicBezTo>
                  <a:lnTo>
                    <a:pt x="0" y="11771"/>
                  </a:lnTo>
                  <a:cubicBezTo>
                    <a:pt x="0" y="8649"/>
                    <a:pt x="1240" y="5655"/>
                    <a:pt x="3448" y="3448"/>
                  </a:cubicBezTo>
                  <a:cubicBezTo>
                    <a:pt x="5655" y="1240"/>
                    <a:pt x="8649" y="0"/>
                    <a:pt x="11771" y="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1028700" y="2727937"/>
            <a:ext cx="16230600" cy="1240623"/>
            <a:chOff x="0" y="0"/>
            <a:chExt cx="2514545" cy="1922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14545" cy="192205"/>
            </a:xfrm>
            <a:custGeom>
              <a:avLst/>
              <a:gdLst/>
              <a:ahLst/>
              <a:cxnLst/>
              <a:rect l="l" t="t" r="r" b="b"/>
              <a:pathLst>
                <a:path w="2514545" h="192205">
                  <a:moveTo>
                    <a:pt x="10971" y="0"/>
                  </a:moveTo>
                  <a:lnTo>
                    <a:pt x="2503574" y="0"/>
                  </a:lnTo>
                  <a:cubicBezTo>
                    <a:pt x="2509633" y="0"/>
                    <a:pt x="2514545" y="4912"/>
                    <a:pt x="2514545" y="10971"/>
                  </a:cubicBezTo>
                  <a:lnTo>
                    <a:pt x="2514545" y="181234"/>
                  </a:lnTo>
                  <a:cubicBezTo>
                    <a:pt x="2514545" y="187293"/>
                    <a:pt x="2509633" y="192205"/>
                    <a:pt x="2503574" y="192205"/>
                  </a:cubicBezTo>
                  <a:lnTo>
                    <a:pt x="10971" y="192205"/>
                  </a:lnTo>
                  <a:cubicBezTo>
                    <a:pt x="4912" y="192205"/>
                    <a:pt x="0" y="187293"/>
                    <a:pt x="0" y="181234"/>
                  </a:cubicBezTo>
                  <a:lnTo>
                    <a:pt x="0" y="10971"/>
                  </a:lnTo>
                  <a:cubicBezTo>
                    <a:pt x="0" y="4912"/>
                    <a:pt x="4912" y="0"/>
                    <a:pt x="10971" y="0"/>
                  </a:cubicBezTo>
                  <a:close/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028700" y="2738986"/>
            <a:ext cx="2901353" cy="1240623"/>
            <a:chOff x="0" y="0"/>
            <a:chExt cx="449496" cy="1922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9496" cy="192205"/>
            </a:xfrm>
            <a:custGeom>
              <a:avLst/>
              <a:gdLst/>
              <a:ahLst/>
              <a:cxnLst/>
              <a:rect l="l" t="t" r="r" b="b"/>
              <a:pathLst>
                <a:path w="449496" h="192205">
                  <a:moveTo>
                    <a:pt x="61373" y="0"/>
                  </a:moveTo>
                  <a:lnTo>
                    <a:pt x="388123" y="0"/>
                  </a:lnTo>
                  <a:cubicBezTo>
                    <a:pt x="422018" y="0"/>
                    <a:pt x="449496" y="27478"/>
                    <a:pt x="449496" y="61373"/>
                  </a:cubicBezTo>
                  <a:lnTo>
                    <a:pt x="449496" y="130832"/>
                  </a:lnTo>
                  <a:cubicBezTo>
                    <a:pt x="449496" y="147109"/>
                    <a:pt x="443029" y="162720"/>
                    <a:pt x="431520" y="174229"/>
                  </a:cubicBezTo>
                  <a:cubicBezTo>
                    <a:pt x="420010" y="185739"/>
                    <a:pt x="404400" y="192205"/>
                    <a:pt x="388123" y="192205"/>
                  </a:cubicBezTo>
                  <a:lnTo>
                    <a:pt x="61373" y="192205"/>
                  </a:lnTo>
                  <a:cubicBezTo>
                    <a:pt x="45096" y="192205"/>
                    <a:pt x="29485" y="185739"/>
                    <a:pt x="17976" y="174229"/>
                  </a:cubicBezTo>
                  <a:cubicBezTo>
                    <a:pt x="6466" y="162720"/>
                    <a:pt x="0" y="147109"/>
                    <a:pt x="0" y="130832"/>
                  </a:cubicBezTo>
                  <a:lnTo>
                    <a:pt x="0" y="61373"/>
                  </a:lnTo>
                  <a:cubicBezTo>
                    <a:pt x="0" y="45096"/>
                    <a:pt x="6466" y="29485"/>
                    <a:pt x="17976" y="17976"/>
                  </a:cubicBezTo>
                  <a:cubicBezTo>
                    <a:pt x="29485" y="6466"/>
                    <a:pt x="45096" y="0"/>
                    <a:pt x="61373" y="0"/>
                  </a:cubicBezTo>
                  <a:close/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sp>
        <p:nvSpPr>
          <p:cNvPr id="9" name="Freeform 9">
            <a:hlinkClick r:id="rId4" action="ppaction://hlinksldjump"/>
          </p:cNvPr>
          <p:cNvSpPr/>
          <p:nvPr/>
        </p:nvSpPr>
        <p:spPr>
          <a:xfrm>
            <a:off x="17387233" y="9422317"/>
            <a:ext cx="768999" cy="948317"/>
          </a:xfrm>
          <a:custGeom>
            <a:avLst/>
            <a:gdLst/>
            <a:ahLst/>
            <a:cxnLst/>
            <a:rect l="l" t="t" r="r" b="b"/>
            <a:pathLst>
              <a:path w="768999" h="948317">
                <a:moveTo>
                  <a:pt x="0" y="0"/>
                </a:moveTo>
                <a:lnTo>
                  <a:pt x="768999" y="0"/>
                </a:lnTo>
                <a:lnTo>
                  <a:pt x="768999" y="948316"/>
                </a:lnTo>
                <a:lnTo>
                  <a:pt x="0" y="9483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741787" y="1107440"/>
            <a:ext cx="13751205" cy="1574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9"/>
              </a:lnSpc>
            </a:pPr>
            <a:r>
              <a:rPr lang="en-US" sz="3999" b="1" spc="43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3.4 Erarbeitung von Zielen; </a:t>
            </a:r>
            <a:r>
              <a:rPr lang="en-US" sz="3999" spc="43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nach Abstimmung (3.5) </a:t>
            </a:r>
          </a:p>
          <a:p>
            <a:pPr algn="l">
              <a:lnSpc>
                <a:spcPts val="3879"/>
              </a:lnSpc>
            </a:pPr>
            <a:r>
              <a:rPr lang="en-US" sz="3999" spc="3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      </a:t>
            </a:r>
            <a:r>
              <a:rPr lang="en-US" sz="3999" b="1" spc="39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Erarbeitung von Teilzielen, Maßnahmen, Indikatoren, </a:t>
            </a:r>
          </a:p>
          <a:p>
            <a:pPr algn="l">
              <a:lnSpc>
                <a:spcPts val="3879"/>
              </a:lnSpc>
            </a:pPr>
            <a:r>
              <a:rPr lang="en-US" sz="3999" b="1" spc="39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      Projektplanung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58400" y="2970042"/>
            <a:ext cx="12787860" cy="79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„Was sind unsere Ziele? Welche Teilziele, Maßnahmen etc. ergeben sich aus den gesetzten Zielen? Wie erreichen wir sie?“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87151" y="3239446"/>
            <a:ext cx="2184451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Leitfragen: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028700" y="4291965"/>
            <a:ext cx="16230600" cy="838200"/>
            <a:chOff x="0" y="0"/>
            <a:chExt cx="21640800" cy="111760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21640800" cy="1117600"/>
              <a:chOff x="0" y="0"/>
              <a:chExt cx="2514545" cy="12985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514545" cy="129859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29859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18888"/>
                    </a:lnTo>
                    <a:cubicBezTo>
                      <a:pt x="2514545" y="124947"/>
                      <a:pt x="2509633" y="129859"/>
                      <a:pt x="2503574" y="129859"/>
                    </a:cubicBezTo>
                    <a:lnTo>
                      <a:pt x="10971" y="129859"/>
                    </a:lnTo>
                    <a:cubicBezTo>
                      <a:pt x="4912" y="129859"/>
                      <a:pt x="0" y="124947"/>
                      <a:pt x="0" y="118888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0" y="0"/>
              <a:ext cx="3797114" cy="1117600"/>
              <a:chOff x="0" y="0"/>
              <a:chExt cx="441204" cy="129859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441204" cy="129859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29859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67333"/>
                    </a:lnTo>
                    <a:cubicBezTo>
                      <a:pt x="441204" y="83916"/>
                      <a:pt x="434617" y="99820"/>
                      <a:pt x="422891" y="111546"/>
                    </a:cubicBezTo>
                    <a:cubicBezTo>
                      <a:pt x="411165" y="123272"/>
                      <a:pt x="395261" y="129859"/>
                      <a:pt x="378678" y="129859"/>
                    </a:cubicBezTo>
                    <a:lnTo>
                      <a:pt x="62526" y="129859"/>
                    </a:lnTo>
                    <a:cubicBezTo>
                      <a:pt x="45943" y="129859"/>
                      <a:pt x="30039" y="123272"/>
                      <a:pt x="18313" y="111546"/>
                    </a:cubicBezTo>
                    <a:cubicBezTo>
                      <a:pt x="6588" y="99820"/>
                      <a:pt x="0" y="83916"/>
                      <a:pt x="0" y="67333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18" name="TextBox 18"/>
          <p:cNvSpPr txBox="1"/>
          <p:nvPr/>
        </p:nvSpPr>
        <p:spPr>
          <a:xfrm>
            <a:off x="1604474" y="4599871"/>
            <a:ext cx="1834197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Initiative: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930053" y="4535101"/>
            <a:ext cx="13562939" cy="79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SCP-Leitungsteam, SCP-Gruppe, Mitglieder der Schulgemeinschaft</a:t>
            </a:r>
          </a:p>
          <a:p>
            <a:pPr algn="l">
              <a:lnSpc>
                <a:spcPts val="3080"/>
              </a:lnSpc>
              <a:spcBef>
                <a:spcPct val="0"/>
              </a:spcBef>
            </a:pPr>
            <a:endParaRPr lang="en-US" sz="2800" spc="238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082218" y="5281324"/>
            <a:ext cx="16230600" cy="1133475"/>
            <a:chOff x="0" y="0"/>
            <a:chExt cx="21640800" cy="1511300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21640800" cy="1511300"/>
              <a:chOff x="0" y="0"/>
              <a:chExt cx="2514545" cy="17560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514545" cy="175605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75605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64634"/>
                    </a:lnTo>
                    <a:cubicBezTo>
                      <a:pt x="2514545" y="170693"/>
                      <a:pt x="2509633" y="175605"/>
                      <a:pt x="2503574" y="175605"/>
                    </a:cubicBezTo>
                    <a:lnTo>
                      <a:pt x="10971" y="175605"/>
                    </a:lnTo>
                    <a:cubicBezTo>
                      <a:pt x="4912" y="175605"/>
                      <a:pt x="0" y="170693"/>
                      <a:pt x="0" y="164634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23" name="Group 23"/>
            <p:cNvGrpSpPr/>
            <p:nvPr/>
          </p:nvGrpSpPr>
          <p:grpSpPr>
            <a:xfrm>
              <a:off x="0" y="0"/>
              <a:ext cx="3797114" cy="1511300"/>
              <a:chOff x="0" y="0"/>
              <a:chExt cx="441204" cy="175605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441204" cy="175605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75605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113079"/>
                    </a:lnTo>
                    <a:cubicBezTo>
                      <a:pt x="441204" y="129662"/>
                      <a:pt x="434617" y="145566"/>
                      <a:pt x="422891" y="157291"/>
                    </a:cubicBezTo>
                    <a:cubicBezTo>
                      <a:pt x="411165" y="169017"/>
                      <a:pt x="395261" y="175605"/>
                      <a:pt x="378678" y="175605"/>
                    </a:cubicBezTo>
                    <a:lnTo>
                      <a:pt x="62526" y="175605"/>
                    </a:lnTo>
                    <a:cubicBezTo>
                      <a:pt x="45943" y="175605"/>
                      <a:pt x="30039" y="169017"/>
                      <a:pt x="18313" y="157291"/>
                    </a:cubicBezTo>
                    <a:cubicBezTo>
                      <a:pt x="6588" y="145566"/>
                      <a:pt x="0" y="129662"/>
                      <a:pt x="0" y="113079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25" name="TextBox 25"/>
          <p:cNvSpPr txBox="1"/>
          <p:nvPr/>
        </p:nvSpPr>
        <p:spPr>
          <a:xfrm>
            <a:off x="4058400" y="5459427"/>
            <a:ext cx="12667845" cy="79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Schulleitung, Lehrkräfte, Erziehungsberechtigte, Schülerschaft,  Schulaufwandsträger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082218" y="6567199"/>
            <a:ext cx="16230600" cy="1114425"/>
            <a:chOff x="0" y="0"/>
            <a:chExt cx="21640800" cy="1485900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21640800" cy="1485900"/>
              <a:chOff x="0" y="0"/>
              <a:chExt cx="2514545" cy="17265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514545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72654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61683"/>
                    </a:lnTo>
                    <a:cubicBezTo>
                      <a:pt x="2514545" y="167742"/>
                      <a:pt x="2509633" y="172654"/>
                      <a:pt x="2503574" y="172654"/>
                    </a:cubicBezTo>
                    <a:lnTo>
                      <a:pt x="10971" y="172654"/>
                    </a:lnTo>
                    <a:cubicBezTo>
                      <a:pt x="4912" y="172654"/>
                      <a:pt x="0" y="167742"/>
                      <a:pt x="0" y="161683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29" name="Group 29"/>
            <p:cNvGrpSpPr/>
            <p:nvPr/>
          </p:nvGrpSpPr>
          <p:grpSpPr>
            <a:xfrm>
              <a:off x="0" y="0"/>
              <a:ext cx="3797114" cy="1485900"/>
              <a:chOff x="0" y="0"/>
              <a:chExt cx="441204" cy="172654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441204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72654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110127"/>
                    </a:lnTo>
                    <a:cubicBezTo>
                      <a:pt x="441204" y="126710"/>
                      <a:pt x="434617" y="142614"/>
                      <a:pt x="422891" y="154340"/>
                    </a:cubicBezTo>
                    <a:cubicBezTo>
                      <a:pt x="411165" y="166066"/>
                      <a:pt x="395261" y="172654"/>
                      <a:pt x="378678" y="172654"/>
                    </a:cubicBezTo>
                    <a:lnTo>
                      <a:pt x="62526" y="172654"/>
                    </a:lnTo>
                    <a:cubicBezTo>
                      <a:pt x="45943" y="172654"/>
                      <a:pt x="30039" y="166066"/>
                      <a:pt x="18313" y="154340"/>
                    </a:cubicBezTo>
                    <a:cubicBezTo>
                      <a:pt x="6588" y="142614"/>
                      <a:pt x="0" y="126710"/>
                      <a:pt x="0" y="110127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31" name="TextBox 31"/>
          <p:cNvSpPr txBox="1"/>
          <p:nvPr/>
        </p:nvSpPr>
        <p:spPr>
          <a:xfrm>
            <a:off x="1512559" y="6851117"/>
            <a:ext cx="1926112" cy="638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externe Hilfe:</a:t>
            </a:r>
          </a:p>
        </p:txBody>
      </p:sp>
      <p:sp>
        <p:nvSpPr>
          <p:cNvPr id="32" name="Freeform 32"/>
          <p:cNvSpPr/>
          <p:nvPr/>
        </p:nvSpPr>
        <p:spPr>
          <a:xfrm>
            <a:off x="1427283" y="1028700"/>
            <a:ext cx="1287139" cy="1174807"/>
          </a:xfrm>
          <a:custGeom>
            <a:avLst/>
            <a:gdLst/>
            <a:ahLst/>
            <a:cxnLst/>
            <a:rect l="l" t="t" r="r" b="b"/>
            <a:pathLst>
              <a:path w="1287139" h="1174807">
                <a:moveTo>
                  <a:pt x="0" y="0"/>
                </a:moveTo>
                <a:lnTo>
                  <a:pt x="1287140" y="0"/>
                </a:lnTo>
                <a:lnTo>
                  <a:pt x="1287140" y="1174807"/>
                </a:lnTo>
                <a:lnTo>
                  <a:pt x="0" y="11748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1604474" y="5736891"/>
            <a:ext cx="1834197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Beteiligte: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058400" y="6966978"/>
            <a:ext cx="12667845" cy="40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SEM/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BiUSe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QmbS-Berater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Schulamt</a:t>
            </a:r>
            <a:endParaRPr lang="en-US" sz="2800" spc="238" dirty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35" name="Group 35"/>
          <p:cNvGrpSpPr/>
          <p:nvPr/>
        </p:nvGrpSpPr>
        <p:grpSpPr>
          <a:xfrm>
            <a:off x="1082218" y="9102483"/>
            <a:ext cx="16230600" cy="962025"/>
            <a:chOff x="0" y="0"/>
            <a:chExt cx="21640800" cy="1282700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21640800" cy="1282700"/>
              <a:chOff x="0" y="0"/>
              <a:chExt cx="2514545" cy="149043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514545" cy="149043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49043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38072"/>
                    </a:lnTo>
                    <a:cubicBezTo>
                      <a:pt x="2514545" y="144131"/>
                      <a:pt x="2509633" y="149043"/>
                      <a:pt x="2503574" y="149043"/>
                    </a:cubicBezTo>
                    <a:lnTo>
                      <a:pt x="10971" y="149043"/>
                    </a:lnTo>
                    <a:cubicBezTo>
                      <a:pt x="4912" y="149043"/>
                      <a:pt x="0" y="144131"/>
                      <a:pt x="0" y="138072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38" name="Group 38"/>
            <p:cNvGrpSpPr/>
            <p:nvPr/>
          </p:nvGrpSpPr>
          <p:grpSpPr>
            <a:xfrm>
              <a:off x="0" y="0"/>
              <a:ext cx="3797114" cy="1282700"/>
              <a:chOff x="0" y="0"/>
              <a:chExt cx="441204" cy="149043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441204" cy="149043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49043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86517"/>
                    </a:lnTo>
                    <a:cubicBezTo>
                      <a:pt x="441204" y="103100"/>
                      <a:pt x="434617" y="119003"/>
                      <a:pt x="422891" y="130729"/>
                    </a:cubicBezTo>
                    <a:cubicBezTo>
                      <a:pt x="411165" y="142455"/>
                      <a:pt x="395261" y="149043"/>
                      <a:pt x="378678" y="149043"/>
                    </a:cubicBezTo>
                    <a:lnTo>
                      <a:pt x="62526" y="149043"/>
                    </a:lnTo>
                    <a:cubicBezTo>
                      <a:pt x="45943" y="149043"/>
                      <a:pt x="30039" y="142455"/>
                      <a:pt x="18313" y="130729"/>
                    </a:cubicBezTo>
                    <a:cubicBezTo>
                      <a:pt x="6588" y="119003"/>
                      <a:pt x="0" y="103100"/>
                      <a:pt x="0" y="86517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40" name="TextBox 40"/>
          <p:cNvSpPr txBox="1"/>
          <p:nvPr/>
        </p:nvSpPr>
        <p:spPr>
          <a:xfrm>
            <a:off x="1558516" y="9369948"/>
            <a:ext cx="1834197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Material: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4178415" y="9328673"/>
            <a:ext cx="12667845" cy="40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Musterformular für Zielformulierungen, Prozessplanung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1082218" y="7835658"/>
            <a:ext cx="16230600" cy="1114425"/>
            <a:chOff x="0" y="0"/>
            <a:chExt cx="21640800" cy="1485900"/>
          </a:xfrm>
        </p:grpSpPr>
        <p:grpSp>
          <p:nvGrpSpPr>
            <p:cNvPr id="43" name="Group 43"/>
            <p:cNvGrpSpPr/>
            <p:nvPr/>
          </p:nvGrpSpPr>
          <p:grpSpPr>
            <a:xfrm>
              <a:off x="0" y="0"/>
              <a:ext cx="21640800" cy="1485900"/>
              <a:chOff x="0" y="0"/>
              <a:chExt cx="2514545" cy="172654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2514545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72654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61683"/>
                    </a:lnTo>
                    <a:cubicBezTo>
                      <a:pt x="2514545" y="167742"/>
                      <a:pt x="2509633" y="172654"/>
                      <a:pt x="2503574" y="172654"/>
                    </a:cubicBezTo>
                    <a:lnTo>
                      <a:pt x="10971" y="172654"/>
                    </a:lnTo>
                    <a:cubicBezTo>
                      <a:pt x="4912" y="172654"/>
                      <a:pt x="0" y="167742"/>
                      <a:pt x="0" y="161683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45" name="Group 45"/>
            <p:cNvGrpSpPr/>
            <p:nvPr/>
          </p:nvGrpSpPr>
          <p:grpSpPr>
            <a:xfrm>
              <a:off x="0" y="0"/>
              <a:ext cx="3797114" cy="1485900"/>
              <a:chOff x="0" y="0"/>
              <a:chExt cx="441204" cy="172654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441204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72654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110127"/>
                    </a:lnTo>
                    <a:cubicBezTo>
                      <a:pt x="441204" y="126710"/>
                      <a:pt x="434617" y="142614"/>
                      <a:pt x="422891" y="154340"/>
                    </a:cubicBezTo>
                    <a:cubicBezTo>
                      <a:pt x="411165" y="166066"/>
                      <a:pt x="395261" y="172654"/>
                      <a:pt x="378678" y="172654"/>
                    </a:cubicBezTo>
                    <a:lnTo>
                      <a:pt x="62526" y="172654"/>
                    </a:lnTo>
                    <a:cubicBezTo>
                      <a:pt x="45943" y="172654"/>
                      <a:pt x="30039" y="166066"/>
                      <a:pt x="18313" y="154340"/>
                    </a:cubicBezTo>
                    <a:cubicBezTo>
                      <a:pt x="6588" y="142614"/>
                      <a:pt x="0" y="126710"/>
                      <a:pt x="0" y="110127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47" name="TextBox 47"/>
          <p:cNvSpPr txBox="1"/>
          <p:nvPr/>
        </p:nvSpPr>
        <p:spPr>
          <a:xfrm>
            <a:off x="1558516" y="8071056"/>
            <a:ext cx="1834197" cy="638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mögliche Methoden: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178415" y="8042481"/>
            <a:ext cx="12667845" cy="79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Maßnahmenplanung, Datenbank erstellen, Kanban-Board, Prototyping, Kopfstandmethode, etc. (siehe </a:t>
            </a:r>
            <a:r>
              <a:rPr lang="en-US" sz="2800" u="sng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  <a:hlinkClick r:id="rId9" tooltip="https://www.schulentwicklung.isb.bayern.de/schulentwicklung-gestalten/schulentwicklung-etablieren/"/>
              </a:rPr>
              <a:t>SE-Portal)</a:t>
            </a:r>
          </a:p>
        </p:txBody>
      </p:sp>
      <p:sp>
        <p:nvSpPr>
          <p:cNvPr id="49" name="Freeform 49"/>
          <p:cNvSpPr/>
          <p:nvPr/>
        </p:nvSpPr>
        <p:spPr>
          <a:xfrm rot="-5400000">
            <a:off x="-6328836" y="3309762"/>
            <a:ext cx="11520723" cy="2433753"/>
          </a:xfrm>
          <a:custGeom>
            <a:avLst/>
            <a:gdLst/>
            <a:ahLst/>
            <a:cxnLst/>
            <a:rect l="l" t="t" r="r" b="b"/>
            <a:pathLst>
              <a:path w="11520723" h="2433753">
                <a:moveTo>
                  <a:pt x="0" y="0"/>
                </a:moveTo>
                <a:lnTo>
                  <a:pt x="11520723" y="0"/>
                </a:lnTo>
                <a:lnTo>
                  <a:pt x="11520723" y="2433753"/>
                </a:lnTo>
                <a:lnTo>
                  <a:pt x="0" y="24337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0" y="0"/>
            <a:ext cx="648402" cy="645002"/>
          </a:xfrm>
          <a:custGeom>
            <a:avLst/>
            <a:gdLst/>
            <a:ahLst/>
            <a:cxnLst/>
            <a:rect l="l" t="t" r="r" b="b"/>
            <a:pathLst>
              <a:path w="648402" h="645002">
                <a:moveTo>
                  <a:pt x="0" y="0"/>
                </a:moveTo>
                <a:lnTo>
                  <a:pt x="648402" y="0"/>
                </a:lnTo>
                <a:lnTo>
                  <a:pt x="648402" y="645002"/>
                </a:lnTo>
                <a:lnTo>
                  <a:pt x="0" y="64500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245547"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24973"/>
            <a:ext cx="2364014" cy="2002965"/>
          </a:xfrm>
          <a:custGeom>
            <a:avLst/>
            <a:gdLst/>
            <a:ahLst/>
            <a:cxnLst/>
            <a:rect l="l" t="t" r="r" b="b"/>
            <a:pathLst>
              <a:path w="2364014" h="2002965">
                <a:moveTo>
                  <a:pt x="0" y="0"/>
                </a:moveTo>
                <a:lnTo>
                  <a:pt x="2364014" y="0"/>
                </a:lnTo>
                <a:lnTo>
                  <a:pt x="2364014" y="2002964"/>
                </a:lnTo>
                <a:lnTo>
                  <a:pt x="0" y="2002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2863215"/>
            <a:ext cx="15127120" cy="2721276"/>
            <a:chOff x="0" y="0"/>
            <a:chExt cx="2343587" cy="421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43587" cy="421597"/>
            </a:xfrm>
            <a:custGeom>
              <a:avLst/>
              <a:gdLst/>
              <a:ahLst/>
              <a:cxnLst/>
              <a:rect l="l" t="t" r="r" b="b"/>
              <a:pathLst>
                <a:path w="2343587" h="421597">
                  <a:moveTo>
                    <a:pt x="11771" y="0"/>
                  </a:moveTo>
                  <a:lnTo>
                    <a:pt x="2331816" y="0"/>
                  </a:lnTo>
                  <a:cubicBezTo>
                    <a:pt x="2334938" y="0"/>
                    <a:pt x="2337932" y="1240"/>
                    <a:pt x="2340139" y="3448"/>
                  </a:cubicBezTo>
                  <a:cubicBezTo>
                    <a:pt x="2342347" y="5655"/>
                    <a:pt x="2343587" y="8649"/>
                    <a:pt x="2343587" y="11771"/>
                  </a:cubicBezTo>
                  <a:lnTo>
                    <a:pt x="2343587" y="409826"/>
                  </a:lnTo>
                  <a:cubicBezTo>
                    <a:pt x="2343587" y="412948"/>
                    <a:pt x="2342347" y="415942"/>
                    <a:pt x="2340139" y="418149"/>
                  </a:cubicBezTo>
                  <a:cubicBezTo>
                    <a:pt x="2337932" y="420357"/>
                    <a:pt x="2334938" y="421597"/>
                    <a:pt x="2331816" y="421597"/>
                  </a:cubicBezTo>
                  <a:lnTo>
                    <a:pt x="11771" y="421597"/>
                  </a:lnTo>
                  <a:cubicBezTo>
                    <a:pt x="8649" y="421597"/>
                    <a:pt x="5655" y="420357"/>
                    <a:pt x="3448" y="418149"/>
                  </a:cubicBezTo>
                  <a:cubicBezTo>
                    <a:pt x="1240" y="415942"/>
                    <a:pt x="0" y="412948"/>
                    <a:pt x="0" y="409826"/>
                  </a:cubicBezTo>
                  <a:lnTo>
                    <a:pt x="0" y="11771"/>
                  </a:lnTo>
                  <a:cubicBezTo>
                    <a:pt x="0" y="8649"/>
                    <a:pt x="1240" y="5655"/>
                    <a:pt x="3448" y="3448"/>
                  </a:cubicBezTo>
                  <a:cubicBezTo>
                    <a:pt x="5655" y="1240"/>
                    <a:pt x="8649" y="0"/>
                    <a:pt x="11771" y="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1028700" y="2983230"/>
            <a:ext cx="16230600" cy="1240623"/>
            <a:chOff x="0" y="0"/>
            <a:chExt cx="2514545" cy="1922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14545" cy="192205"/>
            </a:xfrm>
            <a:custGeom>
              <a:avLst/>
              <a:gdLst/>
              <a:ahLst/>
              <a:cxnLst/>
              <a:rect l="l" t="t" r="r" b="b"/>
              <a:pathLst>
                <a:path w="2514545" h="192205">
                  <a:moveTo>
                    <a:pt x="10971" y="0"/>
                  </a:moveTo>
                  <a:lnTo>
                    <a:pt x="2503574" y="0"/>
                  </a:lnTo>
                  <a:cubicBezTo>
                    <a:pt x="2509633" y="0"/>
                    <a:pt x="2514545" y="4912"/>
                    <a:pt x="2514545" y="10971"/>
                  </a:cubicBezTo>
                  <a:lnTo>
                    <a:pt x="2514545" y="181234"/>
                  </a:lnTo>
                  <a:cubicBezTo>
                    <a:pt x="2514545" y="187293"/>
                    <a:pt x="2509633" y="192205"/>
                    <a:pt x="2503574" y="192205"/>
                  </a:cubicBezTo>
                  <a:lnTo>
                    <a:pt x="10971" y="192205"/>
                  </a:lnTo>
                  <a:cubicBezTo>
                    <a:pt x="4912" y="192205"/>
                    <a:pt x="0" y="187293"/>
                    <a:pt x="0" y="181234"/>
                  </a:cubicBezTo>
                  <a:lnTo>
                    <a:pt x="0" y="10971"/>
                  </a:lnTo>
                  <a:cubicBezTo>
                    <a:pt x="0" y="4912"/>
                    <a:pt x="4912" y="0"/>
                    <a:pt x="10971" y="0"/>
                  </a:cubicBezTo>
                  <a:close/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028700" y="2983230"/>
            <a:ext cx="2901353" cy="1240623"/>
            <a:chOff x="0" y="0"/>
            <a:chExt cx="449496" cy="1922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9496" cy="192205"/>
            </a:xfrm>
            <a:custGeom>
              <a:avLst/>
              <a:gdLst/>
              <a:ahLst/>
              <a:cxnLst/>
              <a:rect l="l" t="t" r="r" b="b"/>
              <a:pathLst>
                <a:path w="449496" h="192205">
                  <a:moveTo>
                    <a:pt x="61373" y="0"/>
                  </a:moveTo>
                  <a:lnTo>
                    <a:pt x="388123" y="0"/>
                  </a:lnTo>
                  <a:cubicBezTo>
                    <a:pt x="422018" y="0"/>
                    <a:pt x="449496" y="27478"/>
                    <a:pt x="449496" y="61373"/>
                  </a:cubicBezTo>
                  <a:lnTo>
                    <a:pt x="449496" y="130832"/>
                  </a:lnTo>
                  <a:cubicBezTo>
                    <a:pt x="449496" y="147109"/>
                    <a:pt x="443029" y="162720"/>
                    <a:pt x="431520" y="174229"/>
                  </a:cubicBezTo>
                  <a:cubicBezTo>
                    <a:pt x="420010" y="185739"/>
                    <a:pt x="404400" y="192205"/>
                    <a:pt x="388123" y="192205"/>
                  </a:cubicBezTo>
                  <a:lnTo>
                    <a:pt x="61373" y="192205"/>
                  </a:lnTo>
                  <a:cubicBezTo>
                    <a:pt x="45096" y="192205"/>
                    <a:pt x="29485" y="185739"/>
                    <a:pt x="17976" y="174229"/>
                  </a:cubicBezTo>
                  <a:cubicBezTo>
                    <a:pt x="6466" y="162720"/>
                    <a:pt x="0" y="147109"/>
                    <a:pt x="0" y="130832"/>
                  </a:cubicBezTo>
                  <a:lnTo>
                    <a:pt x="0" y="61373"/>
                  </a:lnTo>
                  <a:cubicBezTo>
                    <a:pt x="0" y="45096"/>
                    <a:pt x="6466" y="29485"/>
                    <a:pt x="17976" y="17976"/>
                  </a:cubicBezTo>
                  <a:cubicBezTo>
                    <a:pt x="29485" y="6466"/>
                    <a:pt x="45096" y="0"/>
                    <a:pt x="61373" y="0"/>
                  </a:cubicBezTo>
                  <a:close/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sp>
        <p:nvSpPr>
          <p:cNvPr id="9" name="Freeform 9">
            <a:hlinkClick r:id="rId4" action="ppaction://hlinksldjump"/>
          </p:cNvPr>
          <p:cNvSpPr/>
          <p:nvPr/>
        </p:nvSpPr>
        <p:spPr>
          <a:xfrm>
            <a:off x="17387233" y="8784142"/>
            <a:ext cx="768999" cy="948317"/>
          </a:xfrm>
          <a:custGeom>
            <a:avLst/>
            <a:gdLst/>
            <a:ahLst/>
            <a:cxnLst/>
            <a:rect l="l" t="t" r="r" b="b"/>
            <a:pathLst>
              <a:path w="768999" h="948317">
                <a:moveTo>
                  <a:pt x="0" y="0"/>
                </a:moveTo>
                <a:lnTo>
                  <a:pt x="768999" y="0"/>
                </a:lnTo>
                <a:lnTo>
                  <a:pt x="768999" y="948316"/>
                </a:lnTo>
                <a:lnTo>
                  <a:pt x="0" y="9483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793222" y="1262905"/>
            <a:ext cx="12706027" cy="765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 spc="43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3.5 Vorstellung und Abstimmung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58400" y="3185936"/>
            <a:ext cx="12667845" cy="115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„Besteht Einvernehmen zu den schulspezifischen Zielen für das SCP?“</a:t>
            </a:r>
          </a:p>
          <a:p>
            <a:pPr algn="ctr">
              <a:lnSpc>
                <a:spcPts val="2860"/>
              </a:lnSpc>
              <a:spcBef>
                <a:spcPct val="0"/>
              </a:spcBef>
            </a:pPr>
            <a:endParaRPr lang="en-US" sz="2800" spc="238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650431" y="3505985"/>
            <a:ext cx="1834197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Leitfrage: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426769" y="9754109"/>
            <a:ext cx="689928" cy="26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8"/>
              </a:lnSpc>
              <a:spcBef>
                <a:spcPct val="0"/>
              </a:spcBef>
            </a:pPr>
            <a:r>
              <a:rPr lang="en-US" sz="15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Zurück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28700" y="4463732"/>
            <a:ext cx="16230600" cy="838200"/>
            <a:chOff x="0" y="0"/>
            <a:chExt cx="21640800" cy="1117600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1640800" cy="1117600"/>
              <a:chOff x="0" y="0"/>
              <a:chExt cx="2514545" cy="129859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514545" cy="129859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29859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18888"/>
                    </a:lnTo>
                    <a:cubicBezTo>
                      <a:pt x="2514545" y="124947"/>
                      <a:pt x="2509633" y="129859"/>
                      <a:pt x="2503574" y="129859"/>
                    </a:cubicBezTo>
                    <a:lnTo>
                      <a:pt x="10971" y="129859"/>
                    </a:lnTo>
                    <a:cubicBezTo>
                      <a:pt x="4912" y="129859"/>
                      <a:pt x="0" y="124947"/>
                      <a:pt x="0" y="118888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0" y="0"/>
              <a:ext cx="3797114" cy="1117600"/>
              <a:chOff x="0" y="0"/>
              <a:chExt cx="441204" cy="129859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441204" cy="129859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29859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67333"/>
                    </a:lnTo>
                    <a:cubicBezTo>
                      <a:pt x="441204" y="83916"/>
                      <a:pt x="434617" y="99820"/>
                      <a:pt x="422891" y="111546"/>
                    </a:cubicBezTo>
                    <a:cubicBezTo>
                      <a:pt x="411165" y="123272"/>
                      <a:pt x="395261" y="129859"/>
                      <a:pt x="378678" y="129859"/>
                    </a:cubicBezTo>
                    <a:lnTo>
                      <a:pt x="62526" y="129859"/>
                    </a:lnTo>
                    <a:cubicBezTo>
                      <a:pt x="45943" y="129859"/>
                      <a:pt x="30039" y="123272"/>
                      <a:pt x="18313" y="111546"/>
                    </a:cubicBezTo>
                    <a:cubicBezTo>
                      <a:pt x="6588" y="99820"/>
                      <a:pt x="0" y="83916"/>
                      <a:pt x="0" y="67333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19" name="TextBox 19"/>
          <p:cNvSpPr txBox="1"/>
          <p:nvPr/>
        </p:nvSpPr>
        <p:spPr>
          <a:xfrm>
            <a:off x="1604474" y="4730115"/>
            <a:ext cx="1834197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Initiative: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058400" y="4688840"/>
            <a:ext cx="12667845" cy="40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Schulleitung, SCP-Leitungsteam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028700" y="5482983"/>
            <a:ext cx="16230600" cy="1037861"/>
            <a:chOff x="0" y="0"/>
            <a:chExt cx="21640800" cy="1383815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21640800" cy="1383815"/>
              <a:chOff x="0" y="0"/>
              <a:chExt cx="2514545" cy="160792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514545" cy="160792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60792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49821"/>
                    </a:lnTo>
                    <a:cubicBezTo>
                      <a:pt x="2514545" y="155880"/>
                      <a:pt x="2509633" y="160792"/>
                      <a:pt x="2503574" y="160792"/>
                    </a:cubicBezTo>
                    <a:lnTo>
                      <a:pt x="10971" y="160792"/>
                    </a:lnTo>
                    <a:cubicBezTo>
                      <a:pt x="4912" y="160792"/>
                      <a:pt x="0" y="155880"/>
                      <a:pt x="0" y="149821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24" name="Group 24"/>
            <p:cNvGrpSpPr/>
            <p:nvPr/>
          </p:nvGrpSpPr>
          <p:grpSpPr>
            <a:xfrm>
              <a:off x="0" y="0"/>
              <a:ext cx="3797114" cy="1383815"/>
              <a:chOff x="0" y="0"/>
              <a:chExt cx="441204" cy="160792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441204" cy="160792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60792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98266"/>
                    </a:lnTo>
                    <a:cubicBezTo>
                      <a:pt x="441204" y="114849"/>
                      <a:pt x="434617" y="130752"/>
                      <a:pt x="422891" y="142478"/>
                    </a:cubicBezTo>
                    <a:cubicBezTo>
                      <a:pt x="411165" y="154204"/>
                      <a:pt x="395261" y="160792"/>
                      <a:pt x="378678" y="160792"/>
                    </a:cubicBezTo>
                    <a:lnTo>
                      <a:pt x="62526" y="160792"/>
                    </a:lnTo>
                    <a:cubicBezTo>
                      <a:pt x="45943" y="160792"/>
                      <a:pt x="30039" y="154204"/>
                      <a:pt x="18313" y="142478"/>
                    </a:cubicBezTo>
                    <a:cubicBezTo>
                      <a:pt x="6588" y="130752"/>
                      <a:pt x="0" y="114849"/>
                      <a:pt x="0" y="98266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26" name="TextBox 26"/>
          <p:cNvSpPr txBox="1"/>
          <p:nvPr/>
        </p:nvSpPr>
        <p:spPr>
          <a:xfrm>
            <a:off x="4048875" y="5778220"/>
            <a:ext cx="12667845" cy="40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Schulleitung, Schulaufsicht, Schulgemeinschaft </a:t>
            </a:r>
          </a:p>
        </p:txBody>
      </p:sp>
      <p:sp>
        <p:nvSpPr>
          <p:cNvPr id="27" name="Freeform 27"/>
          <p:cNvSpPr/>
          <p:nvPr/>
        </p:nvSpPr>
        <p:spPr>
          <a:xfrm>
            <a:off x="1427283" y="1028700"/>
            <a:ext cx="1287139" cy="1174807"/>
          </a:xfrm>
          <a:custGeom>
            <a:avLst/>
            <a:gdLst/>
            <a:ahLst/>
            <a:cxnLst/>
            <a:rect l="l" t="t" r="r" b="b"/>
            <a:pathLst>
              <a:path w="1287139" h="1174807">
                <a:moveTo>
                  <a:pt x="0" y="0"/>
                </a:moveTo>
                <a:lnTo>
                  <a:pt x="1287140" y="0"/>
                </a:lnTo>
                <a:lnTo>
                  <a:pt x="1287140" y="1174807"/>
                </a:lnTo>
                <a:lnTo>
                  <a:pt x="0" y="11748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650431" y="5860716"/>
            <a:ext cx="1834197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Beteiligte:</a:t>
            </a:r>
          </a:p>
        </p:txBody>
      </p:sp>
      <p:sp>
        <p:nvSpPr>
          <p:cNvPr id="29" name="Freeform 29"/>
          <p:cNvSpPr/>
          <p:nvPr/>
        </p:nvSpPr>
        <p:spPr>
          <a:xfrm rot="-5400000">
            <a:off x="-6328836" y="3309762"/>
            <a:ext cx="11520723" cy="2433753"/>
          </a:xfrm>
          <a:custGeom>
            <a:avLst/>
            <a:gdLst/>
            <a:ahLst/>
            <a:cxnLst/>
            <a:rect l="l" t="t" r="r" b="b"/>
            <a:pathLst>
              <a:path w="11520723" h="2433753">
                <a:moveTo>
                  <a:pt x="0" y="0"/>
                </a:moveTo>
                <a:lnTo>
                  <a:pt x="11520723" y="0"/>
                </a:lnTo>
                <a:lnTo>
                  <a:pt x="11520723" y="2433753"/>
                </a:lnTo>
                <a:lnTo>
                  <a:pt x="0" y="2433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0" y="0"/>
            <a:ext cx="648402" cy="645002"/>
          </a:xfrm>
          <a:custGeom>
            <a:avLst/>
            <a:gdLst/>
            <a:ahLst/>
            <a:cxnLst/>
            <a:rect l="l" t="t" r="r" b="b"/>
            <a:pathLst>
              <a:path w="648402" h="645002">
                <a:moveTo>
                  <a:pt x="0" y="0"/>
                </a:moveTo>
                <a:lnTo>
                  <a:pt x="648402" y="0"/>
                </a:lnTo>
                <a:lnTo>
                  <a:pt x="648402" y="645002"/>
                </a:lnTo>
                <a:lnTo>
                  <a:pt x="0" y="6450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245547"/>
            </a:stretch>
          </a:blipFill>
        </p:spPr>
      </p:sp>
      <p:grpSp>
        <p:nvGrpSpPr>
          <p:cNvPr id="31" name="Group 31"/>
          <p:cNvGrpSpPr/>
          <p:nvPr/>
        </p:nvGrpSpPr>
        <p:grpSpPr>
          <a:xfrm>
            <a:off x="1028700" y="6892319"/>
            <a:ext cx="16230600" cy="2124686"/>
            <a:chOff x="0" y="0"/>
            <a:chExt cx="21640800" cy="2832915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21640800" cy="2832915"/>
              <a:chOff x="0" y="0"/>
              <a:chExt cx="2514545" cy="329169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2514545" cy="329169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329169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318199"/>
                    </a:lnTo>
                    <a:cubicBezTo>
                      <a:pt x="2514545" y="324258"/>
                      <a:pt x="2509633" y="329169"/>
                      <a:pt x="2503574" y="329169"/>
                    </a:cubicBezTo>
                    <a:lnTo>
                      <a:pt x="10971" y="329169"/>
                    </a:lnTo>
                    <a:cubicBezTo>
                      <a:pt x="4912" y="329169"/>
                      <a:pt x="0" y="324258"/>
                      <a:pt x="0" y="318199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34" name="Group 34"/>
            <p:cNvGrpSpPr/>
            <p:nvPr/>
          </p:nvGrpSpPr>
          <p:grpSpPr>
            <a:xfrm>
              <a:off x="0" y="0"/>
              <a:ext cx="3797114" cy="2832915"/>
              <a:chOff x="0" y="0"/>
              <a:chExt cx="441204" cy="329169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441204" cy="329169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329169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266643"/>
                    </a:lnTo>
                    <a:cubicBezTo>
                      <a:pt x="441204" y="301176"/>
                      <a:pt x="413210" y="329169"/>
                      <a:pt x="378678" y="329169"/>
                    </a:cubicBezTo>
                    <a:lnTo>
                      <a:pt x="62526" y="329169"/>
                    </a:lnTo>
                    <a:cubicBezTo>
                      <a:pt x="45943" y="329169"/>
                      <a:pt x="30039" y="322582"/>
                      <a:pt x="18313" y="310856"/>
                    </a:cubicBezTo>
                    <a:cubicBezTo>
                      <a:pt x="6588" y="299130"/>
                      <a:pt x="0" y="283226"/>
                      <a:pt x="0" y="266643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36" name="TextBox 36"/>
          <p:cNvSpPr txBox="1"/>
          <p:nvPr/>
        </p:nvSpPr>
        <p:spPr>
          <a:xfrm>
            <a:off x="1504999" y="7127717"/>
            <a:ext cx="1834197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Hinweis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124897" y="7099142"/>
            <a:ext cx="12667845" cy="1578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Die Vorstellung bzw. Abstimmung der Ziele sollte vor der konkreten Ausarbeitung von Teilzielen, Maßnahmen und Indikatoren erfolgen. Diese werden im Anschluss konkretisiert (siehe 3.4).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24973"/>
            <a:ext cx="2364014" cy="2002965"/>
          </a:xfrm>
          <a:custGeom>
            <a:avLst/>
            <a:gdLst/>
            <a:ahLst/>
            <a:cxnLst/>
            <a:rect l="l" t="t" r="r" b="b"/>
            <a:pathLst>
              <a:path w="2364014" h="2002965">
                <a:moveTo>
                  <a:pt x="0" y="0"/>
                </a:moveTo>
                <a:lnTo>
                  <a:pt x="2364014" y="0"/>
                </a:lnTo>
                <a:lnTo>
                  <a:pt x="2364014" y="2002964"/>
                </a:lnTo>
                <a:lnTo>
                  <a:pt x="0" y="2002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1481" y="1109411"/>
            <a:ext cx="1518452" cy="1234087"/>
          </a:xfrm>
          <a:custGeom>
            <a:avLst/>
            <a:gdLst/>
            <a:ahLst/>
            <a:cxnLst/>
            <a:rect l="l" t="t" r="r" b="b"/>
            <a:pathLst>
              <a:path w="1518452" h="1234087">
                <a:moveTo>
                  <a:pt x="0" y="0"/>
                </a:moveTo>
                <a:lnTo>
                  <a:pt x="1518452" y="0"/>
                </a:lnTo>
                <a:lnTo>
                  <a:pt x="1518452" y="1234088"/>
                </a:lnTo>
                <a:lnTo>
                  <a:pt x="0" y="1234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2863215"/>
            <a:ext cx="15127120" cy="2721276"/>
            <a:chOff x="0" y="0"/>
            <a:chExt cx="2343587" cy="4215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43587" cy="421597"/>
            </a:xfrm>
            <a:custGeom>
              <a:avLst/>
              <a:gdLst/>
              <a:ahLst/>
              <a:cxnLst/>
              <a:rect l="l" t="t" r="r" b="b"/>
              <a:pathLst>
                <a:path w="2343587" h="421597">
                  <a:moveTo>
                    <a:pt x="11771" y="0"/>
                  </a:moveTo>
                  <a:lnTo>
                    <a:pt x="2331816" y="0"/>
                  </a:lnTo>
                  <a:cubicBezTo>
                    <a:pt x="2334938" y="0"/>
                    <a:pt x="2337932" y="1240"/>
                    <a:pt x="2340139" y="3448"/>
                  </a:cubicBezTo>
                  <a:cubicBezTo>
                    <a:pt x="2342347" y="5655"/>
                    <a:pt x="2343587" y="8649"/>
                    <a:pt x="2343587" y="11771"/>
                  </a:cubicBezTo>
                  <a:lnTo>
                    <a:pt x="2343587" y="409826"/>
                  </a:lnTo>
                  <a:cubicBezTo>
                    <a:pt x="2343587" y="412948"/>
                    <a:pt x="2342347" y="415942"/>
                    <a:pt x="2340139" y="418149"/>
                  </a:cubicBezTo>
                  <a:cubicBezTo>
                    <a:pt x="2337932" y="420357"/>
                    <a:pt x="2334938" y="421597"/>
                    <a:pt x="2331816" y="421597"/>
                  </a:cubicBezTo>
                  <a:lnTo>
                    <a:pt x="11771" y="421597"/>
                  </a:lnTo>
                  <a:cubicBezTo>
                    <a:pt x="8649" y="421597"/>
                    <a:pt x="5655" y="420357"/>
                    <a:pt x="3448" y="418149"/>
                  </a:cubicBezTo>
                  <a:cubicBezTo>
                    <a:pt x="1240" y="415942"/>
                    <a:pt x="0" y="412948"/>
                    <a:pt x="0" y="409826"/>
                  </a:cubicBezTo>
                  <a:lnTo>
                    <a:pt x="0" y="11771"/>
                  </a:lnTo>
                  <a:cubicBezTo>
                    <a:pt x="0" y="8649"/>
                    <a:pt x="1240" y="5655"/>
                    <a:pt x="3448" y="3448"/>
                  </a:cubicBezTo>
                  <a:cubicBezTo>
                    <a:pt x="5655" y="1240"/>
                    <a:pt x="8649" y="0"/>
                    <a:pt x="11771" y="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1028700" y="2983230"/>
            <a:ext cx="16398069" cy="2160270"/>
            <a:chOff x="0" y="0"/>
            <a:chExt cx="2540490" cy="3346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40490" cy="334682"/>
            </a:xfrm>
            <a:custGeom>
              <a:avLst/>
              <a:gdLst/>
              <a:ahLst/>
              <a:cxnLst/>
              <a:rect l="l" t="t" r="r" b="b"/>
              <a:pathLst>
                <a:path w="2540490" h="334682">
                  <a:moveTo>
                    <a:pt x="10859" y="0"/>
                  </a:moveTo>
                  <a:lnTo>
                    <a:pt x="2529631" y="0"/>
                  </a:lnTo>
                  <a:cubicBezTo>
                    <a:pt x="2535628" y="0"/>
                    <a:pt x="2540490" y="4862"/>
                    <a:pt x="2540490" y="10859"/>
                  </a:cubicBezTo>
                  <a:lnTo>
                    <a:pt x="2540490" y="323823"/>
                  </a:lnTo>
                  <a:cubicBezTo>
                    <a:pt x="2540490" y="329821"/>
                    <a:pt x="2535628" y="334682"/>
                    <a:pt x="2529631" y="334682"/>
                  </a:cubicBezTo>
                  <a:lnTo>
                    <a:pt x="10859" y="334682"/>
                  </a:lnTo>
                  <a:cubicBezTo>
                    <a:pt x="4862" y="334682"/>
                    <a:pt x="0" y="329821"/>
                    <a:pt x="0" y="323823"/>
                  </a:cubicBezTo>
                  <a:lnTo>
                    <a:pt x="0" y="10859"/>
                  </a:lnTo>
                  <a:cubicBezTo>
                    <a:pt x="0" y="4862"/>
                    <a:pt x="4862" y="0"/>
                    <a:pt x="10859" y="0"/>
                  </a:cubicBezTo>
                  <a:close/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1028700" y="2983230"/>
            <a:ext cx="1941233" cy="2160270"/>
            <a:chOff x="0" y="0"/>
            <a:chExt cx="300748" cy="3346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0748" cy="334682"/>
            </a:xfrm>
            <a:custGeom>
              <a:avLst/>
              <a:gdLst/>
              <a:ahLst/>
              <a:cxnLst/>
              <a:rect l="l" t="t" r="r" b="b"/>
              <a:pathLst>
                <a:path w="300748" h="334682">
                  <a:moveTo>
                    <a:pt x="91727" y="0"/>
                  </a:moveTo>
                  <a:lnTo>
                    <a:pt x="209020" y="0"/>
                  </a:lnTo>
                  <a:cubicBezTo>
                    <a:pt x="233348" y="0"/>
                    <a:pt x="256679" y="9664"/>
                    <a:pt x="273881" y="26866"/>
                  </a:cubicBezTo>
                  <a:cubicBezTo>
                    <a:pt x="291084" y="44069"/>
                    <a:pt x="300748" y="67400"/>
                    <a:pt x="300748" y="91727"/>
                  </a:cubicBezTo>
                  <a:lnTo>
                    <a:pt x="300748" y="242955"/>
                  </a:lnTo>
                  <a:cubicBezTo>
                    <a:pt x="300748" y="293615"/>
                    <a:pt x="259680" y="334682"/>
                    <a:pt x="209020" y="334682"/>
                  </a:cubicBezTo>
                  <a:lnTo>
                    <a:pt x="91727" y="334682"/>
                  </a:lnTo>
                  <a:cubicBezTo>
                    <a:pt x="67400" y="334682"/>
                    <a:pt x="44069" y="325018"/>
                    <a:pt x="26866" y="307816"/>
                  </a:cubicBezTo>
                  <a:cubicBezTo>
                    <a:pt x="9664" y="290614"/>
                    <a:pt x="0" y="267283"/>
                    <a:pt x="0" y="242955"/>
                  </a:cubicBezTo>
                  <a:lnTo>
                    <a:pt x="0" y="91727"/>
                  </a:lnTo>
                  <a:cubicBezTo>
                    <a:pt x="0" y="67400"/>
                    <a:pt x="9664" y="44069"/>
                    <a:pt x="26866" y="26866"/>
                  </a:cubicBezTo>
                  <a:cubicBezTo>
                    <a:pt x="44069" y="9664"/>
                    <a:pt x="67400" y="0"/>
                    <a:pt x="91727" y="0"/>
                  </a:cubicBezTo>
                  <a:close/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10" name="Group 10"/>
          <p:cNvGrpSpPr/>
          <p:nvPr/>
        </p:nvGrpSpPr>
        <p:grpSpPr>
          <a:xfrm rot="-10776806">
            <a:off x="1035852" y="5853460"/>
            <a:ext cx="3503596" cy="2131924"/>
            <a:chOff x="0" y="0"/>
            <a:chExt cx="5927401" cy="3606800"/>
          </a:xfrm>
        </p:grpSpPr>
        <p:sp>
          <p:nvSpPr>
            <p:cNvPr id="11" name="Freeform 11">
              <a:hlinkClick r:id="rId6" action="ppaction://hlinksldjump"/>
            </p:cNvPr>
            <p:cNvSpPr/>
            <p:nvPr/>
          </p:nvSpPr>
          <p:spPr>
            <a:xfrm>
              <a:off x="0" y="0"/>
              <a:ext cx="5927401" cy="3606800"/>
            </a:xfrm>
            <a:custGeom>
              <a:avLst/>
              <a:gdLst/>
              <a:ahLst/>
              <a:cxnLst/>
              <a:rect l="l" t="t" r="r" b="b"/>
              <a:pathLst>
                <a:path w="5927401" h="3606800">
                  <a:moveTo>
                    <a:pt x="5927401" y="0"/>
                  </a:moveTo>
                  <a:lnTo>
                    <a:pt x="1041400" y="0"/>
                  </a:lnTo>
                  <a:lnTo>
                    <a:pt x="0" y="1803400"/>
                  </a:lnTo>
                  <a:lnTo>
                    <a:pt x="1041400" y="3606800"/>
                  </a:lnTo>
                  <a:lnTo>
                    <a:pt x="5927401" y="3606800"/>
                  </a:lnTo>
                  <a:lnTo>
                    <a:pt x="4886001" y="1803400"/>
                  </a:lnTo>
                  <a:close/>
                </a:path>
              </a:pathLst>
            </a:custGeom>
            <a:solidFill>
              <a:srgbClr val="FF9B00"/>
            </a:solidFill>
          </p:spPr>
        </p:sp>
      </p:grpSp>
      <p:grpSp>
        <p:nvGrpSpPr>
          <p:cNvPr id="12" name="Group 12"/>
          <p:cNvGrpSpPr/>
          <p:nvPr/>
        </p:nvGrpSpPr>
        <p:grpSpPr>
          <a:xfrm rot="-10776806">
            <a:off x="4140767" y="5854643"/>
            <a:ext cx="3854192" cy="2131924"/>
            <a:chOff x="0" y="0"/>
            <a:chExt cx="6520541" cy="3606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520541" cy="3606800"/>
            </a:xfrm>
            <a:custGeom>
              <a:avLst/>
              <a:gdLst/>
              <a:ahLst/>
              <a:cxnLst/>
              <a:rect l="l" t="t" r="r" b="b"/>
              <a:pathLst>
                <a:path w="6520541" h="3606800">
                  <a:moveTo>
                    <a:pt x="6520541" y="0"/>
                  </a:moveTo>
                  <a:lnTo>
                    <a:pt x="1041400" y="0"/>
                  </a:lnTo>
                  <a:lnTo>
                    <a:pt x="0" y="1803400"/>
                  </a:lnTo>
                  <a:lnTo>
                    <a:pt x="1041400" y="3606800"/>
                  </a:lnTo>
                  <a:lnTo>
                    <a:pt x="6520541" y="3606800"/>
                  </a:lnTo>
                  <a:lnTo>
                    <a:pt x="5479141" y="1803400"/>
                  </a:lnTo>
                  <a:close/>
                </a:path>
              </a:pathLst>
            </a:custGeom>
            <a:solidFill>
              <a:srgbClr val="FF9B00"/>
            </a:solidFill>
          </p:spPr>
        </p:sp>
      </p:grpSp>
      <p:sp>
        <p:nvSpPr>
          <p:cNvPr id="14" name="AutoShape 14"/>
          <p:cNvSpPr/>
          <p:nvPr/>
        </p:nvSpPr>
        <p:spPr>
          <a:xfrm>
            <a:off x="-96227" y="8546321"/>
            <a:ext cx="14619108" cy="27613"/>
          </a:xfrm>
          <a:prstGeom prst="line">
            <a:avLst/>
          </a:prstGeom>
          <a:ln w="19050" cap="rnd">
            <a:solidFill>
              <a:srgbClr val="54545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Freeform 15"/>
          <p:cNvSpPr/>
          <p:nvPr/>
        </p:nvSpPr>
        <p:spPr>
          <a:xfrm>
            <a:off x="2464803" y="8473429"/>
            <a:ext cx="249620" cy="250074"/>
          </a:xfrm>
          <a:custGeom>
            <a:avLst/>
            <a:gdLst/>
            <a:ahLst/>
            <a:cxnLst/>
            <a:rect l="l" t="t" r="r" b="b"/>
            <a:pathLst>
              <a:path w="249620" h="250074">
                <a:moveTo>
                  <a:pt x="0" y="0"/>
                </a:moveTo>
                <a:lnTo>
                  <a:pt x="249620" y="0"/>
                </a:lnTo>
                <a:lnTo>
                  <a:pt x="249620" y="250074"/>
                </a:lnTo>
                <a:lnTo>
                  <a:pt x="0" y="2500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606333" y="8467350"/>
            <a:ext cx="249620" cy="250074"/>
          </a:xfrm>
          <a:custGeom>
            <a:avLst/>
            <a:gdLst/>
            <a:ahLst/>
            <a:cxnLst/>
            <a:rect l="l" t="t" r="r" b="b"/>
            <a:pathLst>
              <a:path w="249620" h="250074">
                <a:moveTo>
                  <a:pt x="0" y="0"/>
                </a:moveTo>
                <a:lnTo>
                  <a:pt x="249619" y="0"/>
                </a:lnTo>
                <a:lnTo>
                  <a:pt x="249619" y="250074"/>
                </a:lnTo>
                <a:lnTo>
                  <a:pt x="0" y="2500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hlinkClick r:id="rId11" action="ppaction://hlinksldjump"/>
          </p:cNvPr>
          <p:cNvSpPr/>
          <p:nvPr/>
        </p:nvSpPr>
        <p:spPr>
          <a:xfrm>
            <a:off x="17387233" y="8784142"/>
            <a:ext cx="768999" cy="948317"/>
          </a:xfrm>
          <a:custGeom>
            <a:avLst/>
            <a:gdLst/>
            <a:ahLst/>
            <a:cxnLst/>
            <a:rect l="l" t="t" r="r" b="b"/>
            <a:pathLst>
              <a:path w="768999" h="948317">
                <a:moveTo>
                  <a:pt x="0" y="0"/>
                </a:moveTo>
                <a:lnTo>
                  <a:pt x="768999" y="0"/>
                </a:lnTo>
                <a:lnTo>
                  <a:pt x="768999" y="948316"/>
                </a:lnTo>
                <a:lnTo>
                  <a:pt x="0" y="94831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673777" y="829739"/>
            <a:ext cx="13713457" cy="958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  <a:spcBef>
                <a:spcPct val="0"/>
              </a:spcBef>
            </a:pPr>
            <a:r>
              <a:rPr lang="en-US" sz="4999" b="1" spc="54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1.  Vorbereitung des SE-Prozesses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507064" y="1940990"/>
            <a:ext cx="12880169" cy="115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Nach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Bund-Länder-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Vereinbarung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setzen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die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nach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Sozialindex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ausgewählten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Schulen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die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Inhalte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der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Säule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II um. </a:t>
            </a:r>
          </a:p>
          <a:p>
            <a:pPr algn="ctr">
              <a:lnSpc>
                <a:spcPts val="2860"/>
              </a:lnSpc>
              <a:spcBef>
                <a:spcPct val="0"/>
              </a:spcBef>
            </a:pPr>
            <a:endParaRPr lang="en-US" sz="2800" spc="238" dirty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082218" y="3899685"/>
            <a:ext cx="1834197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Leitfrage: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709353" y="6225557"/>
            <a:ext cx="3014790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  <a:hlinkClick r:id="rId14" action="ppaction://hlinksldjump"/>
              </a:rPr>
              <a:t>Bildung </a:t>
            </a:r>
          </a:p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  <a:hlinkClick r:id="rId14" action="ppaction://hlinksldjump"/>
              </a:rPr>
              <a:t>eines </a:t>
            </a:r>
          </a:p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  <a:hlinkClick r:id="rId14" action="ppaction://hlinksldjump"/>
              </a:rPr>
              <a:t>SCP-Leitungsteams</a:t>
            </a:r>
          </a:p>
          <a:p>
            <a:pPr algn="ctr">
              <a:lnSpc>
                <a:spcPts val="2380"/>
              </a:lnSpc>
            </a:pPr>
            <a:endParaRPr lang="en-US" sz="2200" b="1">
              <a:solidFill>
                <a:srgbClr val="000000"/>
              </a:solidFill>
              <a:latin typeface="Inter Bold"/>
              <a:ea typeface="Inter Bold"/>
              <a:cs typeface="Inter Bold"/>
              <a:sym typeface="Inter Bold"/>
              <a:hlinkClick r:id="rId14" action="ppaction://hlinksldjump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830663" y="8757168"/>
            <a:ext cx="3517900" cy="1369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8"/>
              </a:lnSpc>
            </a:pPr>
            <a:r>
              <a:rPr lang="en-US" sz="19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StMUK</a:t>
            </a:r>
          </a:p>
          <a:p>
            <a:pPr algn="ctr">
              <a:lnSpc>
                <a:spcPts val="2728"/>
              </a:lnSpc>
            </a:pPr>
            <a:r>
              <a:rPr lang="en-US" sz="19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Regierung</a:t>
            </a:r>
          </a:p>
          <a:p>
            <a:pPr algn="ctr">
              <a:lnSpc>
                <a:spcPts val="2728"/>
              </a:lnSpc>
            </a:pPr>
            <a:r>
              <a:rPr lang="en-US" sz="19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Schulamt</a:t>
            </a:r>
          </a:p>
          <a:p>
            <a:pPr algn="ctr">
              <a:lnSpc>
                <a:spcPts val="2728"/>
              </a:lnSpc>
              <a:spcBef>
                <a:spcPct val="0"/>
              </a:spcBef>
            </a:pPr>
            <a:r>
              <a:rPr lang="en-US" sz="19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Schulleitung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972193" y="8806670"/>
            <a:ext cx="3517900" cy="341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8"/>
              </a:lnSpc>
              <a:spcBef>
                <a:spcPct val="0"/>
              </a:spcBef>
            </a:pPr>
            <a:r>
              <a:rPr lang="en-US" sz="19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Schulleitung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7426769" y="9754109"/>
            <a:ext cx="689928" cy="26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8"/>
              </a:lnSpc>
              <a:spcBef>
                <a:spcPct val="0"/>
              </a:spcBef>
            </a:pPr>
            <a:r>
              <a:rPr lang="en-US" sz="15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Zurück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33772" y="6070266"/>
            <a:ext cx="3014790" cy="154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endParaRPr/>
          </a:p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Auftaktveran-staltungen</a:t>
            </a:r>
          </a:p>
          <a:p>
            <a:pPr algn="ctr">
              <a:lnSpc>
                <a:spcPts val="3080"/>
              </a:lnSpc>
            </a:pPr>
            <a:endParaRPr lang="en-US" sz="2200" b="1">
              <a:solidFill>
                <a:srgbClr val="000000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3392714" y="3642516"/>
            <a:ext cx="13723478" cy="1090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60"/>
              </a:lnSpc>
            </a:pPr>
            <a:r>
              <a:rPr lang="en-US" sz="2600" spc="22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„Welche Schritte müssen unternommen werden, um das SCP an der Schule umzusetzen?“</a:t>
            </a:r>
          </a:p>
          <a:p>
            <a:pPr algn="l">
              <a:lnSpc>
                <a:spcPts val="2860"/>
              </a:lnSpc>
              <a:spcBef>
                <a:spcPct val="0"/>
              </a:spcBef>
            </a:pPr>
            <a:endParaRPr lang="en-US" sz="2600" spc="221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27" name="Group 27"/>
          <p:cNvGrpSpPr/>
          <p:nvPr/>
        </p:nvGrpSpPr>
        <p:grpSpPr>
          <a:xfrm rot="-10776806">
            <a:off x="7677720" y="5861905"/>
            <a:ext cx="3503596" cy="2131924"/>
            <a:chOff x="0" y="0"/>
            <a:chExt cx="5927401" cy="3606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927401" cy="3606800"/>
            </a:xfrm>
            <a:custGeom>
              <a:avLst/>
              <a:gdLst/>
              <a:ahLst/>
              <a:cxnLst/>
              <a:rect l="l" t="t" r="r" b="b"/>
              <a:pathLst>
                <a:path w="5927401" h="3606800">
                  <a:moveTo>
                    <a:pt x="5927401" y="0"/>
                  </a:moveTo>
                  <a:lnTo>
                    <a:pt x="1041400" y="0"/>
                  </a:lnTo>
                  <a:lnTo>
                    <a:pt x="0" y="1803400"/>
                  </a:lnTo>
                  <a:lnTo>
                    <a:pt x="1041400" y="3606800"/>
                  </a:lnTo>
                  <a:lnTo>
                    <a:pt x="5927401" y="3606800"/>
                  </a:lnTo>
                  <a:lnTo>
                    <a:pt x="4886001" y="1803400"/>
                  </a:lnTo>
                  <a:close/>
                </a:path>
              </a:pathLst>
            </a:custGeom>
            <a:solidFill>
              <a:srgbClr val="FF9B00"/>
            </a:solidFill>
          </p:spPr>
        </p:sp>
      </p:grpSp>
      <p:sp>
        <p:nvSpPr>
          <p:cNvPr id="29" name="TextBox 29"/>
          <p:cNvSpPr txBox="1"/>
          <p:nvPr/>
        </p:nvSpPr>
        <p:spPr>
          <a:xfrm>
            <a:off x="8106882" y="6503297"/>
            <a:ext cx="3014790" cy="1064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  <a:hlinkClick r:id="rId15" action="ppaction://hlinksldjump"/>
              </a:rPr>
              <a:t>Erste Konzeptplanung </a:t>
            </a:r>
          </a:p>
          <a:p>
            <a:pPr algn="ctr">
              <a:lnSpc>
                <a:spcPts val="2380"/>
              </a:lnSpc>
            </a:pPr>
            <a:endParaRPr lang="en-US" sz="2200" b="1">
              <a:solidFill>
                <a:srgbClr val="000000"/>
              </a:solidFill>
              <a:latin typeface="Inter Bold"/>
              <a:ea typeface="Inter Bold"/>
              <a:cs typeface="Inter Bold"/>
              <a:sym typeface="Inter Bold"/>
              <a:hlinkClick r:id="rId15" action="ppaction://hlinksldjump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7052141" y="8855291"/>
            <a:ext cx="3517900" cy="341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8"/>
              </a:lnSpc>
              <a:spcBef>
                <a:spcPct val="0"/>
              </a:spcBef>
            </a:pPr>
            <a:r>
              <a:rPr lang="en-US" sz="19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Schulleitung</a:t>
            </a:r>
          </a:p>
        </p:txBody>
      </p:sp>
      <p:sp>
        <p:nvSpPr>
          <p:cNvPr id="31" name="Freeform 31"/>
          <p:cNvSpPr/>
          <p:nvPr/>
        </p:nvSpPr>
        <p:spPr>
          <a:xfrm>
            <a:off x="8811091" y="8448897"/>
            <a:ext cx="249620" cy="250074"/>
          </a:xfrm>
          <a:custGeom>
            <a:avLst/>
            <a:gdLst/>
            <a:ahLst/>
            <a:cxnLst/>
            <a:rect l="l" t="t" r="r" b="b"/>
            <a:pathLst>
              <a:path w="249620" h="250074">
                <a:moveTo>
                  <a:pt x="0" y="0"/>
                </a:moveTo>
                <a:lnTo>
                  <a:pt x="249619" y="0"/>
                </a:lnTo>
                <a:lnTo>
                  <a:pt x="249619" y="250075"/>
                </a:lnTo>
                <a:lnTo>
                  <a:pt x="0" y="2500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5400000">
            <a:off x="-6328836" y="3309762"/>
            <a:ext cx="11520723" cy="2433753"/>
          </a:xfrm>
          <a:custGeom>
            <a:avLst/>
            <a:gdLst/>
            <a:ahLst/>
            <a:cxnLst/>
            <a:rect l="l" t="t" r="r" b="b"/>
            <a:pathLst>
              <a:path w="11520723" h="2433753">
                <a:moveTo>
                  <a:pt x="0" y="0"/>
                </a:moveTo>
                <a:lnTo>
                  <a:pt x="11520723" y="0"/>
                </a:lnTo>
                <a:lnTo>
                  <a:pt x="11520723" y="2433753"/>
                </a:lnTo>
                <a:lnTo>
                  <a:pt x="0" y="24337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0" y="0"/>
            <a:ext cx="648402" cy="645002"/>
          </a:xfrm>
          <a:custGeom>
            <a:avLst/>
            <a:gdLst/>
            <a:ahLst/>
            <a:cxnLst/>
            <a:rect l="l" t="t" r="r" b="b"/>
            <a:pathLst>
              <a:path w="648402" h="645002">
                <a:moveTo>
                  <a:pt x="0" y="0"/>
                </a:moveTo>
                <a:lnTo>
                  <a:pt x="648402" y="0"/>
                </a:lnTo>
                <a:lnTo>
                  <a:pt x="648402" y="645002"/>
                </a:lnTo>
                <a:lnTo>
                  <a:pt x="0" y="64500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r="-245547"/>
            </a:stretch>
          </a:blipFill>
        </p:spPr>
      </p:sp>
      <p:grpSp>
        <p:nvGrpSpPr>
          <p:cNvPr id="34" name="Group 34"/>
          <p:cNvGrpSpPr/>
          <p:nvPr/>
        </p:nvGrpSpPr>
        <p:grpSpPr>
          <a:xfrm rot="-10776806">
            <a:off x="10881325" y="5861905"/>
            <a:ext cx="3503596" cy="2131924"/>
            <a:chOff x="0" y="0"/>
            <a:chExt cx="5927401" cy="3606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5927401" cy="3606800"/>
            </a:xfrm>
            <a:custGeom>
              <a:avLst/>
              <a:gdLst/>
              <a:ahLst/>
              <a:cxnLst/>
              <a:rect l="l" t="t" r="r" b="b"/>
              <a:pathLst>
                <a:path w="5927401" h="3606800">
                  <a:moveTo>
                    <a:pt x="5927401" y="0"/>
                  </a:moveTo>
                  <a:lnTo>
                    <a:pt x="1041400" y="0"/>
                  </a:lnTo>
                  <a:lnTo>
                    <a:pt x="0" y="1803400"/>
                  </a:lnTo>
                  <a:lnTo>
                    <a:pt x="1041400" y="3606800"/>
                  </a:lnTo>
                  <a:lnTo>
                    <a:pt x="5927401" y="3606800"/>
                  </a:lnTo>
                  <a:lnTo>
                    <a:pt x="4886001" y="1803400"/>
                  </a:lnTo>
                  <a:close/>
                </a:path>
              </a:pathLst>
            </a:custGeom>
            <a:solidFill>
              <a:srgbClr val="FF9B00"/>
            </a:solidFill>
          </p:spPr>
        </p:sp>
      </p:grpSp>
      <p:sp>
        <p:nvSpPr>
          <p:cNvPr id="36" name="TextBox 36"/>
          <p:cNvSpPr txBox="1"/>
          <p:nvPr/>
        </p:nvSpPr>
        <p:spPr>
          <a:xfrm>
            <a:off x="11310486" y="6503297"/>
            <a:ext cx="3014790" cy="1064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  <a:hlinkClick r:id="rId19" action="ppaction://hlinksldjump"/>
              </a:rPr>
              <a:t>Informieren </a:t>
            </a:r>
            <a:r>
              <a:rPr lang="en-US" sz="22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der Schulgemeinschaft</a:t>
            </a:r>
          </a:p>
          <a:p>
            <a:pPr algn="ctr">
              <a:lnSpc>
                <a:spcPts val="2380"/>
              </a:lnSpc>
            </a:pPr>
            <a:endParaRPr lang="en-US" sz="2200" b="1">
              <a:solidFill>
                <a:srgbClr val="000000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37" name="Freeform 37"/>
          <p:cNvSpPr/>
          <p:nvPr/>
        </p:nvSpPr>
        <p:spPr>
          <a:xfrm>
            <a:off x="12243536" y="8467350"/>
            <a:ext cx="249620" cy="250074"/>
          </a:xfrm>
          <a:custGeom>
            <a:avLst/>
            <a:gdLst/>
            <a:ahLst/>
            <a:cxnLst/>
            <a:rect l="l" t="t" r="r" b="b"/>
            <a:pathLst>
              <a:path w="249620" h="250074">
                <a:moveTo>
                  <a:pt x="0" y="0"/>
                </a:moveTo>
                <a:lnTo>
                  <a:pt x="249619" y="0"/>
                </a:lnTo>
                <a:lnTo>
                  <a:pt x="249619" y="250074"/>
                </a:lnTo>
                <a:lnTo>
                  <a:pt x="0" y="2500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10530505" y="8917277"/>
            <a:ext cx="3517900" cy="341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8"/>
              </a:lnSpc>
              <a:spcBef>
                <a:spcPct val="0"/>
              </a:spcBef>
            </a:pPr>
            <a:r>
              <a:rPr lang="en-US" sz="19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Schulleitung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052141" y="9210675"/>
            <a:ext cx="3517900" cy="341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8"/>
              </a:lnSpc>
              <a:spcBef>
                <a:spcPct val="0"/>
              </a:spcBef>
            </a:pPr>
            <a:r>
              <a:rPr lang="en-US" sz="19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SCP-Leitungsteam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24973"/>
            <a:ext cx="2364014" cy="2002965"/>
          </a:xfrm>
          <a:custGeom>
            <a:avLst/>
            <a:gdLst/>
            <a:ahLst/>
            <a:cxnLst/>
            <a:rect l="l" t="t" r="r" b="b"/>
            <a:pathLst>
              <a:path w="2364014" h="2002965">
                <a:moveTo>
                  <a:pt x="0" y="0"/>
                </a:moveTo>
                <a:lnTo>
                  <a:pt x="2364014" y="0"/>
                </a:lnTo>
                <a:lnTo>
                  <a:pt x="2364014" y="2002964"/>
                </a:lnTo>
                <a:lnTo>
                  <a:pt x="0" y="2002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2863215"/>
            <a:ext cx="15127120" cy="2721276"/>
            <a:chOff x="0" y="0"/>
            <a:chExt cx="2343587" cy="421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43587" cy="421597"/>
            </a:xfrm>
            <a:custGeom>
              <a:avLst/>
              <a:gdLst/>
              <a:ahLst/>
              <a:cxnLst/>
              <a:rect l="l" t="t" r="r" b="b"/>
              <a:pathLst>
                <a:path w="2343587" h="421597">
                  <a:moveTo>
                    <a:pt x="11771" y="0"/>
                  </a:moveTo>
                  <a:lnTo>
                    <a:pt x="2331816" y="0"/>
                  </a:lnTo>
                  <a:cubicBezTo>
                    <a:pt x="2334938" y="0"/>
                    <a:pt x="2337932" y="1240"/>
                    <a:pt x="2340139" y="3448"/>
                  </a:cubicBezTo>
                  <a:cubicBezTo>
                    <a:pt x="2342347" y="5655"/>
                    <a:pt x="2343587" y="8649"/>
                    <a:pt x="2343587" y="11771"/>
                  </a:cubicBezTo>
                  <a:lnTo>
                    <a:pt x="2343587" y="409826"/>
                  </a:lnTo>
                  <a:cubicBezTo>
                    <a:pt x="2343587" y="412948"/>
                    <a:pt x="2342347" y="415942"/>
                    <a:pt x="2340139" y="418149"/>
                  </a:cubicBezTo>
                  <a:cubicBezTo>
                    <a:pt x="2337932" y="420357"/>
                    <a:pt x="2334938" y="421597"/>
                    <a:pt x="2331816" y="421597"/>
                  </a:cubicBezTo>
                  <a:lnTo>
                    <a:pt x="11771" y="421597"/>
                  </a:lnTo>
                  <a:cubicBezTo>
                    <a:pt x="8649" y="421597"/>
                    <a:pt x="5655" y="420357"/>
                    <a:pt x="3448" y="418149"/>
                  </a:cubicBezTo>
                  <a:cubicBezTo>
                    <a:pt x="1240" y="415942"/>
                    <a:pt x="0" y="412948"/>
                    <a:pt x="0" y="409826"/>
                  </a:cubicBezTo>
                  <a:lnTo>
                    <a:pt x="0" y="11771"/>
                  </a:lnTo>
                  <a:cubicBezTo>
                    <a:pt x="0" y="8649"/>
                    <a:pt x="1240" y="5655"/>
                    <a:pt x="3448" y="3448"/>
                  </a:cubicBezTo>
                  <a:cubicBezTo>
                    <a:pt x="5655" y="1240"/>
                    <a:pt x="8649" y="0"/>
                    <a:pt x="11771" y="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1028700" y="2983230"/>
            <a:ext cx="16230600" cy="2012148"/>
            <a:chOff x="0" y="0"/>
            <a:chExt cx="2514545" cy="3117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14545" cy="311734"/>
            </a:xfrm>
            <a:custGeom>
              <a:avLst/>
              <a:gdLst/>
              <a:ahLst/>
              <a:cxnLst/>
              <a:rect l="l" t="t" r="r" b="b"/>
              <a:pathLst>
                <a:path w="2514545" h="311734">
                  <a:moveTo>
                    <a:pt x="10971" y="0"/>
                  </a:moveTo>
                  <a:lnTo>
                    <a:pt x="2503574" y="0"/>
                  </a:lnTo>
                  <a:cubicBezTo>
                    <a:pt x="2509633" y="0"/>
                    <a:pt x="2514545" y="4912"/>
                    <a:pt x="2514545" y="10971"/>
                  </a:cubicBezTo>
                  <a:lnTo>
                    <a:pt x="2514545" y="300763"/>
                  </a:lnTo>
                  <a:cubicBezTo>
                    <a:pt x="2514545" y="306823"/>
                    <a:pt x="2509633" y="311734"/>
                    <a:pt x="2503574" y="311734"/>
                  </a:cubicBezTo>
                  <a:lnTo>
                    <a:pt x="10971" y="311734"/>
                  </a:lnTo>
                  <a:cubicBezTo>
                    <a:pt x="4912" y="311734"/>
                    <a:pt x="0" y="306823"/>
                    <a:pt x="0" y="300763"/>
                  </a:cubicBezTo>
                  <a:lnTo>
                    <a:pt x="0" y="10971"/>
                  </a:lnTo>
                  <a:cubicBezTo>
                    <a:pt x="0" y="4912"/>
                    <a:pt x="4912" y="0"/>
                    <a:pt x="10971" y="0"/>
                  </a:cubicBezTo>
                  <a:close/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028700" y="2983230"/>
            <a:ext cx="2901353" cy="2012148"/>
            <a:chOff x="0" y="0"/>
            <a:chExt cx="449496" cy="3117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9496" cy="311734"/>
            </a:xfrm>
            <a:custGeom>
              <a:avLst/>
              <a:gdLst/>
              <a:ahLst/>
              <a:cxnLst/>
              <a:rect l="l" t="t" r="r" b="b"/>
              <a:pathLst>
                <a:path w="449496" h="311734">
                  <a:moveTo>
                    <a:pt x="61373" y="0"/>
                  </a:moveTo>
                  <a:lnTo>
                    <a:pt x="388123" y="0"/>
                  </a:lnTo>
                  <a:cubicBezTo>
                    <a:pt x="422018" y="0"/>
                    <a:pt x="449496" y="27478"/>
                    <a:pt x="449496" y="61373"/>
                  </a:cubicBezTo>
                  <a:lnTo>
                    <a:pt x="449496" y="250362"/>
                  </a:lnTo>
                  <a:cubicBezTo>
                    <a:pt x="449496" y="266639"/>
                    <a:pt x="443029" y="282249"/>
                    <a:pt x="431520" y="293759"/>
                  </a:cubicBezTo>
                  <a:cubicBezTo>
                    <a:pt x="420010" y="305268"/>
                    <a:pt x="404400" y="311734"/>
                    <a:pt x="388123" y="311734"/>
                  </a:cubicBezTo>
                  <a:lnTo>
                    <a:pt x="61373" y="311734"/>
                  </a:lnTo>
                  <a:cubicBezTo>
                    <a:pt x="45096" y="311734"/>
                    <a:pt x="29485" y="305268"/>
                    <a:pt x="17976" y="293759"/>
                  </a:cubicBezTo>
                  <a:cubicBezTo>
                    <a:pt x="6466" y="282249"/>
                    <a:pt x="0" y="266639"/>
                    <a:pt x="0" y="250362"/>
                  </a:cubicBezTo>
                  <a:lnTo>
                    <a:pt x="0" y="61373"/>
                  </a:lnTo>
                  <a:cubicBezTo>
                    <a:pt x="0" y="45096"/>
                    <a:pt x="6466" y="29485"/>
                    <a:pt x="17976" y="17976"/>
                  </a:cubicBezTo>
                  <a:cubicBezTo>
                    <a:pt x="29485" y="6466"/>
                    <a:pt x="45096" y="0"/>
                    <a:pt x="61373" y="0"/>
                  </a:cubicBezTo>
                  <a:close/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sp>
        <p:nvSpPr>
          <p:cNvPr id="9" name="Freeform 9">
            <a:hlinkClick r:id="rId4" action="ppaction://hlinksldjump"/>
          </p:cNvPr>
          <p:cNvSpPr/>
          <p:nvPr/>
        </p:nvSpPr>
        <p:spPr>
          <a:xfrm>
            <a:off x="17387233" y="8784142"/>
            <a:ext cx="768999" cy="948317"/>
          </a:xfrm>
          <a:custGeom>
            <a:avLst/>
            <a:gdLst/>
            <a:ahLst/>
            <a:cxnLst/>
            <a:rect l="l" t="t" r="r" b="b"/>
            <a:pathLst>
              <a:path w="768999" h="948317">
                <a:moveTo>
                  <a:pt x="0" y="0"/>
                </a:moveTo>
                <a:lnTo>
                  <a:pt x="768999" y="0"/>
                </a:lnTo>
                <a:lnTo>
                  <a:pt x="768999" y="948316"/>
                </a:lnTo>
                <a:lnTo>
                  <a:pt x="0" y="9483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810367" y="1262878"/>
            <a:ext cx="12706027" cy="765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 spc="43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4.1 Visualisierung und Veröffentlichung der Ziele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58400" y="3743849"/>
            <a:ext cx="13200900" cy="767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„Wie informieren wir möglichst transparent alle Beteiligten?“</a:t>
            </a:r>
          </a:p>
          <a:p>
            <a:pPr algn="ctr">
              <a:lnSpc>
                <a:spcPts val="2860"/>
              </a:lnSpc>
              <a:spcBef>
                <a:spcPct val="0"/>
              </a:spcBef>
            </a:pPr>
            <a:endParaRPr lang="en-US" sz="2800" spc="238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596913" y="3793724"/>
            <a:ext cx="2031680" cy="324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Leitfragen: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426769" y="9754109"/>
            <a:ext cx="689928" cy="26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8"/>
              </a:lnSpc>
              <a:spcBef>
                <a:spcPct val="0"/>
              </a:spcBef>
            </a:pPr>
            <a:r>
              <a:rPr lang="en-US" sz="15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Zurück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28700" y="5181600"/>
            <a:ext cx="16230600" cy="838200"/>
            <a:chOff x="0" y="0"/>
            <a:chExt cx="21640800" cy="1117600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1640800" cy="1117600"/>
              <a:chOff x="0" y="0"/>
              <a:chExt cx="2514545" cy="129859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514545" cy="129859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29859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18888"/>
                    </a:lnTo>
                    <a:cubicBezTo>
                      <a:pt x="2514545" y="124947"/>
                      <a:pt x="2509633" y="129859"/>
                      <a:pt x="2503574" y="129859"/>
                    </a:cubicBezTo>
                    <a:lnTo>
                      <a:pt x="10971" y="129859"/>
                    </a:lnTo>
                    <a:cubicBezTo>
                      <a:pt x="4912" y="129859"/>
                      <a:pt x="0" y="124947"/>
                      <a:pt x="0" y="118888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0" y="0"/>
              <a:ext cx="3797114" cy="1117600"/>
              <a:chOff x="0" y="0"/>
              <a:chExt cx="441204" cy="129859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441204" cy="129859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29859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67333"/>
                    </a:lnTo>
                    <a:cubicBezTo>
                      <a:pt x="441204" y="83916"/>
                      <a:pt x="434617" y="99820"/>
                      <a:pt x="422891" y="111546"/>
                    </a:cubicBezTo>
                    <a:cubicBezTo>
                      <a:pt x="411165" y="123272"/>
                      <a:pt x="395261" y="129859"/>
                      <a:pt x="378678" y="129859"/>
                    </a:cubicBezTo>
                    <a:lnTo>
                      <a:pt x="62526" y="129859"/>
                    </a:lnTo>
                    <a:cubicBezTo>
                      <a:pt x="45943" y="129859"/>
                      <a:pt x="30039" y="123272"/>
                      <a:pt x="18313" y="111546"/>
                    </a:cubicBezTo>
                    <a:cubicBezTo>
                      <a:pt x="6588" y="99820"/>
                      <a:pt x="0" y="83916"/>
                      <a:pt x="0" y="67333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19" name="TextBox 19"/>
          <p:cNvSpPr txBox="1"/>
          <p:nvPr/>
        </p:nvSpPr>
        <p:spPr>
          <a:xfrm>
            <a:off x="1562278" y="5431773"/>
            <a:ext cx="1834197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Initiative: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058400" y="5390498"/>
            <a:ext cx="12667845" cy="40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SCP-Leitungsteam, SCP-Gruppe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028700" y="6210300"/>
            <a:ext cx="16230600" cy="1133475"/>
            <a:chOff x="0" y="0"/>
            <a:chExt cx="21640800" cy="1511300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21640800" cy="1511300"/>
              <a:chOff x="0" y="0"/>
              <a:chExt cx="2514545" cy="17560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514545" cy="175605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75605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64634"/>
                    </a:lnTo>
                    <a:cubicBezTo>
                      <a:pt x="2514545" y="170693"/>
                      <a:pt x="2509633" y="175605"/>
                      <a:pt x="2503574" y="175605"/>
                    </a:cubicBezTo>
                    <a:lnTo>
                      <a:pt x="10971" y="175605"/>
                    </a:lnTo>
                    <a:cubicBezTo>
                      <a:pt x="4912" y="175605"/>
                      <a:pt x="0" y="170693"/>
                      <a:pt x="0" y="164634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24" name="Group 24"/>
            <p:cNvGrpSpPr/>
            <p:nvPr/>
          </p:nvGrpSpPr>
          <p:grpSpPr>
            <a:xfrm>
              <a:off x="0" y="0"/>
              <a:ext cx="3797114" cy="1511300"/>
              <a:chOff x="0" y="0"/>
              <a:chExt cx="441204" cy="175605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441204" cy="175605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75605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113079"/>
                    </a:lnTo>
                    <a:cubicBezTo>
                      <a:pt x="441204" y="129662"/>
                      <a:pt x="434617" y="145566"/>
                      <a:pt x="422891" y="157291"/>
                    </a:cubicBezTo>
                    <a:cubicBezTo>
                      <a:pt x="411165" y="169017"/>
                      <a:pt x="395261" y="175605"/>
                      <a:pt x="378678" y="175605"/>
                    </a:cubicBezTo>
                    <a:lnTo>
                      <a:pt x="62526" y="175605"/>
                    </a:lnTo>
                    <a:cubicBezTo>
                      <a:pt x="45943" y="175605"/>
                      <a:pt x="30039" y="169017"/>
                      <a:pt x="18313" y="157291"/>
                    </a:cubicBezTo>
                    <a:cubicBezTo>
                      <a:pt x="6588" y="145566"/>
                      <a:pt x="0" y="129662"/>
                      <a:pt x="0" y="113079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26" name="TextBox 26"/>
          <p:cNvSpPr txBox="1"/>
          <p:nvPr/>
        </p:nvSpPr>
        <p:spPr>
          <a:xfrm>
            <a:off x="4004882" y="6327215"/>
            <a:ext cx="12667845" cy="79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Schulleitung, Lehrkräfte, Erziehungsberechtigte, Schülerschaft,  ggf. Schulaufwandsträger, Schulamt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028700" y="7534275"/>
            <a:ext cx="16230600" cy="1114425"/>
            <a:chOff x="0" y="0"/>
            <a:chExt cx="21640800" cy="148590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21640800" cy="1485900"/>
              <a:chOff x="0" y="0"/>
              <a:chExt cx="2514545" cy="172654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2514545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72654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61683"/>
                    </a:lnTo>
                    <a:cubicBezTo>
                      <a:pt x="2514545" y="167742"/>
                      <a:pt x="2509633" y="172654"/>
                      <a:pt x="2503574" y="172654"/>
                    </a:cubicBezTo>
                    <a:lnTo>
                      <a:pt x="10971" y="172654"/>
                    </a:lnTo>
                    <a:cubicBezTo>
                      <a:pt x="4912" y="172654"/>
                      <a:pt x="0" y="167742"/>
                      <a:pt x="0" y="161683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30" name="Group 30"/>
            <p:cNvGrpSpPr/>
            <p:nvPr/>
          </p:nvGrpSpPr>
          <p:grpSpPr>
            <a:xfrm>
              <a:off x="0" y="0"/>
              <a:ext cx="3797114" cy="1485900"/>
              <a:chOff x="0" y="0"/>
              <a:chExt cx="441204" cy="172654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441204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72654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110127"/>
                    </a:lnTo>
                    <a:cubicBezTo>
                      <a:pt x="441204" y="126710"/>
                      <a:pt x="434617" y="142614"/>
                      <a:pt x="422891" y="154340"/>
                    </a:cubicBezTo>
                    <a:cubicBezTo>
                      <a:pt x="411165" y="166066"/>
                      <a:pt x="395261" y="172654"/>
                      <a:pt x="378678" y="172654"/>
                    </a:cubicBezTo>
                    <a:lnTo>
                      <a:pt x="62526" y="172654"/>
                    </a:lnTo>
                    <a:cubicBezTo>
                      <a:pt x="45943" y="172654"/>
                      <a:pt x="30039" y="166066"/>
                      <a:pt x="18313" y="154340"/>
                    </a:cubicBezTo>
                    <a:cubicBezTo>
                      <a:pt x="6588" y="142614"/>
                      <a:pt x="0" y="126710"/>
                      <a:pt x="0" y="110127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32" name="TextBox 32"/>
          <p:cNvSpPr txBox="1"/>
          <p:nvPr/>
        </p:nvSpPr>
        <p:spPr>
          <a:xfrm>
            <a:off x="1462803" y="7743825"/>
            <a:ext cx="1926112" cy="638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externe Hilfe: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96913" y="6527466"/>
            <a:ext cx="1834197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Beteiligte: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004882" y="7859712"/>
            <a:ext cx="12667845" cy="40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SEM/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BiUSe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QmbS-Berater</a:t>
            </a:r>
            <a:endParaRPr lang="en-US" sz="2800" spc="238" dirty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5" name="Freeform 35"/>
          <p:cNvSpPr/>
          <p:nvPr/>
        </p:nvSpPr>
        <p:spPr>
          <a:xfrm>
            <a:off x="1589026" y="958727"/>
            <a:ext cx="1243362" cy="1275838"/>
          </a:xfrm>
          <a:custGeom>
            <a:avLst/>
            <a:gdLst/>
            <a:ahLst/>
            <a:cxnLst/>
            <a:rect l="l" t="t" r="r" b="b"/>
            <a:pathLst>
              <a:path w="1243362" h="1275838">
                <a:moveTo>
                  <a:pt x="0" y="0"/>
                </a:moveTo>
                <a:lnTo>
                  <a:pt x="1243362" y="0"/>
                </a:lnTo>
                <a:lnTo>
                  <a:pt x="1243362" y="1275838"/>
                </a:lnTo>
                <a:lnTo>
                  <a:pt x="0" y="12758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36" name="Group 36"/>
          <p:cNvGrpSpPr/>
          <p:nvPr/>
        </p:nvGrpSpPr>
        <p:grpSpPr>
          <a:xfrm>
            <a:off x="1082218" y="8858250"/>
            <a:ext cx="16230600" cy="1114425"/>
            <a:chOff x="0" y="0"/>
            <a:chExt cx="21640800" cy="1485900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0"/>
              <a:ext cx="21640800" cy="1485900"/>
              <a:chOff x="0" y="0"/>
              <a:chExt cx="2514545" cy="172654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2514545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72654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61683"/>
                    </a:lnTo>
                    <a:cubicBezTo>
                      <a:pt x="2514545" y="167742"/>
                      <a:pt x="2509633" y="172654"/>
                      <a:pt x="2503574" y="172654"/>
                    </a:cubicBezTo>
                    <a:lnTo>
                      <a:pt x="10971" y="172654"/>
                    </a:lnTo>
                    <a:cubicBezTo>
                      <a:pt x="4912" y="172654"/>
                      <a:pt x="0" y="167742"/>
                      <a:pt x="0" y="161683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39" name="Group 39"/>
            <p:cNvGrpSpPr/>
            <p:nvPr/>
          </p:nvGrpSpPr>
          <p:grpSpPr>
            <a:xfrm>
              <a:off x="0" y="0"/>
              <a:ext cx="3797114" cy="1485900"/>
              <a:chOff x="0" y="0"/>
              <a:chExt cx="441204" cy="17265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441204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72654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110127"/>
                    </a:lnTo>
                    <a:cubicBezTo>
                      <a:pt x="441204" y="126710"/>
                      <a:pt x="434617" y="142614"/>
                      <a:pt x="422891" y="154340"/>
                    </a:cubicBezTo>
                    <a:cubicBezTo>
                      <a:pt x="411165" y="166066"/>
                      <a:pt x="395261" y="172654"/>
                      <a:pt x="378678" y="172654"/>
                    </a:cubicBezTo>
                    <a:lnTo>
                      <a:pt x="62526" y="172654"/>
                    </a:lnTo>
                    <a:cubicBezTo>
                      <a:pt x="45943" y="172654"/>
                      <a:pt x="30039" y="166066"/>
                      <a:pt x="18313" y="154340"/>
                    </a:cubicBezTo>
                    <a:cubicBezTo>
                      <a:pt x="6588" y="142614"/>
                      <a:pt x="0" y="126710"/>
                      <a:pt x="0" y="110127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41" name="TextBox 41"/>
          <p:cNvSpPr txBox="1"/>
          <p:nvPr/>
        </p:nvSpPr>
        <p:spPr>
          <a:xfrm>
            <a:off x="1577715" y="9250797"/>
            <a:ext cx="2070076" cy="324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Hilfsmittel: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4058400" y="9039225"/>
            <a:ext cx="12667845" cy="79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Verankerung der Ziele im SEP (verschiedene Formate möglich, z. B. Taskcard, Kanban-Board, ByCS-Dokument ...)</a:t>
            </a:r>
          </a:p>
        </p:txBody>
      </p:sp>
      <p:sp>
        <p:nvSpPr>
          <p:cNvPr id="43" name="Freeform 43"/>
          <p:cNvSpPr/>
          <p:nvPr/>
        </p:nvSpPr>
        <p:spPr>
          <a:xfrm rot="-5400000">
            <a:off x="-6328836" y="3309762"/>
            <a:ext cx="11520723" cy="2433753"/>
          </a:xfrm>
          <a:custGeom>
            <a:avLst/>
            <a:gdLst/>
            <a:ahLst/>
            <a:cxnLst/>
            <a:rect l="l" t="t" r="r" b="b"/>
            <a:pathLst>
              <a:path w="11520723" h="2433753">
                <a:moveTo>
                  <a:pt x="0" y="0"/>
                </a:moveTo>
                <a:lnTo>
                  <a:pt x="11520723" y="0"/>
                </a:lnTo>
                <a:lnTo>
                  <a:pt x="11520723" y="2433753"/>
                </a:lnTo>
                <a:lnTo>
                  <a:pt x="0" y="2433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0" y="0"/>
            <a:ext cx="648402" cy="645002"/>
          </a:xfrm>
          <a:custGeom>
            <a:avLst/>
            <a:gdLst/>
            <a:ahLst/>
            <a:cxnLst/>
            <a:rect l="l" t="t" r="r" b="b"/>
            <a:pathLst>
              <a:path w="648402" h="645002">
                <a:moveTo>
                  <a:pt x="0" y="0"/>
                </a:moveTo>
                <a:lnTo>
                  <a:pt x="648402" y="0"/>
                </a:lnTo>
                <a:lnTo>
                  <a:pt x="648402" y="645002"/>
                </a:lnTo>
                <a:lnTo>
                  <a:pt x="0" y="6450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245547"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24973"/>
            <a:ext cx="2364014" cy="2002965"/>
          </a:xfrm>
          <a:custGeom>
            <a:avLst/>
            <a:gdLst/>
            <a:ahLst/>
            <a:cxnLst/>
            <a:rect l="l" t="t" r="r" b="b"/>
            <a:pathLst>
              <a:path w="2364014" h="2002965">
                <a:moveTo>
                  <a:pt x="0" y="0"/>
                </a:moveTo>
                <a:lnTo>
                  <a:pt x="2364014" y="0"/>
                </a:lnTo>
                <a:lnTo>
                  <a:pt x="2364014" y="2002964"/>
                </a:lnTo>
                <a:lnTo>
                  <a:pt x="0" y="2002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2863215"/>
            <a:ext cx="15127120" cy="2721276"/>
            <a:chOff x="0" y="0"/>
            <a:chExt cx="2343587" cy="421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43587" cy="421597"/>
            </a:xfrm>
            <a:custGeom>
              <a:avLst/>
              <a:gdLst/>
              <a:ahLst/>
              <a:cxnLst/>
              <a:rect l="l" t="t" r="r" b="b"/>
              <a:pathLst>
                <a:path w="2343587" h="421597">
                  <a:moveTo>
                    <a:pt x="11771" y="0"/>
                  </a:moveTo>
                  <a:lnTo>
                    <a:pt x="2331816" y="0"/>
                  </a:lnTo>
                  <a:cubicBezTo>
                    <a:pt x="2334938" y="0"/>
                    <a:pt x="2337932" y="1240"/>
                    <a:pt x="2340139" y="3448"/>
                  </a:cubicBezTo>
                  <a:cubicBezTo>
                    <a:pt x="2342347" y="5655"/>
                    <a:pt x="2343587" y="8649"/>
                    <a:pt x="2343587" y="11771"/>
                  </a:cubicBezTo>
                  <a:lnTo>
                    <a:pt x="2343587" y="409826"/>
                  </a:lnTo>
                  <a:cubicBezTo>
                    <a:pt x="2343587" y="412948"/>
                    <a:pt x="2342347" y="415942"/>
                    <a:pt x="2340139" y="418149"/>
                  </a:cubicBezTo>
                  <a:cubicBezTo>
                    <a:pt x="2337932" y="420357"/>
                    <a:pt x="2334938" y="421597"/>
                    <a:pt x="2331816" y="421597"/>
                  </a:cubicBezTo>
                  <a:lnTo>
                    <a:pt x="11771" y="421597"/>
                  </a:lnTo>
                  <a:cubicBezTo>
                    <a:pt x="8649" y="421597"/>
                    <a:pt x="5655" y="420357"/>
                    <a:pt x="3448" y="418149"/>
                  </a:cubicBezTo>
                  <a:cubicBezTo>
                    <a:pt x="1240" y="415942"/>
                    <a:pt x="0" y="412948"/>
                    <a:pt x="0" y="409826"/>
                  </a:cubicBezTo>
                  <a:lnTo>
                    <a:pt x="0" y="11771"/>
                  </a:lnTo>
                  <a:cubicBezTo>
                    <a:pt x="0" y="8649"/>
                    <a:pt x="1240" y="5655"/>
                    <a:pt x="3448" y="3448"/>
                  </a:cubicBezTo>
                  <a:cubicBezTo>
                    <a:pt x="5655" y="1240"/>
                    <a:pt x="8649" y="0"/>
                    <a:pt x="11771" y="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1028700" y="2983230"/>
            <a:ext cx="16230600" cy="1240623"/>
            <a:chOff x="0" y="0"/>
            <a:chExt cx="2514545" cy="1922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14545" cy="192205"/>
            </a:xfrm>
            <a:custGeom>
              <a:avLst/>
              <a:gdLst/>
              <a:ahLst/>
              <a:cxnLst/>
              <a:rect l="l" t="t" r="r" b="b"/>
              <a:pathLst>
                <a:path w="2514545" h="192205">
                  <a:moveTo>
                    <a:pt x="10971" y="0"/>
                  </a:moveTo>
                  <a:lnTo>
                    <a:pt x="2503574" y="0"/>
                  </a:lnTo>
                  <a:cubicBezTo>
                    <a:pt x="2509633" y="0"/>
                    <a:pt x="2514545" y="4912"/>
                    <a:pt x="2514545" y="10971"/>
                  </a:cubicBezTo>
                  <a:lnTo>
                    <a:pt x="2514545" y="181234"/>
                  </a:lnTo>
                  <a:cubicBezTo>
                    <a:pt x="2514545" y="187293"/>
                    <a:pt x="2509633" y="192205"/>
                    <a:pt x="2503574" y="192205"/>
                  </a:cubicBezTo>
                  <a:lnTo>
                    <a:pt x="10971" y="192205"/>
                  </a:lnTo>
                  <a:cubicBezTo>
                    <a:pt x="4912" y="192205"/>
                    <a:pt x="0" y="187293"/>
                    <a:pt x="0" y="181234"/>
                  </a:cubicBezTo>
                  <a:lnTo>
                    <a:pt x="0" y="10971"/>
                  </a:lnTo>
                  <a:cubicBezTo>
                    <a:pt x="0" y="4912"/>
                    <a:pt x="4912" y="0"/>
                    <a:pt x="10971" y="0"/>
                  </a:cubicBezTo>
                  <a:close/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028700" y="2983230"/>
            <a:ext cx="2901353" cy="1240623"/>
            <a:chOff x="0" y="0"/>
            <a:chExt cx="449496" cy="1922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9496" cy="192205"/>
            </a:xfrm>
            <a:custGeom>
              <a:avLst/>
              <a:gdLst/>
              <a:ahLst/>
              <a:cxnLst/>
              <a:rect l="l" t="t" r="r" b="b"/>
              <a:pathLst>
                <a:path w="449496" h="192205">
                  <a:moveTo>
                    <a:pt x="61373" y="0"/>
                  </a:moveTo>
                  <a:lnTo>
                    <a:pt x="388123" y="0"/>
                  </a:lnTo>
                  <a:cubicBezTo>
                    <a:pt x="422018" y="0"/>
                    <a:pt x="449496" y="27478"/>
                    <a:pt x="449496" y="61373"/>
                  </a:cubicBezTo>
                  <a:lnTo>
                    <a:pt x="449496" y="130832"/>
                  </a:lnTo>
                  <a:cubicBezTo>
                    <a:pt x="449496" y="147109"/>
                    <a:pt x="443029" y="162720"/>
                    <a:pt x="431520" y="174229"/>
                  </a:cubicBezTo>
                  <a:cubicBezTo>
                    <a:pt x="420010" y="185739"/>
                    <a:pt x="404400" y="192205"/>
                    <a:pt x="388123" y="192205"/>
                  </a:cubicBezTo>
                  <a:lnTo>
                    <a:pt x="61373" y="192205"/>
                  </a:lnTo>
                  <a:cubicBezTo>
                    <a:pt x="45096" y="192205"/>
                    <a:pt x="29485" y="185739"/>
                    <a:pt x="17976" y="174229"/>
                  </a:cubicBezTo>
                  <a:cubicBezTo>
                    <a:pt x="6466" y="162720"/>
                    <a:pt x="0" y="147109"/>
                    <a:pt x="0" y="130832"/>
                  </a:cubicBezTo>
                  <a:lnTo>
                    <a:pt x="0" y="61373"/>
                  </a:lnTo>
                  <a:cubicBezTo>
                    <a:pt x="0" y="45096"/>
                    <a:pt x="6466" y="29485"/>
                    <a:pt x="17976" y="17976"/>
                  </a:cubicBezTo>
                  <a:cubicBezTo>
                    <a:pt x="29485" y="6466"/>
                    <a:pt x="45096" y="0"/>
                    <a:pt x="61373" y="0"/>
                  </a:cubicBezTo>
                  <a:close/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sp>
        <p:nvSpPr>
          <p:cNvPr id="9" name="Freeform 9">
            <a:hlinkClick r:id="rId4" action="ppaction://hlinksldjump"/>
          </p:cNvPr>
          <p:cNvSpPr/>
          <p:nvPr/>
        </p:nvSpPr>
        <p:spPr>
          <a:xfrm>
            <a:off x="17387233" y="8784142"/>
            <a:ext cx="768999" cy="948317"/>
          </a:xfrm>
          <a:custGeom>
            <a:avLst/>
            <a:gdLst/>
            <a:ahLst/>
            <a:cxnLst/>
            <a:rect l="l" t="t" r="r" b="b"/>
            <a:pathLst>
              <a:path w="768999" h="948317">
                <a:moveTo>
                  <a:pt x="0" y="0"/>
                </a:moveTo>
                <a:lnTo>
                  <a:pt x="768999" y="0"/>
                </a:lnTo>
                <a:lnTo>
                  <a:pt x="768999" y="948316"/>
                </a:lnTo>
                <a:lnTo>
                  <a:pt x="0" y="9483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753217" y="1262945"/>
            <a:ext cx="12706027" cy="765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 spc="43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4.2 Umsetzung der Ziele/Maßnahmen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58400" y="3205714"/>
            <a:ext cx="12667845" cy="115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„Wie setzen wir die Ziele/Maßnahmen in die Praxis um?“ (siehe 3.4.)</a:t>
            </a:r>
          </a:p>
          <a:p>
            <a:pPr algn="ctr">
              <a:lnSpc>
                <a:spcPts val="2860"/>
              </a:lnSpc>
              <a:spcBef>
                <a:spcPct val="0"/>
              </a:spcBef>
            </a:pPr>
            <a:endParaRPr lang="en-US" sz="2800" spc="238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596913" y="3450824"/>
            <a:ext cx="1834197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Leitfrage: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426769" y="9754109"/>
            <a:ext cx="689928" cy="26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8"/>
              </a:lnSpc>
              <a:spcBef>
                <a:spcPct val="0"/>
              </a:spcBef>
            </a:pPr>
            <a:r>
              <a:rPr lang="en-US" sz="15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Zurück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28700" y="4481028"/>
            <a:ext cx="16230600" cy="838200"/>
            <a:chOff x="0" y="0"/>
            <a:chExt cx="21640800" cy="1117600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1640800" cy="1117600"/>
              <a:chOff x="0" y="0"/>
              <a:chExt cx="2514545" cy="129859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514545" cy="129859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29859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18888"/>
                    </a:lnTo>
                    <a:cubicBezTo>
                      <a:pt x="2514545" y="124947"/>
                      <a:pt x="2509633" y="129859"/>
                      <a:pt x="2503574" y="129859"/>
                    </a:cubicBezTo>
                    <a:lnTo>
                      <a:pt x="10971" y="129859"/>
                    </a:lnTo>
                    <a:cubicBezTo>
                      <a:pt x="4912" y="129859"/>
                      <a:pt x="0" y="124947"/>
                      <a:pt x="0" y="118888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0" y="0"/>
              <a:ext cx="3797114" cy="1117600"/>
              <a:chOff x="0" y="0"/>
              <a:chExt cx="441204" cy="129859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441204" cy="129859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29859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67333"/>
                    </a:lnTo>
                    <a:cubicBezTo>
                      <a:pt x="441204" y="83916"/>
                      <a:pt x="434617" y="99820"/>
                      <a:pt x="422891" y="111546"/>
                    </a:cubicBezTo>
                    <a:cubicBezTo>
                      <a:pt x="411165" y="123272"/>
                      <a:pt x="395261" y="129859"/>
                      <a:pt x="378678" y="129859"/>
                    </a:cubicBezTo>
                    <a:lnTo>
                      <a:pt x="62526" y="129859"/>
                    </a:lnTo>
                    <a:cubicBezTo>
                      <a:pt x="45943" y="129859"/>
                      <a:pt x="30039" y="123272"/>
                      <a:pt x="18313" y="111546"/>
                    </a:cubicBezTo>
                    <a:cubicBezTo>
                      <a:pt x="6588" y="99820"/>
                      <a:pt x="0" y="83916"/>
                      <a:pt x="0" y="67333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19" name="TextBox 19"/>
          <p:cNvSpPr txBox="1"/>
          <p:nvPr/>
        </p:nvSpPr>
        <p:spPr>
          <a:xfrm>
            <a:off x="1562278" y="4731201"/>
            <a:ext cx="1834197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Initiative: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058400" y="4689926"/>
            <a:ext cx="12667845" cy="40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SCP-Leitungsteam, SCP-Gruppe, Lehrkräfte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028700" y="6757503"/>
            <a:ext cx="16230600" cy="1133475"/>
            <a:chOff x="0" y="0"/>
            <a:chExt cx="21640800" cy="1511300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21640800" cy="1511300"/>
              <a:chOff x="0" y="0"/>
              <a:chExt cx="2514545" cy="17560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514545" cy="175605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75605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64634"/>
                    </a:lnTo>
                    <a:cubicBezTo>
                      <a:pt x="2514545" y="170693"/>
                      <a:pt x="2509633" y="175605"/>
                      <a:pt x="2503574" y="175605"/>
                    </a:cubicBezTo>
                    <a:lnTo>
                      <a:pt x="10971" y="175605"/>
                    </a:lnTo>
                    <a:cubicBezTo>
                      <a:pt x="4912" y="175605"/>
                      <a:pt x="0" y="170693"/>
                      <a:pt x="0" y="164634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24" name="Group 24"/>
            <p:cNvGrpSpPr/>
            <p:nvPr/>
          </p:nvGrpSpPr>
          <p:grpSpPr>
            <a:xfrm>
              <a:off x="0" y="0"/>
              <a:ext cx="3797114" cy="1511300"/>
              <a:chOff x="0" y="0"/>
              <a:chExt cx="441204" cy="175605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441204" cy="175605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75605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113079"/>
                    </a:lnTo>
                    <a:cubicBezTo>
                      <a:pt x="441204" y="129662"/>
                      <a:pt x="434617" y="145566"/>
                      <a:pt x="422891" y="157291"/>
                    </a:cubicBezTo>
                    <a:cubicBezTo>
                      <a:pt x="411165" y="169017"/>
                      <a:pt x="395261" y="175605"/>
                      <a:pt x="378678" y="175605"/>
                    </a:cubicBezTo>
                    <a:lnTo>
                      <a:pt x="62526" y="175605"/>
                    </a:lnTo>
                    <a:cubicBezTo>
                      <a:pt x="45943" y="175605"/>
                      <a:pt x="30039" y="169017"/>
                      <a:pt x="18313" y="157291"/>
                    </a:cubicBezTo>
                    <a:cubicBezTo>
                      <a:pt x="6588" y="145566"/>
                      <a:pt x="0" y="129662"/>
                      <a:pt x="0" y="113079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26" name="TextBox 26"/>
          <p:cNvSpPr txBox="1"/>
          <p:nvPr/>
        </p:nvSpPr>
        <p:spPr>
          <a:xfrm>
            <a:off x="4020300" y="6935039"/>
            <a:ext cx="12667845" cy="79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Ziel- und Maßnahmenplan bzw. Projektplan, Kanban-Board, Taskcard, ByCS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028700" y="5509728"/>
            <a:ext cx="16230600" cy="1114425"/>
            <a:chOff x="0" y="0"/>
            <a:chExt cx="21640800" cy="148590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21640800" cy="1485900"/>
              <a:chOff x="0" y="0"/>
              <a:chExt cx="2514545" cy="172654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2514545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72654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61683"/>
                    </a:lnTo>
                    <a:cubicBezTo>
                      <a:pt x="2514545" y="167742"/>
                      <a:pt x="2509633" y="172654"/>
                      <a:pt x="2503574" y="172654"/>
                    </a:cubicBezTo>
                    <a:lnTo>
                      <a:pt x="10971" y="172654"/>
                    </a:lnTo>
                    <a:cubicBezTo>
                      <a:pt x="4912" y="172654"/>
                      <a:pt x="0" y="167742"/>
                      <a:pt x="0" y="161683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30" name="Group 30"/>
            <p:cNvGrpSpPr/>
            <p:nvPr/>
          </p:nvGrpSpPr>
          <p:grpSpPr>
            <a:xfrm>
              <a:off x="0" y="0"/>
              <a:ext cx="3797114" cy="1485900"/>
              <a:chOff x="0" y="0"/>
              <a:chExt cx="441204" cy="172654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441204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72654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110127"/>
                    </a:lnTo>
                    <a:cubicBezTo>
                      <a:pt x="441204" y="126710"/>
                      <a:pt x="434617" y="142614"/>
                      <a:pt x="422891" y="154340"/>
                    </a:cubicBezTo>
                    <a:cubicBezTo>
                      <a:pt x="411165" y="166066"/>
                      <a:pt x="395261" y="172654"/>
                      <a:pt x="378678" y="172654"/>
                    </a:cubicBezTo>
                    <a:lnTo>
                      <a:pt x="62526" y="172654"/>
                    </a:lnTo>
                    <a:cubicBezTo>
                      <a:pt x="45943" y="172654"/>
                      <a:pt x="30039" y="166066"/>
                      <a:pt x="18313" y="154340"/>
                    </a:cubicBezTo>
                    <a:cubicBezTo>
                      <a:pt x="6588" y="142614"/>
                      <a:pt x="0" y="126710"/>
                      <a:pt x="0" y="110127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32" name="TextBox 32"/>
          <p:cNvSpPr txBox="1"/>
          <p:nvPr/>
        </p:nvSpPr>
        <p:spPr>
          <a:xfrm>
            <a:off x="1462803" y="5719278"/>
            <a:ext cx="1926112" cy="638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externe Hilfe: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62803" y="7074669"/>
            <a:ext cx="1968308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Hilfsmittel: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058400" y="5719278"/>
            <a:ext cx="12901233" cy="79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Schulamt, externe Partner, schulische Netzwerke sowie weitere Unterstützungssysteme nach Bedarf</a:t>
            </a:r>
          </a:p>
        </p:txBody>
      </p:sp>
      <p:sp>
        <p:nvSpPr>
          <p:cNvPr id="35" name="Freeform 35"/>
          <p:cNvSpPr/>
          <p:nvPr/>
        </p:nvSpPr>
        <p:spPr>
          <a:xfrm>
            <a:off x="1589026" y="958727"/>
            <a:ext cx="1243362" cy="1275838"/>
          </a:xfrm>
          <a:custGeom>
            <a:avLst/>
            <a:gdLst/>
            <a:ahLst/>
            <a:cxnLst/>
            <a:rect l="l" t="t" r="r" b="b"/>
            <a:pathLst>
              <a:path w="1243362" h="1275838">
                <a:moveTo>
                  <a:pt x="0" y="0"/>
                </a:moveTo>
                <a:lnTo>
                  <a:pt x="1243362" y="0"/>
                </a:lnTo>
                <a:lnTo>
                  <a:pt x="1243362" y="1275838"/>
                </a:lnTo>
                <a:lnTo>
                  <a:pt x="0" y="12758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-5400000">
            <a:off x="-6328836" y="3309762"/>
            <a:ext cx="11520723" cy="2433753"/>
          </a:xfrm>
          <a:custGeom>
            <a:avLst/>
            <a:gdLst/>
            <a:ahLst/>
            <a:cxnLst/>
            <a:rect l="l" t="t" r="r" b="b"/>
            <a:pathLst>
              <a:path w="11520723" h="2433753">
                <a:moveTo>
                  <a:pt x="0" y="0"/>
                </a:moveTo>
                <a:lnTo>
                  <a:pt x="11520723" y="0"/>
                </a:lnTo>
                <a:lnTo>
                  <a:pt x="11520723" y="2433753"/>
                </a:lnTo>
                <a:lnTo>
                  <a:pt x="0" y="2433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0" y="0"/>
            <a:ext cx="648402" cy="645002"/>
          </a:xfrm>
          <a:custGeom>
            <a:avLst/>
            <a:gdLst/>
            <a:ahLst/>
            <a:cxnLst/>
            <a:rect l="l" t="t" r="r" b="b"/>
            <a:pathLst>
              <a:path w="648402" h="645002">
                <a:moveTo>
                  <a:pt x="0" y="0"/>
                </a:moveTo>
                <a:lnTo>
                  <a:pt x="648402" y="0"/>
                </a:lnTo>
                <a:lnTo>
                  <a:pt x="648402" y="645002"/>
                </a:lnTo>
                <a:lnTo>
                  <a:pt x="0" y="6450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245547"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24973"/>
            <a:ext cx="2364014" cy="2002965"/>
          </a:xfrm>
          <a:custGeom>
            <a:avLst/>
            <a:gdLst/>
            <a:ahLst/>
            <a:cxnLst/>
            <a:rect l="l" t="t" r="r" b="b"/>
            <a:pathLst>
              <a:path w="2364014" h="2002965">
                <a:moveTo>
                  <a:pt x="0" y="0"/>
                </a:moveTo>
                <a:lnTo>
                  <a:pt x="2364014" y="0"/>
                </a:lnTo>
                <a:lnTo>
                  <a:pt x="2364014" y="2002964"/>
                </a:lnTo>
                <a:lnTo>
                  <a:pt x="0" y="2002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3210284"/>
            <a:ext cx="15127120" cy="2721276"/>
            <a:chOff x="0" y="0"/>
            <a:chExt cx="2343587" cy="421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43587" cy="421597"/>
            </a:xfrm>
            <a:custGeom>
              <a:avLst/>
              <a:gdLst/>
              <a:ahLst/>
              <a:cxnLst/>
              <a:rect l="l" t="t" r="r" b="b"/>
              <a:pathLst>
                <a:path w="2343587" h="421597">
                  <a:moveTo>
                    <a:pt x="11771" y="0"/>
                  </a:moveTo>
                  <a:lnTo>
                    <a:pt x="2331816" y="0"/>
                  </a:lnTo>
                  <a:cubicBezTo>
                    <a:pt x="2334938" y="0"/>
                    <a:pt x="2337932" y="1240"/>
                    <a:pt x="2340139" y="3448"/>
                  </a:cubicBezTo>
                  <a:cubicBezTo>
                    <a:pt x="2342347" y="5655"/>
                    <a:pt x="2343587" y="8649"/>
                    <a:pt x="2343587" y="11771"/>
                  </a:cubicBezTo>
                  <a:lnTo>
                    <a:pt x="2343587" y="409826"/>
                  </a:lnTo>
                  <a:cubicBezTo>
                    <a:pt x="2343587" y="412948"/>
                    <a:pt x="2342347" y="415942"/>
                    <a:pt x="2340139" y="418149"/>
                  </a:cubicBezTo>
                  <a:cubicBezTo>
                    <a:pt x="2337932" y="420357"/>
                    <a:pt x="2334938" y="421597"/>
                    <a:pt x="2331816" y="421597"/>
                  </a:cubicBezTo>
                  <a:lnTo>
                    <a:pt x="11771" y="421597"/>
                  </a:lnTo>
                  <a:cubicBezTo>
                    <a:pt x="8649" y="421597"/>
                    <a:pt x="5655" y="420357"/>
                    <a:pt x="3448" y="418149"/>
                  </a:cubicBezTo>
                  <a:cubicBezTo>
                    <a:pt x="1240" y="415942"/>
                    <a:pt x="0" y="412948"/>
                    <a:pt x="0" y="409826"/>
                  </a:cubicBezTo>
                  <a:lnTo>
                    <a:pt x="0" y="11771"/>
                  </a:lnTo>
                  <a:cubicBezTo>
                    <a:pt x="0" y="8649"/>
                    <a:pt x="1240" y="5655"/>
                    <a:pt x="3448" y="3448"/>
                  </a:cubicBezTo>
                  <a:cubicBezTo>
                    <a:pt x="5655" y="1240"/>
                    <a:pt x="8649" y="0"/>
                    <a:pt x="11771" y="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1156633" y="3002280"/>
            <a:ext cx="16230600" cy="1676149"/>
            <a:chOff x="0" y="0"/>
            <a:chExt cx="2514545" cy="2596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14545" cy="259679"/>
            </a:xfrm>
            <a:custGeom>
              <a:avLst/>
              <a:gdLst/>
              <a:ahLst/>
              <a:cxnLst/>
              <a:rect l="l" t="t" r="r" b="b"/>
              <a:pathLst>
                <a:path w="2514545" h="259679">
                  <a:moveTo>
                    <a:pt x="10971" y="0"/>
                  </a:moveTo>
                  <a:lnTo>
                    <a:pt x="2503574" y="0"/>
                  </a:lnTo>
                  <a:cubicBezTo>
                    <a:pt x="2509633" y="0"/>
                    <a:pt x="2514545" y="4912"/>
                    <a:pt x="2514545" y="10971"/>
                  </a:cubicBezTo>
                  <a:lnTo>
                    <a:pt x="2514545" y="248709"/>
                  </a:lnTo>
                  <a:cubicBezTo>
                    <a:pt x="2514545" y="254768"/>
                    <a:pt x="2509633" y="259679"/>
                    <a:pt x="2503574" y="259679"/>
                  </a:cubicBezTo>
                  <a:lnTo>
                    <a:pt x="10971" y="259679"/>
                  </a:lnTo>
                  <a:cubicBezTo>
                    <a:pt x="4912" y="259679"/>
                    <a:pt x="0" y="254768"/>
                    <a:pt x="0" y="248709"/>
                  </a:cubicBezTo>
                  <a:lnTo>
                    <a:pt x="0" y="10971"/>
                  </a:lnTo>
                  <a:cubicBezTo>
                    <a:pt x="0" y="4912"/>
                    <a:pt x="4912" y="0"/>
                    <a:pt x="10971" y="0"/>
                  </a:cubicBezTo>
                  <a:close/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028700" y="2983230"/>
            <a:ext cx="2901353" cy="1709253"/>
            <a:chOff x="0" y="0"/>
            <a:chExt cx="449496" cy="26480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9496" cy="264808"/>
            </a:xfrm>
            <a:custGeom>
              <a:avLst/>
              <a:gdLst/>
              <a:ahLst/>
              <a:cxnLst/>
              <a:rect l="l" t="t" r="r" b="b"/>
              <a:pathLst>
                <a:path w="449496" h="264808">
                  <a:moveTo>
                    <a:pt x="61373" y="0"/>
                  </a:moveTo>
                  <a:lnTo>
                    <a:pt x="388123" y="0"/>
                  </a:lnTo>
                  <a:cubicBezTo>
                    <a:pt x="422018" y="0"/>
                    <a:pt x="449496" y="27478"/>
                    <a:pt x="449496" y="61373"/>
                  </a:cubicBezTo>
                  <a:lnTo>
                    <a:pt x="449496" y="203435"/>
                  </a:lnTo>
                  <a:cubicBezTo>
                    <a:pt x="449496" y="219712"/>
                    <a:pt x="443029" y="235323"/>
                    <a:pt x="431520" y="246832"/>
                  </a:cubicBezTo>
                  <a:cubicBezTo>
                    <a:pt x="420010" y="258342"/>
                    <a:pt x="404400" y="264808"/>
                    <a:pt x="388123" y="264808"/>
                  </a:cubicBezTo>
                  <a:lnTo>
                    <a:pt x="61373" y="264808"/>
                  </a:lnTo>
                  <a:cubicBezTo>
                    <a:pt x="45096" y="264808"/>
                    <a:pt x="29485" y="258342"/>
                    <a:pt x="17976" y="246832"/>
                  </a:cubicBezTo>
                  <a:cubicBezTo>
                    <a:pt x="6466" y="235323"/>
                    <a:pt x="0" y="219712"/>
                    <a:pt x="0" y="203435"/>
                  </a:cubicBezTo>
                  <a:lnTo>
                    <a:pt x="0" y="61373"/>
                  </a:lnTo>
                  <a:cubicBezTo>
                    <a:pt x="0" y="45096"/>
                    <a:pt x="6466" y="29485"/>
                    <a:pt x="17976" y="17976"/>
                  </a:cubicBezTo>
                  <a:cubicBezTo>
                    <a:pt x="29485" y="6466"/>
                    <a:pt x="45096" y="0"/>
                    <a:pt x="61373" y="0"/>
                  </a:cubicBezTo>
                  <a:close/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sp>
        <p:nvSpPr>
          <p:cNvPr id="9" name="Freeform 9">
            <a:hlinkClick r:id="rId4" action="ppaction://hlinksldjump"/>
          </p:cNvPr>
          <p:cNvSpPr/>
          <p:nvPr/>
        </p:nvSpPr>
        <p:spPr>
          <a:xfrm>
            <a:off x="17387233" y="9543518"/>
            <a:ext cx="768999" cy="948317"/>
          </a:xfrm>
          <a:custGeom>
            <a:avLst/>
            <a:gdLst/>
            <a:ahLst/>
            <a:cxnLst/>
            <a:rect l="l" t="t" r="r" b="b"/>
            <a:pathLst>
              <a:path w="768999" h="948317">
                <a:moveTo>
                  <a:pt x="0" y="0"/>
                </a:moveTo>
                <a:lnTo>
                  <a:pt x="768999" y="0"/>
                </a:lnTo>
                <a:lnTo>
                  <a:pt x="768999" y="948317"/>
                </a:lnTo>
                <a:lnTo>
                  <a:pt x="0" y="9483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696067" y="1133069"/>
            <a:ext cx="12706027" cy="765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 spc="43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4.3 Teilevaluation/Endevaluation – Feiern der Erfolge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58400" y="3071461"/>
            <a:ext cx="13200900" cy="2359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„Wie werden die (Teil-)Ziele evaluiert? (siehe Exkurs </a:t>
            </a:r>
            <a:r>
              <a:rPr lang="en-US" sz="2800" i="1" spc="238">
                <a:solidFill>
                  <a:srgbClr val="000000"/>
                </a:solidFill>
                <a:latin typeface="Inter Italics"/>
                <a:ea typeface="Inter Italics"/>
                <a:cs typeface="Inter Italics"/>
                <a:sym typeface="Inter Italics"/>
              </a:rPr>
              <a:t>Daten</a:t>
            </a: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)</a:t>
            </a:r>
          </a:p>
          <a:p>
            <a:pPr algn="l">
              <a:lnSpc>
                <a:spcPts val="3080"/>
              </a:lnSpc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Nach welchem Zeitraum werden Ziele bzw. Zielerreichungsgrade evaluiert? </a:t>
            </a:r>
          </a:p>
          <a:p>
            <a:pPr algn="l">
              <a:lnSpc>
                <a:spcPts val="3080"/>
              </a:lnSpc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Wie können wir Erfolge feiern?“ </a:t>
            </a:r>
          </a:p>
          <a:p>
            <a:pPr algn="l">
              <a:lnSpc>
                <a:spcPts val="3080"/>
              </a:lnSpc>
            </a:pPr>
            <a:endParaRPr lang="en-US" sz="2800" spc="238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algn="l">
              <a:lnSpc>
                <a:spcPts val="3080"/>
              </a:lnSpc>
              <a:spcBef>
                <a:spcPct val="0"/>
              </a:spcBef>
            </a:pPr>
            <a:endParaRPr lang="en-US" sz="2800" spc="238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596913" y="3641641"/>
            <a:ext cx="1834197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Leitfrage: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426769" y="9754109"/>
            <a:ext cx="689928" cy="26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8"/>
              </a:lnSpc>
              <a:spcBef>
                <a:spcPct val="0"/>
              </a:spcBef>
            </a:pPr>
            <a:r>
              <a:rPr lang="en-US" sz="15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Zurück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28700" y="4935604"/>
            <a:ext cx="16230600" cy="838200"/>
            <a:chOff x="0" y="0"/>
            <a:chExt cx="21640800" cy="1117600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1640800" cy="1117600"/>
              <a:chOff x="0" y="0"/>
              <a:chExt cx="2514545" cy="129859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514545" cy="129859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29859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18888"/>
                    </a:lnTo>
                    <a:cubicBezTo>
                      <a:pt x="2514545" y="124947"/>
                      <a:pt x="2509633" y="129859"/>
                      <a:pt x="2503574" y="129859"/>
                    </a:cubicBezTo>
                    <a:lnTo>
                      <a:pt x="10971" y="129859"/>
                    </a:lnTo>
                    <a:cubicBezTo>
                      <a:pt x="4912" y="129859"/>
                      <a:pt x="0" y="124947"/>
                      <a:pt x="0" y="118888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0" y="0"/>
              <a:ext cx="3797114" cy="1117600"/>
              <a:chOff x="0" y="0"/>
              <a:chExt cx="441204" cy="129859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441204" cy="129859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29859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67333"/>
                    </a:lnTo>
                    <a:cubicBezTo>
                      <a:pt x="441204" y="83916"/>
                      <a:pt x="434617" y="99820"/>
                      <a:pt x="422891" y="111546"/>
                    </a:cubicBezTo>
                    <a:cubicBezTo>
                      <a:pt x="411165" y="123272"/>
                      <a:pt x="395261" y="129859"/>
                      <a:pt x="378678" y="129859"/>
                    </a:cubicBezTo>
                    <a:lnTo>
                      <a:pt x="62526" y="129859"/>
                    </a:lnTo>
                    <a:cubicBezTo>
                      <a:pt x="45943" y="129859"/>
                      <a:pt x="30039" y="123272"/>
                      <a:pt x="18313" y="111546"/>
                    </a:cubicBezTo>
                    <a:cubicBezTo>
                      <a:pt x="6588" y="99820"/>
                      <a:pt x="0" y="83916"/>
                      <a:pt x="0" y="67333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19" name="TextBox 19"/>
          <p:cNvSpPr txBox="1"/>
          <p:nvPr/>
        </p:nvSpPr>
        <p:spPr>
          <a:xfrm>
            <a:off x="1562278" y="5185777"/>
            <a:ext cx="1834197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Initiative: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028700" y="7212079"/>
            <a:ext cx="16230600" cy="1133475"/>
            <a:chOff x="0" y="0"/>
            <a:chExt cx="21640800" cy="1511300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21640800" cy="1511300"/>
              <a:chOff x="0" y="0"/>
              <a:chExt cx="2514545" cy="17560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514545" cy="175605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75605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64634"/>
                    </a:lnTo>
                    <a:cubicBezTo>
                      <a:pt x="2514545" y="170693"/>
                      <a:pt x="2509633" y="175605"/>
                      <a:pt x="2503574" y="175605"/>
                    </a:cubicBezTo>
                    <a:lnTo>
                      <a:pt x="10971" y="175605"/>
                    </a:lnTo>
                    <a:cubicBezTo>
                      <a:pt x="4912" y="175605"/>
                      <a:pt x="0" y="170693"/>
                      <a:pt x="0" y="164634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23" name="Group 23"/>
            <p:cNvGrpSpPr/>
            <p:nvPr/>
          </p:nvGrpSpPr>
          <p:grpSpPr>
            <a:xfrm>
              <a:off x="0" y="0"/>
              <a:ext cx="3797114" cy="1511300"/>
              <a:chOff x="0" y="0"/>
              <a:chExt cx="441204" cy="175605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441204" cy="175605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75605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113079"/>
                    </a:lnTo>
                    <a:cubicBezTo>
                      <a:pt x="441204" y="129662"/>
                      <a:pt x="434617" y="145566"/>
                      <a:pt x="422891" y="157291"/>
                    </a:cubicBezTo>
                    <a:cubicBezTo>
                      <a:pt x="411165" y="169017"/>
                      <a:pt x="395261" y="175605"/>
                      <a:pt x="378678" y="175605"/>
                    </a:cubicBezTo>
                    <a:lnTo>
                      <a:pt x="62526" y="175605"/>
                    </a:lnTo>
                    <a:cubicBezTo>
                      <a:pt x="45943" y="175605"/>
                      <a:pt x="30039" y="169017"/>
                      <a:pt x="18313" y="157291"/>
                    </a:cubicBezTo>
                    <a:cubicBezTo>
                      <a:pt x="6588" y="145566"/>
                      <a:pt x="0" y="129662"/>
                      <a:pt x="0" y="113079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25" name="TextBox 25"/>
          <p:cNvSpPr txBox="1"/>
          <p:nvPr/>
        </p:nvSpPr>
        <p:spPr>
          <a:xfrm>
            <a:off x="4058400" y="7389616"/>
            <a:ext cx="12667845" cy="79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BETSIE für interne Evaluation, mebis Feedbacktool, Fragebögen der Qualitätsagentur; Dashboard, digitale Datenblätter ...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028700" y="5964304"/>
            <a:ext cx="16230600" cy="1114425"/>
            <a:chOff x="0" y="0"/>
            <a:chExt cx="21640800" cy="1485900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21640800" cy="1485900"/>
              <a:chOff x="0" y="0"/>
              <a:chExt cx="2514545" cy="17265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514545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72654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61683"/>
                    </a:lnTo>
                    <a:cubicBezTo>
                      <a:pt x="2514545" y="167742"/>
                      <a:pt x="2509633" y="172654"/>
                      <a:pt x="2503574" y="172654"/>
                    </a:cubicBezTo>
                    <a:lnTo>
                      <a:pt x="10971" y="172654"/>
                    </a:lnTo>
                    <a:cubicBezTo>
                      <a:pt x="4912" y="172654"/>
                      <a:pt x="0" y="167742"/>
                      <a:pt x="0" y="161683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29" name="Group 29"/>
            <p:cNvGrpSpPr/>
            <p:nvPr/>
          </p:nvGrpSpPr>
          <p:grpSpPr>
            <a:xfrm>
              <a:off x="0" y="0"/>
              <a:ext cx="3797114" cy="1485900"/>
              <a:chOff x="0" y="0"/>
              <a:chExt cx="441204" cy="172654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441204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72654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110127"/>
                    </a:lnTo>
                    <a:cubicBezTo>
                      <a:pt x="441204" y="126710"/>
                      <a:pt x="434617" y="142614"/>
                      <a:pt x="422891" y="154340"/>
                    </a:cubicBezTo>
                    <a:cubicBezTo>
                      <a:pt x="411165" y="166066"/>
                      <a:pt x="395261" y="172654"/>
                      <a:pt x="378678" y="172654"/>
                    </a:cubicBezTo>
                    <a:lnTo>
                      <a:pt x="62526" y="172654"/>
                    </a:lnTo>
                    <a:cubicBezTo>
                      <a:pt x="45943" y="172654"/>
                      <a:pt x="30039" y="166066"/>
                      <a:pt x="18313" y="154340"/>
                    </a:cubicBezTo>
                    <a:cubicBezTo>
                      <a:pt x="6588" y="142614"/>
                      <a:pt x="0" y="126710"/>
                      <a:pt x="0" y="110127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31" name="TextBox 31"/>
          <p:cNvSpPr txBox="1"/>
          <p:nvPr/>
        </p:nvSpPr>
        <p:spPr>
          <a:xfrm>
            <a:off x="1462803" y="6173854"/>
            <a:ext cx="1926112" cy="638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externe Hilfe: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62803" y="7529245"/>
            <a:ext cx="1968308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Hilfsmittel: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058400" y="6246449"/>
            <a:ext cx="12667845" cy="40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SEM/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BiUSe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QmbS-Berater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Schulamt</a:t>
            </a:r>
            <a:endParaRPr lang="en-US" sz="2800" spc="238" dirty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4" name="Freeform 34"/>
          <p:cNvSpPr/>
          <p:nvPr/>
        </p:nvSpPr>
        <p:spPr>
          <a:xfrm>
            <a:off x="1589026" y="958727"/>
            <a:ext cx="1243362" cy="1275838"/>
          </a:xfrm>
          <a:custGeom>
            <a:avLst/>
            <a:gdLst/>
            <a:ahLst/>
            <a:cxnLst/>
            <a:rect l="l" t="t" r="r" b="b"/>
            <a:pathLst>
              <a:path w="1243362" h="1275838">
                <a:moveTo>
                  <a:pt x="0" y="0"/>
                </a:moveTo>
                <a:lnTo>
                  <a:pt x="1243362" y="0"/>
                </a:lnTo>
                <a:lnTo>
                  <a:pt x="1243362" y="1275838"/>
                </a:lnTo>
                <a:lnTo>
                  <a:pt x="0" y="12758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4058400" y="5103282"/>
            <a:ext cx="12667845" cy="40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SCP-Leitungsteam, SCP-Gruppe</a:t>
            </a:r>
          </a:p>
        </p:txBody>
      </p:sp>
      <p:sp>
        <p:nvSpPr>
          <p:cNvPr id="36" name="Freeform 36"/>
          <p:cNvSpPr/>
          <p:nvPr/>
        </p:nvSpPr>
        <p:spPr>
          <a:xfrm rot="-5400000">
            <a:off x="-6328836" y="3309762"/>
            <a:ext cx="11520723" cy="2433753"/>
          </a:xfrm>
          <a:custGeom>
            <a:avLst/>
            <a:gdLst/>
            <a:ahLst/>
            <a:cxnLst/>
            <a:rect l="l" t="t" r="r" b="b"/>
            <a:pathLst>
              <a:path w="11520723" h="2433753">
                <a:moveTo>
                  <a:pt x="0" y="0"/>
                </a:moveTo>
                <a:lnTo>
                  <a:pt x="11520723" y="0"/>
                </a:lnTo>
                <a:lnTo>
                  <a:pt x="11520723" y="2433753"/>
                </a:lnTo>
                <a:lnTo>
                  <a:pt x="0" y="2433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0" y="0"/>
            <a:ext cx="648402" cy="645002"/>
          </a:xfrm>
          <a:custGeom>
            <a:avLst/>
            <a:gdLst/>
            <a:ahLst/>
            <a:cxnLst/>
            <a:rect l="l" t="t" r="r" b="b"/>
            <a:pathLst>
              <a:path w="648402" h="645002">
                <a:moveTo>
                  <a:pt x="0" y="0"/>
                </a:moveTo>
                <a:lnTo>
                  <a:pt x="648402" y="0"/>
                </a:lnTo>
                <a:lnTo>
                  <a:pt x="648402" y="645002"/>
                </a:lnTo>
                <a:lnTo>
                  <a:pt x="0" y="6450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245547"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1481" y="1109411"/>
            <a:ext cx="1518452" cy="1234087"/>
          </a:xfrm>
          <a:custGeom>
            <a:avLst/>
            <a:gdLst/>
            <a:ahLst/>
            <a:cxnLst/>
            <a:rect l="l" t="t" r="r" b="b"/>
            <a:pathLst>
              <a:path w="1518452" h="1234087">
                <a:moveTo>
                  <a:pt x="0" y="0"/>
                </a:moveTo>
                <a:lnTo>
                  <a:pt x="1518452" y="0"/>
                </a:lnTo>
                <a:lnTo>
                  <a:pt x="1518452" y="1234088"/>
                </a:lnTo>
                <a:lnTo>
                  <a:pt x="0" y="1234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2520315"/>
            <a:ext cx="15127120" cy="3064176"/>
            <a:chOff x="0" y="0"/>
            <a:chExt cx="2343587" cy="4747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43587" cy="474721"/>
            </a:xfrm>
            <a:custGeom>
              <a:avLst/>
              <a:gdLst/>
              <a:ahLst/>
              <a:cxnLst/>
              <a:rect l="l" t="t" r="r" b="b"/>
              <a:pathLst>
                <a:path w="2343587" h="474721">
                  <a:moveTo>
                    <a:pt x="11771" y="0"/>
                  </a:moveTo>
                  <a:lnTo>
                    <a:pt x="2331816" y="0"/>
                  </a:lnTo>
                  <a:cubicBezTo>
                    <a:pt x="2334938" y="0"/>
                    <a:pt x="2337932" y="1240"/>
                    <a:pt x="2340139" y="3448"/>
                  </a:cubicBezTo>
                  <a:cubicBezTo>
                    <a:pt x="2342347" y="5655"/>
                    <a:pt x="2343587" y="8649"/>
                    <a:pt x="2343587" y="11771"/>
                  </a:cubicBezTo>
                  <a:lnTo>
                    <a:pt x="2343587" y="462950"/>
                  </a:lnTo>
                  <a:cubicBezTo>
                    <a:pt x="2343587" y="469451"/>
                    <a:pt x="2338317" y="474721"/>
                    <a:pt x="2331816" y="474721"/>
                  </a:cubicBezTo>
                  <a:lnTo>
                    <a:pt x="11771" y="474721"/>
                  </a:lnTo>
                  <a:cubicBezTo>
                    <a:pt x="8649" y="474721"/>
                    <a:pt x="5655" y="473481"/>
                    <a:pt x="3448" y="471273"/>
                  </a:cubicBezTo>
                  <a:cubicBezTo>
                    <a:pt x="1240" y="469066"/>
                    <a:pt x="0" y="466072"/>
                    <a:pt x="0" y="462950"/>
                  </a:cubicBezTo>
                  <a:lnTo>
                    <a:pt x="0" y="11771"/>
                  </a:lnTo>
                  <a:cubicBezTo>
                    <a:pt x="0" y="8649"/>
                    <a:pt x="1240" y="5655"/>
                    <a:pt x="3448" y="3448"/>
                  </a:cubicBezTo>
                  <a:cubicBezTo>
                    <a:pt x="5655" y="1240"/>
                    <a:pt x="8649" y="0"/>
                    <a:pt x="11771" y="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1028700" y="2983230"/>
            <a:ext cx="16230600" cy="2160270"/>
            <a:chOff x="0" y="0"/>
            <a:chExt cx="2514545" cy="3346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14545" cy="334682"/>
            </a:xfrm>
            <a:custGeom>
              <a:avLst/>
              <a:gdLst/>
              <a:ahLst/>
              <a:cxnLst/>
              <a:rect l="l" t="t" r="r" b="b"/>
              <a:pathLst>
                <a:path w="2514545" h="334682">
                  <a:moveTo>
                    <a:pt x="10971" y="0"/>
                  </a:moveTo>
                  <a:lnTo>
                    <a:pt x="2503574" y="0"/>
                  </a:lnTo>
                  <a:cubicBezTo>
                    <a:pt x="2509633" y="0"/>
                    <a:pt x="2514545" y="4912"/>
                    <a:pt x="2514545" y="10971"/>
                  </a:cubicBezTo>
                  <a:lnTo>
                    <a:pt x="2514545" y="323711"/>
                  </a:lnTo>
                  <a:cubicBezTo>
                    <a:pt x="2514545" y="329771"/>
                    <a:pt x="2509633" y="334682"/>
                    <a:pt x="2503574" y="334682"/>
                  </a:cubicBezTo>
                  <a:lnTo>
                    <a:pt x="10971" y="334682"/>
                  </a:lnTo>
                  <a:cubicBezTo>
                    <a:pt x="4912" y="334682"/>
                    <a:pt x="0" y="329771"/>
                    <a:pt x="0" y="323711"/>
                  </a:cubicBezTo>
                  <a:lnTo>
                    <a:pt x="0" y="10971"/>
                  </a:lnTo>
                  <a:cubicBezTo>
                    <a:pt x="0" y="4912"/>
                    <a:pt x="4912" y="0"/>
                    <a:pt x="10971" y="0"/>
                  </a:cubicBezTo>
                  <a:close/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028700" y="2983230"/>
            <a:ext cx="1941233" cy="2160270"/>
            <a:chOff x="0" y="0"/>
            <a:chExt cx="300748" cy="3346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00748" cy="334682"/>
            </a:xfrm>
            <a:custGeom>
              <a:avLst/>
              <a:gdLst/>
              <a:ahLst/>
              <a:cxnLst/>
              <a:rect l="l" t="t" r="r" b="b"/>
              <a:pathLst>
                <a:path w="300748" h="334682">
                  <a:moveTo>
                    <a:pt x="91727" y="0"/>
                  </a:moveTo>
                  <a:lnTo>
                    <a:pt x="209020" y="0"/>
                  </a:lnTo>
                  <a:cubicBezTo>
                    <a:pt x="233348" y="0"/>
                    <a:pt x="256679" y="9664"/>
                    <a:pt x="273881" y="26866"/>
                  </a:cubicBezTo>
                  <a:cubicBezTo>
                    <a:pt x="291084" y="44069"/>
                    <a:pt x="300748" y="67400"/>
                    <a:pt x="300748" y="91727"/>
                  </a:cubicBezTo>
                  <a:lnTo>
                    <a:pt x="300748" y="242955"/>
                  </a:lnTo>
                  <a:cubicBezTo>
                    <a:pt x="300748" y="293615"/>
                    <a:pt x="259680" y="334682"/>
                    <a:pt x="209020" y="334682"/>
                  </a:cubicBezTo>
                  <a:lnTo>
                    <a:pt x="91727" y="334682"/>
                  </a:lnTo>
                  <a:cubicBezTo>
                    <a:pt x="67400" y="334682"/>
                    <a:pt x="44069" y="325018"/>
                    <a:pt x="26866" y="307816"/>
                  </a:cubicBezTo>
                  <a:cubicBezTo>
                    <a:pt x="9664" y="290614"/>
                    <a:pt x="0" y="267283"/>
                    <a:pt x="0" y="242955"/>
                  </a:cubicBezTo>
                  <a:lnTo>
                    <a:pt x="0" y="91727"/>
                  </a:lnTo>
                  <a:cubicBezTo>
                    <a:pt x="0" y="67400"/>
                    <a:pt x="9664" y="44069"/>
                    <a:pt x="26866" y="26866"/>
                  </a:cubicBezTo>
                  <a:cubicBezTo>
                    <a:pt x="44069" y="9664"/>
                    <a:pt x="67400" y="0"/>
                    <a:pt x="91727" y="0"/>
                  </a:cubicBezTo>
                  <a:close/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9" name="Group 9"/>
          <p:cNvGrpSpPr/>
          <p:nvPr/>
        </p:nvGrpSpPr>
        <p:grpSpPr>
          <a:xfrm rot="-10776806">
            <a:off x="1035850" y="5853947"/>
            <a:ext cx="3647874" cy="2131924"/>
            <a:chOff x="0" y="0"/>
            <a:chExt cx="6171491" cy="3606800"/>
          </a:xfrm>
        </p:grpSpPr>
        <p:sp>
          <p:nvSpPr>
            <p:cNvPr id="10" name="Freeform 10">
              <a:hlinkClick r:id="rId4" action="ppaction://hlinksldjump"/>
            </p:cNvPr>
            <p:cNvSpPr/>
            <p:nvPr/>
          </p:nvSpPr>
          <p:spPr>
            <a:xfrm>
              <a:off x="0" y="0"/>
              <a:ext cx="6171491" cy="3606800"/>
            </a:xfrm>
            <a:custGeom>
              <a:avLst/>
              <a:gdLst/>
              <a:ahLst/>
              <a:cxnLst/>
              <a:rect l="l" t="t" r="r" b="b"/>
              <a:pathLst>
                <a:path w="6171491" h="3606800">
                  <a:moveTo>
                    <a:pt x="6171491" y="0"/>
                  </a:moveTo>
                  <a:lnTo>
                    <a:pt x="1041400" y="0"/>
                  </a:lnTo>
                  <a:lnTo>
                    <a:pt x="0" y="1803400"/>
                  </a:lnTo>
                  <a:lnTo>
                    <a:pt x="1041400" y="3606800"/>
                  </a:lnTo>
                  <a:lnTo>
                    <a:pt x="6171491" y="3606800"/>
                  </a:lnTo>
                  <a:lnTo>
                    <a:pt x="5130091" y="1803400"/>
                  </a:lnTo>
                  <a:close/>
                </a:path>
              </a:pathLst>
            </a:custGeom>
            <a:solidFill>
              <a:srgbClr val="B4DBDC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10776806">
            <a:off x="4358271" y="5853808"/>
            <a:ext cx="3606695" cy="2131924"/>
            <a:chOff x="0" y="0"/>
            <a:chExt cx="6101824" cy="3606800"/>
          </a:xfrm>
        </p:grpSpPr>
        <p:sp>
          <p:nvSpPr>
            <p:cNvPr id="12" name="Freeform 12">
              <a:hlinkClick r:id="rId5" action="ppaction://hlinksldjump"/>
            </p:cNvPr>
            <p:cNvSpPr/>
            <p:nvPr/>
          </p:nvSpPr>
          <p:spPr>
            <a:xfrm>
              <a:off x="0" y="0"/>
              <a:ext cx="6101824" cy="3606800"/>
            </a:xfrm>
            <a:custGeom>
              <a:avLst/>
              <a:gdLst/>
              <a:ahLst/>
              <a:cxnLst/>
              <a:rect l="l" t="t" r="r" b="b"/>
              <a:pathLst>
                <a:path w="6101824" h="3606800">
                  <a:moveTo>
                    <a:pt x="6101824" y="0"/>
                  </a:moveTo>
                  <a:lnTo>
                    <a:pt x="1041400" y="0"/>
                  </a:lnTo>
                  <a:lnTo>
                    <a:pt x="0" y="1803400"/>
                  </a:lnTo>
                  <a:lnTo>
                    <a:pt x="1041400" y="3606800"/>
                  </a:lnTo>
                  <a:lnTo>
                    <a:pt x="6101824" y="3606800"/>
                  </a:lnTo>
                  <a:lnTo>
                    <a:pt x="5060424" y="1803400"/>
                  </a:lnTo>
                  <a:close/>
                </a:path>
              </a:pathLst>
            </a:custGeom>
            <a:solidFill>
              <a:srgbClr val="B4DBDC"/>
            </a:solidFill>
          </p:spPr>
        </p:sp>
      </p:grpSp>
      <p:grpSp>
        <p:nvGrpSpPr>
          <p:cNvPr id="13" name="Group 13"/>
          <p:cNvGrpSpPr/>
          <p:nvPr/>
        </p:nvGrpSpPr>
        <p:grpSpPr>
          <a:xfrm rot="-10776806">
            <a:off x="7541812" y="5854328"/>
            <a:ext cx="3760765" cy="2131924"/>
            <a:chOff x="0" y="0"/>
            <a:chExt cx="6362481" cy="3606800"/>
          </a:xfrm>
        </p:grpSpPr>
        <p:sp>
          <p:nvSpPr>
            <p:cNvPr id="14" name="Freeform 14">
              <a:hlinkClick r:id="rId6" action="ppaction://hlinksldjump"/>
            </p:cNvPr>
            <p:cNvSpPr/>
            <p:nvPr/>
          </p:nvSpPr>
          <p:spPr>
            <a:xfrm>
              <a:off x="0" y="0"/>
              <a:ext cx="6362481" cy="3606800"/>
            </a:xfrm>
            <a:custGeom>
              <a:avLst/>
              <a:gdLst/>
              <a:ahLst/>
              <a:cxnLst/>
              <a:rect l="l" t="t" r="r" b="b"/>
              <a:pathLst>
                <a:path w="6362481" h="3606800">
                  <a:moveTo>
                    <a:pt x="6362481" y="0"/>
                  </a:moveTo>
                  <a:lnTo>
                    <a:pt x="1041400" y="0"/>
                  </a:lnTo>
                  <a:lnTo>
                    <a:pt x="0" y="1803400"/>
                  </a:lnTo>
                  <a:lnTo>
                    <a:pt x="1041400" y="3606800"/>
                  </a:lnTo>
                  <a:lnTo>
                    <a:pt x="6362481" y="3606800"/>
                  </a:lnTo>
                  <a:lnTo>
                    <a:pt x="5321081" y="1803400"/>
                  </a:lnTo>
                  <a:close/>
                </a:path>
              </a:pathLst>
            </a:custGeom>
            <a:solidFill>
              <a:srgbClr val="B4DBDC"/>
            </a:solidFill>
          </p:spPr>
        </p:sp>
      </p:grpSp>
      <p:grpSp>
        <p:nvGrpSpPr>
          <p:cNvPr id="15" name="Group 15"/>
          <p:cNvGrpSpPr/>
          <p:nvPr/>
        </p:nvGrpSpPr>
        <p:grpSpPr>
          <a:xfrm rot="-10776806">
            <a:off x="10850055" y="5864636"/>
            <a:ext cx="6004386" cy="2131924"/>
            <a:chOff x="0" y="0"/>
            <a:chExt cx="10158249" cy="3606800"/>
          </a:xfrm>
        </p:grpSpPr>
        <p:sp>
          <p:nvSpPr>
            <p:cNvPr id="16" name="Freeform 16">
              <a:hlinkClick r:id="rId7" action="ppaction://hlinksldjump"/>
            </p:cNvPr>
            <p:cNvSpPr/>
            <p:nvPr/>
          </p:nvSpPr>
          <p:spPr>
            <a:xfrm>
              <a:off x="0" y="0"/>
              <a:ext cx="10158249" cy="3606800"/>
            </a:xfrm>
            <a:custGeom>
              <a:avLst/>
              <a:gdLst/>
              <a:ahLst/>
              <a:cxnLst/>
              <a:rect l="l" t="t" r="r" b="b"/>
              <a:pathLst>
                <a:path w="10158249" h="3606800">
                  <a:moveTo>
                    <a:pt x="10158249" y="0"/>
                  </a:moveTo>
                  <a:lnTo>
                    <a:pt x="1041400" y="0"/>
                  </a:lnTo>
                  <a:lnTo>
                    <a:pt x="0" y="1803400"/>
                  </a:lnTo>
                  <a:lnTo>
                    <a:pt x="1041400" y="3606800"/>
                  </a:lnTo>
                  <a:lnTo>
                    <a:pt x="10158249" y="3606800"/>
                  </a:lnTo>
                  <a:lnTo>
                    <a:pt x="9116849" y="1803400"/>
                  </a:lnTo>
                  <a:close/>
                </a:path>
              </a:pathLst>
            </a:custGeom>
            <a:solidFill>
              <a:srgbClr val="B4DBDC"/>
            </a:solidFill>
          </p:spPr>
        </p:sp>
      </p:grpSp>
      <p:sp>
        <p:nvSpPr>
          <p:cNvPr id="17" name="AutoShape 17"/>
          <p:cNvSpPr/>
          <p:nvPr/>
        </p:nvSpPr>
        <p:spPr>
          <a:xfrm>
            <a:off x="5" y="8555846"/>
            <a:ext cx="18288000" cy="9525"/>
          </a:xfrm>
          <a:prstGeom prst="line">
            <a:avLst/>
          </a:prstGeom>
          <a:ln w="19050" cap="rnd">
            <a:solidFill>
              <a:srgbClr val="54545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Freeform 18"/>
          <p:cNvSpPr/>
          <p:nvPr/>
        </p:nvSpPr>
        <p:spPr>
          <a:xfrm>
            <a:off x="2464803" y="8482954"/>
            <a:ext cx="249620" cy="250074"/>
          </a:xfrm>
          <a:custGeom>
            <a:avLst/>
            <a:gdLst/>
            <a:ahLst/>
            <a:cxnLst/>
            <a:rect l="l" t="t" r="r" b="b"/>
            <a:pathLst>
              <a:path w="249620" h="250074">
                <a:moveTo>
                  <a:pt x="0" y="0"/>
                </a:moveTo>
                <a:lnTo>
                  <a:pt x="249620" y="0"/>
                </a:lnTo>
                <a:lnTo>
                  <a:pt x="249620" y="250074"/>
                </a:lnTo>
                <a:lnTo>
                  <a:pt x="0" y="2500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011278" y="8467350"/>
            <a:ext cx="249620" cy="250074"/>
          </a:xfrm>
          <a:custGeom>
            <a:avLst/>
            <a:gdLst/>
            <a:ahLst/>
            <a:cxnLst/>
            <a:rect l="l" t="t" r="r" b="b"/>
            <a:pathLst>
              <a:path w="249620" h="250074">
                <a:moveTo>
                  <a:pt x="0" y="0"/>
                </a:moveTo>
                <a:lnTo>
                  <a:pt x="249619" y="0"/>
                </a:lnTo>
                <a:lnTo>
                  <a:pt x="249619" y="250074"/>
                </a:lnTo>
                <a:lnTo>
                  <a:pt x="0" y="2500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144000" y="8430809"/>
            <a:ext cx="249620" cy="250074"/>
          </a:xfrm>
          <a:custGeom>
            <a:avLst/>
            <a:gdLst/>
            <a:ahLst/>
            <a:cxnLst/>
            <a:rect l="l" t="t" r="r" b="b"/>
            <a:pathLst>
              <a:path w="249620" h="250074">
                <a:moveTo>
                  <a:pt x="0" y="0"/>
                </a:moveTo>
                <a:lnTo>
                  <a:pt x="249620" y="0"/>
                </a:lnTo>
                <a:lnTo>
                  <a:pt x="249620" y="250074"/>
                </a:lnTo>
                <a:lnTo>
                  <a:pt x="0" y="2500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852248" y="8440334"/>
            <a:ext cx="249620" cy="250074"/>
          </a:xfrm>
          <a:custGeom>
            <a:avLst/>
            <a:gdLst/>
            <a:ahLst/>
            <a:cxnLst/>
            <a:rect l="l" t="t" r="r" b="b"/>
            <a:pathLst>
              <a:path w="249620" h="250074">
                <a:moveTo>
                  <a:pt x="0" y="0"/>
                </a:moveTo>
                <a:lnTo>
                  <a:pt x="249620" y="0"/>
                </a:lnTo>
                <a:lnTo>
                  <a:pt x="249620" y="250074"/>
                </a:lnTo>
                <a:lnTo>
                  <a:pt x="0" y="2500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>
            <a:hlinkClick r:id="rId12" action="ppaction://hlinksldjump"/>
          </p:cNvPr>
          <p:cNvSpPr/>
          <p:nvPr/>
        </p:nvSpPr>
        <p:spPr>
          <a:xfrm>
            <a:off x="17387233" y="8784142"/>
            <a:ext cx="768999" cy="948317"/>
          </a:xfrm>
          <a:custGeom>
            <a:avLst/>
            <a:gdLst/>
            <a:ahLst/>
            <a:cxnLst/>
            <a:rect l="l" t="t" r="r" b="b"/>
            <a:pathLst>
              <a:path w="768999" h="948317">
                <a:moveTo>
                  <a:pt x="0" y="0"/>
                </a:moveTo>
                <a:lnTo>
                  <a:pt x="768999" y="0"/>
                </a:lnTo>
                <a:lnTo>
                  <a:pt x="768999" y="948316"/>
                </a:lnTo>
                <a:lnTo>
                  <a:pt x="0" y="948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3765055" y="1009014"/>
            <a:ext cx="12706027" cy="958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  <a:spcBef>
                <a:spcPct val="0"/>
              </a:spcBef>
            </a:pPr>
            <a:r>
              <a:rPr lang="en-US" sz="4999" b="1" spc="54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2. Start des Implementierungsprozesses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201150" y="3607101"/>
            <a:ext cx="13795078" cy="115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„Welche Schritte müssen unternommen werden, um an unserer Schule das SCP umzusetzen?”</a:t>
            </a:r>
          </a:p>
          <a:p>
            <a:pPr algn="ctr">
              <a:lnSpc>
                <a:spcPts val="2860"/>
              </a:lnSpc>
              <a:spcBef>
                <a:spcPct val="0"/>
              </a:spcBef>
            </a:pPr>
            <a:endParaRPr lang="en-US" sz="2800" spc="238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082218" y="3899685"/>
            <a:ext cx="1834197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Leitfrage: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10983" y="6375066"/>
            <a:ext cx="3517900" cy="763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Bedarfsorientierte Auftragsklärung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473372" y="6412995"/>
            <a:ext cx="3517900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Bildung</a:t>
            </a:r>
            <a:r>
              <a:rPr lang="en-US" sz="2100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</a:p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SCP- Gruppe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734935" y="6323823"/>
            <a:ext cx="3517900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Schulung</a:t>
            </a:r>
          </a:p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der</a:t>
            </a:r>
          </a:p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SCP-Gruppe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7426769" y="9754109"/>
            <a:ext cx="689928" cy="26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8"/>
              </a:lnSpc>
              <a:spcBef>
                <a:spcPct val="0"/>
              </a:spcBef>
            </a:pPr>
            <a:r>
              <a:rPr lang="en-US" sz="15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Zurück</a:t>
            </a:r>
          </a:p>
        </p:txBody>
      </p:sp>
      <p:sp>
        <p:nvSpPr>
          <p:cNvPr id="30" name="Freeform 30"/>
          <p:cNvSpPr/>
          <p:nvPr/>
        </p:nvSpPr>
        <p:spPr>
          <a:xfrm>
            <a:off x="837136" y="581244"/>
            <a:ext cx="2364014" cy="2002965"/>
          </a:xfrm>
          <a:custGeom>
            <a:avLst/>
            <a:gdLst/>
            <a:ahLst/>
            <a:cxnLst/>
            <a:rect l="l" t="t" r="r" b="b"/>
            <a:pathLst>
              <a:path w="2364014" h="2002965">
                <a:moveTo>
                  <a:pt x="0" y="0"/>
                </a:moveTo>
                <a:lnTo>
                  <a:pt x="2364014" y="0"/>
                </a:lnTo>
                <a:lnTo>
                  <a:pt x="2364014" y="2002965"/>
                </a:lnTo>
                <a:lnTo>
                  <a:pt x="0" y="20029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305559" y="754379"/>
            <a:ext cx="1427169" cy="1390841"/>
          </a:xfrm>
          <a:custGeom>
            <a:avLst/>
            <a:gdLst/>
            <a:ahLst/>
            <a:cxnLst/>
            <a:rect l="l" t="t" r="r" b="b"/>
            <a:pathLst>
              <a:path w="1427169" h="1390841">
                <a:moveTo>
                  <a:pt x="0" y="0"/>
                </a:moveTo>
                <a:lnTo>
                  <a:pt x="1427169" y="0"/>
                </a:lnTo>
                <a:lnTo>
                  <a:pt x="1427169" y="1390841"/>
                </a:lnTo>
                <a:lnTo>
                  <a:pt x="0" y="139084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955473" y="8942578"/>
            <a:ext cx="3654205" cy="1026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8"/>
              </a:lnSpc>
            </a:pPr>
            <a:r>
              <a:rPr lang="en-US" sz="1948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SEM/</a:t>
            </a:r>
            <a:r>
              <a:rPr lang="en-US" sz="1948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BiUSe</a:t>
            </a:r>
            <a:endParaRPr lang="en-US" sz="1948" b="1" dirty="0">
              <a:solidFill>
                <a:srgbClr val="000000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2728"/>
              </a:lnSpc>
            </a:pPr>
            <a:r>
              <a:rPr lang="en-US" sz="1948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QmbS-Berater</a:t>
            </a:r>
            <a:r>
              <a:rPr lang="en-US" sz="1948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; </a:t>
            </a:r>
          </a:p>
          <a:p>
            <a:pPr algn="ctr">
              <a:lnSpc>
                <a:spcPts val="2728"/>
              </a:lnSpc>
              <a:spcBef>
                <a:spcPct val="0"/>
              </a:spcBef>
            </a:pPr>
            <a:r>
              <a:rPr lang="en-US" sz="1948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ggf</a:t>
            </a:r>
            <a:r>
              <a:rPr lang="en-US" sz="1948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. </a:t>
            </a:r>
            <a:r>
              <a:rPr lang="en-US" sz="1948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weitere</a:t>
            </a:r>
            <a:r>
              <a:rPr lang="en-US" sz="1948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948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Experten</a:t>
            </a:r>
            <a:endParaRPr lang="en-US" sz="1948" b="1" dirty="0">
              <a:solidFill>
                <a:srgbClr val="000000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4729710" y="8942578"/>
            <a:ext cx="3005225" cy="683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8"/>
              </a:lnSpc>
            </a:pPr>
            <a:r>
              <a:rPr lang="en-US" sz="19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SCP-Leitungsteam</a:t>
            </a:r>
          </a:p>
          <a:p>
            <a:pPr algn="ctr">
              <a:lnSpc>
                <a:spcPts val="2728"/>
              </a:lnSpc>
              <a:spcBef>
                <a:spcPct val="0"/>
              </a:spcBef>
            </a:pPr>
            <a:r>
              <a:rPr lang="en-US" sz="19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Schulgemeinschaft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614902" y="8890433"/>
            <a:ext cx="3921576" cy="683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8"/>
              </a:lnSpc>
            </a:pPr>
            <a:r>
              <a:rPr lang="en-US" sz="19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SCP-Leitungsteam</a:t>
            </a:r>
          </a:p>
          <a:p>
            <a:pPr algn="ctr">
              <a:lnSpc>
                <a:spcPts val="2728"/>
              </a:lnSpc>
              <a:spcBef>
                <a:spcPct val="0"/>
              </a:spcBef>
            </a:pPr>
            <a:r>
              <a:rPr lang="en-US" sz="19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Unterstützungssysteme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2093298" y="6341954"/>
            <a:ext cx="3517900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Kommunikation des Prozesses an die Schulgemeinschaft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218108" y="8899958"/>
            <a:ext cx="3517900" cy="683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8"/>
              </a:lnSpc>
            </a:pPr>
            <a:r>
              <a:rPr lang="en-US" sz="19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SCP-Leitungsteam</a:t>
            </a:r>
          </a:p>
          <a:p>
            <a:pPr algn="ctr">
              <a:lnSpc>
                <a:spcPts val="2728"/>
              </a:lnSpc>
              <a:spcBef>
                <a:spcPct val="0"/>
              </a:spcBef>
            </a:pPr>
            <a:endParaRPr lang="en-US" sz="1948" b="1">
              <a:solidFill>
                <a:srgbClr val="000000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37" name="Freeform 37"/>
          <p:cNvSpPr/>
          <p:nvPr/>
        </p:nvSpPr>
        <p:spPr>
          <a:xfrm rot="-5400000">
            <a:off x="-6328836" y="3309762"/>
            <a:ext cx="11520723" cy="2433753"/>
          </a:xfrm>
          <a:custGeom>
            <a:avLst/>
            <a:gdLst/>
            <a:ahLst/>
            <a:cxnLst/>
            <a:rect l="l" t="t" r="r" b="b"/>
            <a:pathLst>
              <a:path w="11520723" h="2433753">
                <a:moveTo>
                  <a:pt x="0" y="0"/>
                </a:moveTo>
                <a:lnTo>
                  <a:pt x="11520723" y="0"/>
                </a:lnTo>
                <a:lnTo>
                  <a:pt x="11520723" y="2433753"/>
                </a:lnTo>
                <a:lnTo>
                  <a:pt x="0" y="24337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0" y="0"/>
            <a:ext cx="648402" cy="645002"/>
          </a:xfrm>
          <a:custGeom>
            <a:avLst/>
            <a:gdLst/>
            <a:ahLst/>
            <a:cxnLst/>
            <a:rect l="l" t="t" r="r" b="b"/>
            <a:pathLst>
              <a:path w="648402" h="645002">
                <a:moveTo>
                  <a:pt x="0" y="0"/>
                </a:moveTo>
                <a:lnTo>
                  <a:pt x="648402" y="0"/>
                </a:lnTo>
                <a:lnTo>
                  <a:pt x="648402" y="645002"/>
                </a:lnTo>
                <a:lnTo>
                  <a:pt x="0" y="645002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r="-245547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24973"/>
            <a:ext cx="2364014" cy="2002965"/>
          </a:xfrm>
          <a:custGeom>
            <a:avLst/>
            <a:gdLst/>
            <a:ahLst/>
            <a:cxnLst/>
            <a:rect l="l" t="t" r="r" b="b"/>
            <a:pathLst>
              <a:path w="2364014" h="2002965">
                <a:moveTo>
                  <a:pt x="0" y="0"/>
                </a:moveTo>
                <a:lnTo>
                  <a:pt x="2364014" y="0"/>
                </a:lnTo>
                <a:lnTo>
                  <a:pt x="2364014" y="2002964"/>
                </a:lnTo>
                <a:lnTo>
                  <a:pt x="0" y="2002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2861287"/>
            <a:ext cx="15127120" cy="2723204"/>
            <a:chOff x="0" y="0"/>
            <a:chExt cx="2343587" cy="4218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43587" cy="421895"/>
            </a:xfrm>
            <a:custGeom>
              <a:avLst/>
              <a:gdLst/>
              <a:ahLst/>
              <a:cxnLst/>
              <a:rect l="l" t="t" r="r" b="b"/>
              <a:pathLst>
                <a:path w="2343587" h="421895">
                  <a:moveTo>
                    <a:pt x="11771" y="0"/>
                  </a:moveTo>
                  <a:lnTo>
                    <a:pt x="2331816" y="0"/>
                  </a:lnTo>
                  <a:cubicBezTo>
                    <a:pt x="2334938" y="0"/>
                    <a:pt x="2337932" y="1240"/>
                    <a:pt x="2340139" y="3448"/>
                  </a:cubicBezTo>
                  <a:cubicBezTo>
                    <a:pt x="2342347" y="5655"/>
                    <a:pt x="2343587" y="8649"/>
                    <a:pt x="2343587" y="11771"/>
                  </a:cubicBezTo>
                  <a:lnTo>
                    <a:pt x="2343587" y="410124"/>
                  </a:lnTo>
                  <a:cubicBezTo>
                    <a:pt x="2343587" y="413246"/>
                    <a:pt x="2342347" y="416240"/>
                    <a:pt x="2340139" y="418448"/>
                  </a:cubicBezTo>
                  <a:cubicBezTo>
                    <a:pt x="2337932" y="420655"/>
                    <a:pt x="2334938" y="421895"/>
                    <a:pt x="2331816" y="421895"/>
                  </a:cubicBezTo>
                  <a:lnTo>
                    <a:pt x="11771" y="421895"/>
                  </a:lnTo>
                  <a:cubicBezTo>
                    <a:pt x="8649" y="421895"/>
                    <a:pt x="5655" y="420655"/>
                    <a:pt x="3448" y="418448"/>
                  </a:cubicBezTo>
                  <a:cubicBezTo>
                    <a:pt x="1240" y="416240"/>
                    <a:pt x="0" y="413246"/>
                    <a:pt x="0" y="410124"/>
                  </a:cubicBezTo>
                  <a:lnTo>
                    <a:pt x="0" y="11771"/>
                  </a:lnTo>
                  <a:cubicBezTo>
                    <a:pt x="0" y="8649"/>
                    <a:pt x="1240" y="5655"/>
                    <a:pt x="3448" y="3448"/>
                  </a:cubicBezTo>
                  <a:cubicBezTo>
                    <a:pt x="5655" y="1240"/>
                    <a:pt x="8649" y="0"/>
                    <a:pt x="11771" y="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1028700" y="2983230"/>
            <a:ext cx="16230600" cy="2160270"/>
            <a:chOff x="0" y="0"/>
            <a:chExt cx="2514545" cy="3346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14545" cy="334682"/>
            </a:xfrm>
            <a:custGeom>
              <a:avLst/>
              <a:gdLst/>
              <a:ahLst/>
              <a:cxnLst/>
              <a:rect l="l" t="t" r="r" b="b"/>
              <a:pathLst>
                <a:path w="2514545" h="334682">
                  <a:moveTo>
                    <a:pt x="10971" y="0"/>
                  </a:moveTo>
                  <a:lnTo>
                    <a:pt x="2503574" y="0"/>
                  </a:lnTo>
                  <a:cubicBezTo>
                    <a:pt x="2509633" y="0"/>
                    <a:pt x="2514545" y="4912"/>
                    <a:pt x="2514545" y="10971"/>
                  </a:cubicBezTo>
                  <a:lnTo>
                    <a:pt x="2514545" y="323711"/>
                  </a:lnTo>
                  <a:cubicBezTo>
                    <a:pt x="2514545" y="329771"/>
                    <a:pt x="2509633" y="334682"/>
                    <a:pt x="2503574" y="334682"/>
                  </a:cubicBezTo>
                  <a:lnTo>
                    <a:pt x="10971" y="334682"/>
                  </a:lnTo>
                  <a:cubicBezTo>
                    <a:pt x="4912" y="334682"/>
                    <a:pt x="0" y="329771"/>
                    <a:pt x="0" y="323711"/>
                  </a:cubicBezTo>
                  <a:lnTo>
                    <a:pt x="0" y="10971"/>
                  </a:lnTo>
                  <a:cubicBezTo>
                    <a:pt x="0" y="4912"/>
                    <a:pt x="4912" y="0"/>
                    <a:pt x="10971" y="0"/>
                  </a:cubicBezTo>
                  <a:close/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028700" y="2983230"/>
            <a:ext cx="1941233" cy="2160270"/>
            <a:chOff x="0" y="0"/>
            <a:chExt cx="300748" cy="3346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00748" cy="334682"/>
            </a:xfrm>
            <a:custGeom>
              <a:avLst/>
              <a:gdLst/>
              <a:ahLst/>
              <a:cxnLst/>
              <a:rect l="l" t="t" r="r" b="b"/>
              <a:pathLst>
                <a:path w="300748" h="334682">
                  <a:moveTo>
                    <a:pt x="91727" y="0"/>
                  </a:moveTo>
                  <a:lnTo>
                    <a:pt x="209020" y="0"/>
                  </a:lnTo>
                  <a:cubicBezTo>
                    <a:pt x="233348" y="0"/>
                    <a:pt x="256679" y="9664"/>
                    <a:pt x="273881" y="26866"/>
                  </a:cubicBezTo>
                  <a:cubicBezTo>
                    <a:pt x="291084" y="44069"/>
                    <a:pt x="300748" y="67400"/>
                    <a:pt x="300748" y="91727"/>
                  </a:cubicBezTo>
                  <a:lnTo>
                    <a:pt x="300748" y="242955"/>
                  </a:lnTo>
                  <a:cubicBezTo>
                    <a:pt x="300748" y="293615"/>
                    <a:pt x="259680" y="334682"/>
                    <a:pt x="209020" y="334682"/>
                  </a:cubicBezTo>
                  <a:lnTo>
                    <a:pt x="91727" y="334682"/>
                  </a:lnTo>
                  <a:cubicBezTo>
                    <a:pt x="67400" y="334682"/>
                    <a:pt x="44069" y="325018"/>
                    <a:pt x="26866" y="307816"/>
                  </a:cubicBezTo>
                  <a:cubicBezTo>
                    <a:pt x="9664" y="290614"/>
                    <a:pt x="0" y="267283"/>
                    <a:pt x="0" y="242955"/>
                  </a:cubicBezTo>
                  <a:lnTo>
                    <a:pt x="0" y="91727"/>
                  </a:lnTo>
                  <a:cubicBezTo>
                    <a:pt x="0" y="67400"/>
                    <a:pt x="9664" y="44069"/>
                    <a:pt x="26866" y="26866"/>
                  </a:cubicBezTo>
                  <a:cubicBezTo>
                    <a:pt x="44069" y="9664"/>
                    <a:pt x="67400" y="0"/>
                    <a:pt x="91727" y="0"/>
                  </a:cubicBezTo>
                  <a:close/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9" name="Group 9"/>
          <p:cNvGrpSpPr/>
          <p:nvPr/>
        </p:nvGrpSpPr>
        <p:grpSpPr>
          <a:xfrm rot="-10776806">
            <a:off x="1035852" y="5624860"/>
            <a:ext cx="3503596" cy="2131924"/>
            <a:chOff x="0" y="0"/>
            <a:chExt cx="5927401" cy="3606800"/>
          </a:xfrm>
        </p:grpSpPr>
        <p:sp>
          <p:nvSpPr>
            <p:cNvPr id="10" name="Freeform 10">
              <a:hlinkClick r:id="rId4" action="ppaction://hlinksldjump"/>
            </p:cNvPr>
            <p:cNvSpPr/>
            <p:nvPr/>
          </p:nvSpPr>
          <p:spPr>
            <a:xfrm>
              <a:off x="0" y="0"/>
              <a:ext cx="5927401" cy="3606800"/>
            </a:xfrm>
            <a:custGeom>
              <a:avLst/>
              <a:gdLst/>
              <a:ahLst/>
              <a:cxnLst/>
              <a:rect l="l" t="t" r="r" b="b"/>
              <a:pathLst>
                <a:path w="5927401" h="3606800">
                  <a:moveTo>
                    <a:pt x="5927401" y="0"/>
                  </a:moveTo>
                  <a:lnTo>
                    <a:pt x="1041400" y="0"/>
                  </a:lnTo>
                  <a:lnTo>
                    <a:pt x="0" y="1803400"/>
                  </a:lnTo>
                  <a:lnTo>
                    <a:pt x="1041400" y="3606800"/>
                  </a:lnTo>
                  <a:lnTo>
                    <a:pt x="5927401" y="3606800"/>
                  </a:lnTo>
                  <a:lnTo>
                    <a:pt x="4886001" y="1803400"/>
                  </a:lnTo>
                  <a:close/>
                </a:path>
              </a:pathLst>
            </a:custGeom>
            <a:solidFill>
              <a:srgbClr val="FBC046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10776806">
            <a:off x="4140771" y="5624860"/>
            <a:ext cx="3503596" cy="2131924"/>
            <a:chOff x="0" y="0"/>
            <a:chExt cx="5927401" cy="3606800"/>
          </a:xfrm>
        </p:grpSpPr>
        <p:sp>
          <p:nvSpPr>
            <p:cNvPr id="12" name="Freeform 12">
              <a:hlinkClick r:id="rId5" action="ppaction://hlinksldjump"/>
            </p:cNvPr>
            <p:cNvSpPr/>
            <p:nvPr/>
          </p:nvSpPr>
          <p:spPr>
            <a:xfrm>
              <a:off x="0" y="0"/>
              <a:ext cx="5927401" cy="3606800"/>
            </a:xfrm>
            <a:custGeom>
              <a:avLst/>
              <a:gdLst/>
              <a:ahLst/>
              <a:cxnLst/>
              <a:rect l="l" t="t" r="r" b="b"/>
              <a:pathLst>
                <a:path w="5927401" h="3606800">
                  <a:moveTo>
                    <a:pt x="5927401" y="0"/>
                  </a:moveTo>
                  <a:lnTo>
                    <a:pt x="1041400" y="0"/>
                  </a:lnTo>
                  <a:lnTo>
                    <a:pt x="0" y="1803400"/>
                  </a:lnTo>
                  <a:lnTo>
                    <a:pt x="1041400" y="3606800"/>
                  </a:lnTo>
                  <a:lnTo>
                    <a:pt x="5927401" y="3606800"/>
                  </a:lnTo>
                  <a:lnTo>
                    <a:pt x="4886001" y="1803400"/>
                  </a:lnTo>
                  <a:close/>
                </a:path>
              </a:pathLst>
            </a:custGeom>
            <a:solidFill>
              <a:srgbClr val="FBC046"/>
            </a:solidFill>
          </p:spPr>
        </p:sp>
      </p:grpSp>
      <p:grpSp>
        <p:nvGrpSpPr>
          <p:cNvPr id="13" name="Group 13"/>
          <p:cNvGrpSpPr/>
          <p:nvPr/>
        </p:nvGrpSpPr>
        <p:grpSpPr>
          <a:xfrm rot="-10776806">
            <a:off x="7245689" y="5624860"/>
            <a:ext cx="3503596" cy="2131924"/>
            <a:chOff x="0" y="0"/>
            <a:chExt cx="5927401" cy="3606800"/>
          </a:xfrm>
        </p:grpSpPr>
        <p:sp>
          <p:nvSpPr>
            <p:cNvPr id="14" name="Freeform 14">
              <a:hlinkClick r:id="rId6" action="ppaction://hlinksldjump"/>
            </p:cNvPr>
            <p:cNvSpPr/>
            <p:nvPr/>
          </p:nvSpPr>
          <p:spPr>
            <a:xfrm>
              <a:off x="0" y="0"/>
              <a:ext cx="5927401" cy="3606800"/>
            </a:xfrm>
            <a:custGeom>
              <a:avLst/>
              <a:gdLst/>
              <a:ahLst/>
              <a:cxnLst/>
              <a:rect l="l" t="t" r="r" b="b"/>
              <a:pathLst>
                <a:path w="5927401" h="3606800">
                  <a:moveTo>
                    <a:pt x="5927401" y="0"/>
                  </a:moveTo>
                  <a:lnTo>
                    <a:pt x="1041400" y="0"/>
                  </a:lnTo>
                  <a:lnTo>
                    <a:pt x="0" y="1803400"/>
                  </a:lnTo>
                  <a:lnTo>
                    <a:pt x="1041400" y="3606800"/>
                  </a:lnTo>
                  <a:lnTo>
                    <a:pt x="5927401" y="3606800"/>
                  </a:lnTo>
                  <a:lnTo>
                    <a:pt x="4886001" y="1803400"/>
                  </a:lnTo>
                  <a:close/>
                </a:path>
              </a:pathLst>
            </a:custGeom>
            <a:solidFill>
              <a:srgbClr val="FBC046"/>
            </a:solidFill>
          </p:spPr>
        </p:sp>
      </p:grpSp>
      <p:grpSp>
        <p:nvGrpSpPr>
          <p:cNvPr id="15" name="Group 15"/>
          <p:cNvGrpSpPr/>
          <p:nvPr/>
        </p:nvGrpSpPr>
        <p:grpSpPr>
          <a:xfrm rot="-10776806">
            <a:off x="10350608" y="5624860"/>
            <a:ext cx="3503596" cy="2131924"/>
            <a:chOff x="0" y="0"/>
            <a:chExt cx="5927401" cy="3606800"/>
          </a:xfrm>
        </p:grpSpPr>
        <p:sp>
          <p:nvSpPr>
            <p:cNvPr id="16" name="Freeform 16">
              <a:hlinkClick r:id="rId7" action="ppaction://hlinksldjump"/>
            </p:cNvPr>
            <p:cNvSpPr/>
            <p:nvPr/>
          </p:nvSpPr>
          <p:spPr>
            <a:xfrm>
              <a:off x="0" y="0"/>
              <a:ext cx="5927401" cy="3606800"/>
            </a:xfrm>
            <a:custGeom>
              <a:avLst/>
              <a:gdLst/>
              <a:ahLst/>
              <a:cxnLst/>
              <a:rect l="l" t="t" r="r" b="b"/>
              <a:pathLst>
                <a:path w="5927401" h="3606800">
                  <a:moveTo>
                    <a:pt x="5927401" y="0"/>
                  </a:moveTo>
                  <a:lnTo>
                    <a:pt x="1041400" y="0"/>
                  </a:lnTo>
                  <a:lnTo>
                    <a:pt x="0" y="1803400"/>
                  </a:lnTo>
                  <a:lnTo>
                    <a:pt x="1041400" y="3606800"/>
                  </a:lnTo>
                  <a:lnTo>
                    <a:pt x="5927401" y="3606800"/>
                  </a:lnTo>
                  <a:lnTo>
                    <a:pt x="4886001" y="1803400"/>
                  </a:lnTo>
                  <a:close/>
                </a:path>
              </a:pathLst>
            </a:custGeom>
            <a:solidFill>
              <a:srgbClr val="FBC046"/>
            </a:solidFill>
          </p:spPr>
        </p:sp>
      </p:grpSp>
      <p:grpSp>
        <p:nvGrpSpPr>
          <p:cNvPr id="17" name="Group 17"/>
          <p:cNvGrpSpPr/>
          <p:nvPr/>
        </p:nvGrpSpPr>
        <p:grpSpPr>
          <a:xfrm rot="-10776806">
            <a:off x="13446233" y="5624860"/>
            <a:ext cx="3503596" cy="2131924"/>
            <a:chOff x="0" y="0"/>
            <a:chExt cx="5927401" cy="3606800"/>
          </a:xfrm>
        </p:grpSpPr>
        <p:sp>
          <p:nvSpPr>
            <p:cNvPr id="18" name="Freeform 18">
              <a:hlinkClick r:id="rId8" action="ppaction://hlinksldjump"/>
            </p:cNvPr>
            <p:cNvSpPr/>
            <p:nvPr/>
          </p:nvSpPr>
          <p:spPr>
            <a:xfrm>
              <a:off x="0" y="0"/>
              <a:ext cx="5927401" cy="3606800"/>
            </a:xfrm>
            <a:custGeom>
              <a:avLst/>
              <a:gdLst/>
              <a:ahLst/>
              <a:cxnLst/>
              <a:rect l="l" t="t" r="r" b="b"/>
              <a:pathLst>
                <a:path w="5927401" h="3606800">
                  <a:moveTo>
                    <a:pt x="5927401" y="0"/>
                  </a:moveTo>
                  <a:lnTo>
                    <a:pt x="1041400" y="0"/>
                  </a:lnTo>
                  <a:lnTo>
                    <a:pt x="0" y="1803400"/>
                  </a:lnTo>
                  <a:lnTo>
                    <a:pt x="1041400" y="3606800"/>
                  </a:lnTo>
                  <a:lnTo>
                    <a:pt x="5927401" y="3606800"/>
                  </a:lnTo>
                  <a:lnTo>
                    <a:pt x="4886001" y="1803400"/>
                  </a:lnTo>
                  <a:close/>
                </a:path>
              </a:pathLst>
            </a:custGeom>
            <a:solidFill>
              <a:srgbClr val="FBC046"/>
            </a:solidFill>
          </p:spPr>
        </p:sp>
      </p:grpSp>
      <p:sp>
        <p:nvSpPr>
          <p:cNvPr id="19" name="AutoShape 19"/>
          <p:cNvSpPr/>
          <p:nvPr/>
        </p:nvSpPr>
        <p:spPr>
          <a:xfrm>
            <a:off x="5" y="8327246"/>
            <a:ext cx="18288000" cy="9525"/>
          </a:xfrm>
          <a:prstGeom prst="line">
            <a:avLst/>
          </a:prstGeom>
          <a:ln w="19050" cap="rnd">
            <a:solidFill>
              <a:srgbClr val="54545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Freeform 20"/>
          <p:cNvSpPr/>
          <p:nvPr/>
        </p:nvSpPr>
        <p:spPr>
          <a:xfrm>
            <a:off x="2464803" y="8254354"/>
            <a:ext cx="249620" cy="250074"/>
          </a:xfrm>
          <a:custGeom>
            <a:avLst/>
            <a:gdLst/>
            <a:ahLst/>
            <a:cxnLst/>
            <a:rect l="l" t="t" r="r" b="b"/>
            <a:pathLst>
              <a:path w="249620" h="250074">
                <a:moveTo>
                  <a:pt x="0" y="0"/>
                </a:moveTo>
                <a:lnTo>
                  <a:pt x="249620" y="0"/>
                </a:lnTo>
                <a:lnTo>
                  <a:pt x="249620" y="250074"/>
                </a:lnTo>
                <a:lnTo>
                  <a:pt x="0" y="2500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606333" y="8238750"/>
            <a:ext cx="249620" cy="250074"/>
          </a:xfrm>
          <a:custGeom>
            <a:avLst/>
            <a:gdLst/>
            <a:ahLst/>
            <a:cxnLst/>
            <a:rect l="l" t="t" r="r" b="b"/>
            <a:pathLst>
              <a:path w="249620" h="250074">
                <a:moveTo>
                  <a:pt x="0" y="0"/>
                </a:moveTo>
                <a:lnTo>
                  <a:pt x="249619" y="0"/>
                </a:lnTo>
                <a:lnTo>
                  <a:pt x="249619" y="250074"/>
                </a:lnTo>
                <a:lnTo>
                  <a:pt x="0" y="2500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8872678" y="8229822"/>
            <a:ext cx="249620" cy="250074"/>
          </a:xfrm>
          <a:custGeom>
            <a:avLst/>
            <a:gdLst/>
            <a:ahLst/>
            <a:cxnLst/>
            <a:rect l="l" t="t" r="r" b="b"/>
            <a:pathLst>
              <a:path w="249620" h="250074">
                <a:moveTo>
                  <a:pt x="0" y="0"/>
                </a:moveTo>
                <a:lnTo>
                  <a:pt x="249619" y="0"/>
                </a:lnTo>
                <a:lnTo>
                  <a:pt x="249619" y="250075"/>
                </a:lnTo>
                <a:lnTo>
                  <a:pt x="0" y="2500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1977596" y="8229822"/>
            <a:ext cx="249620" cy="250074"/>
          </a:xfrm>
          <a:custGeom>
            <a:avLst/>
            <a:gdLst/>
            <a:ahLst/>
            <a:cxnLst/>
            <a:rect l="l" t="t" r="r" b="b"/>
            <a:pathLst>
              <a:path w="249620" h="250074">
                <a:moveTo>
                  <a:pt x="0" y="0"/>
                </a:moveTo>
                <a:lnTo>
                  <a:pt x="249620" y="0"/>
                </a:lnTo>
                <a:lnTo>
                  <a:pt x="249620" y="250075"/>
                </a:lnTo>
                <a:lnTo>
                  <a:pt x="0" y="2500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5116211" y="8229822"/>
            <a:ext cx="249620" cy="250074"/>
          </a:xfrm>
          <a:custGeom>
            <a:avLst/>
            <a:gdLst/>
            <a:ahLst/>
            <a:cxnLst/>
            <a:rect l="l" t="t" r="r" b="b"/>
            <a:pathLst>
              <a:path w="249620" h="250074">
                <a:moveTo>
                  <a:pt x="0" y="0"/>
                </a:moveTo>
                <a:lnTo>
                  <a:pt x="249620" y="0"/>
                </a:lnTo>
                <a:lnTo>
                  <a:pt x="249620" y="250075"/>
                </a:lnTo>
                <a:lnTo>
                  <a:pt x="0" y="2500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>
            <a:hlinkClick r:id="rId13" action="ppaction://hlinksldjump"/>
          </p:cNvPr>
          <p:cNvSpPr/>
          <p:nvPr/>
        </p:nvSpPr>
        <p:spPr>
          <a:xfrm>
            <a:off x="17387233" y="8784142"/>
            <a:ext cx="768999" cy="948317"/>
          </a:xfrm>
          <a:custGeom>
            <a:avLst/>
            <a:gdLst/>
            <a:ahLst/>
            <a:cxnLst/>
            <a:rect l="l" t="t" r="r" b="b"/>
            <a:pathLst>
              <a:path w="768999" h="948317">
                <a:moveTo>
                  <a:pt x="0" y="0"/>
                </a:moveTo>
                <a:lnTo>
                  <a:pt x="768999" y="0"/>
                </a:lnTo>
                <a:lnTo>
                  <a:pt x="768999" y="948316"/>
                </a:lnTo>
                <a:lnTo>
                  <a:pt x="0" y="9483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3850780" y="1094739"/>
            <a:ext cx="12706027" cy="958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  <a:spcBef>
                <a:spcPct val="0"/>
              </a:spcBef>
            </a:pPr>
            <a:r>
              <a:rPr lang="en-US" sz="4999" b="1" spc="54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3. Prozessplanung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286875" y="3654575"/>
            <a:ext cx="13461541" cy="115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„Welche Schritte müssen wir gehen, um die Leitziele der Säule II bestmöglich zu erreichen?“</a:t>
            </a:r>
          </a:p>
          <a:p>
            <a:pPr algn="ctr">
              <a:lnSpc>
                <a:spcPts val="2860"/>
              </a:lnSpc>
              <a:spcBef>
                <a:spcPct val="0"/>
              </a:spcBef>
            </a:pPr>
            <a:endParaRPr lang="en-US" sz="2800" spc="238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082218" y="3899685"/>
            <a:ext cx="1834197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Leitfrage: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385174" y="6203035"/>
            <a:ext cx="3014790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Ist-Stand-</a:t>
            </a:r>
          </a:p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Analyse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09020" y="6464972"/>
            <a:ext cx="3014790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Visionen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490092" y="6074475"/>
            <a:ext cx="3014790" cy="1153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Priorisierung und</a:t>
            </a:r>
          </a:p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Auswahl von Handlungsfeldern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785511" y="5879239"/>
            <a:ext cx="3014790" cy="154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Erarbeitung von </a:t>
            </a:r>
          </a:p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Zielen, Maßnahmen,</a:t>
            </a:r>
          </a:p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Indikatoren; Projektplanung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733626" y="6269710"/>
            <a:ext cx="3014790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Vorstellung </a:t>
            </a:r>
          </a:p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und Abstimmung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482071" y="8578070"/>
            <a:ext cx="3517900" cy="683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8"/>
              </a:lnSpc>
            </a:pPr>
            <a:r>
              <a:rPr lang="en-US" sz="19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Schulleitung</a:t>
            </a:r>
          </a:p>
          <a:p>
            <a:pPr algn="ctr">
              <a:lnSpc>
                <a:spcPts val="2728"/>
              </a:lnSpc>
              <a:spcBef>
                <a:spcPct val="0"/>
              </a:spcBef>
            </a:pPr>
            <a:r>
              <a:rPr lang="en-US" sz="19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Schulaufsicht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7426769" y="9754109"/>
            <a:ext cx="689928" cy="26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8"/>
              </a:lnSpc>
              <a:spcBef>
                <a:spcPct val="0"/>
              </a:spcBef>
            </a:pPr>
            <a:r>
              <a:rPr lang="en-US" sz="15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Zurück</a:t>
            </a:r>
          </a:p>
        </p:txBody>
      </p:sp>
      <p:sp>
        <p:nvSpPr>
          <p:cNvPr id="36" name="Freeform 36"/>
          <p:cNvSpPr/>
          <p:nvPr/>
        </p:nvSpPr>
        <p:spPr>
          <a:xfrm>
            <a:off x="1427283" y="1028700"/>
            <a:ext cx="1287139" cy="1174807"/>
          </a:xfrm>
          <a:custGeom>
            <a:avLst/>
            <a:gdLst/>
            <a:ahLst/>
            <a:cxnLst/>
            <a:rect l="l" t="t" r="r" b="b"/>
            <a:pathLst>
              <a:path w="1287139" h="1174807">
                <a:moveTo>
                  <a:pt x="0" y="0"/>
                </a:moveTo>
                <a:lnTo>
                  <a:pt x="1287140" y="0"/>
                </a:lnTo>
                <a:lnTo>
                  <a:pt x="1287140" y="1174807"/>
                </a:lnTo>
                <a:lnTo>
                  <a:pt x="0" y="117480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830663" y="8602821"/>
            <a:ext cx="3517900" cy="1369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8"/>
              </a:lnSpc>
            </a:pPr>
            <a:r>
              <a:rPr lang="en-US" sz="19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SCP-Leitungsteam</a:t>
            </a:r>
          </a:p>
          <a:p>
            <a:pPr algn="ctr">
              <a:lnSpc>
                <a:spcPts val="2728"/>
              </a:lnSpc>
            </a:pPr>
            <a:r>
              <a:rPr lang="en-US" sz="19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SCP-Gruppe</a:t>
            </a:r>
          </a:p>
          <a:p>
            <a:pPr algn="ctr">
              <a:lnSpc>
                <a:spcPts val="2728"/>
              </a:lnSpc>
              <a:spcBef>
                <a:spcPct val="0"/>
              </a:spcBef>
            </a:pPr>
            <a:r>
              <a:rPr lang="en-US" sz="19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Fachschafts-, Abteilungsleitungen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972193" y="8602821"/>
            <a:ext cx="3517900" cy="1369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8"/>
              </a:lnSpc>
            </a:pPr>
            <a:r>
              <a:rPr lang="en-US" sz="19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SCP-Leitungsteam</a:t>
            </a:r>
          </a:p>
          <a:p>
            <a:pPr algn="ctr">
              <a:lnSpc>
                <a:spcPts val="2728"/>
              </a:lnSpc>
            </a:pPr>
            <a:r>
              <a:rPr lang="en-US" sz="19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SCP-Gruppe</a:t>
            </a:r>
          </a:p>
          <a:p>
            <a:pPr algn="ctr">
              <a:lnSpc>
                <a:spcPts val="2728"/>
              </a:lnSpc>
            </a:pPr>
            <a:r>
              <a:rPr lang="en-US" sz="19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Fachschafts-, </a:t>
            </a:r>
          </a:p>
          <a:p>
            <a:pPr algn="ctr">
              <a:lnSpc>
                <a:spcPts val="2728"/>
              </a:lnSpc>
              <a:spcBef>
                <a:spcPct val="0"/>
              </a:spcBef>
            </a:pPr>
            <a:r>
              <a:rPr lang="en-US" sz="19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Abteilungsleitungen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238538" y="8602821"/>
            <a:ext cx="3517900" cy="1712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8"/>
              </a:lnSpc>
            </a:pPr>
            <a:r>
              <a:rPr lang="en-US" sz="19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SCP-Leitungsteam</a:t>
            </a:r>
          </a:p>
          <a:p>
            <a:pPr algn="ctr">
              <a:lnSpc>
                <a:spcPts val="2728"/>
              </a:lnSpc>
            </a:pPr>
            <a:r>
              <a:rPr lang="en-US" sz="19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SCP-Gruppe</a:t>
            </a:r>
          </a:p>
          <a:p>
            <a:pPr algn="ctr">
              <a:lnSpc>
                <a:spcPts val="2728"/>
              </a:lnSpc>
            </a:pPr>
            <a:r>
              <a:rPr lang="en-US" sz="19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Mitglieder der Schulgemeinschaft</a:t>
            </a:r>
          </a:p>
          <a:p>
            <a:pPr algn="ctr">
              <a:lnSpc>
                <a:spcPts val="2728"/>
              </a:lnSpc>
              <a:spcBef>
                <a:spcPct val="0"/>
              </a:spcBef>
            </a:pPr>
            <a:endParaRPr lang="en-US" sz="1948" b="1">
              <a:solidFill>
                <a:srgbClr val="000000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0173064" y="8602821"/>
            <a:ext cx="4070205" cy="1369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8"/>
              </a:lnSpc>
            </a:pPr>
            <a:r>
              <a:rPr lang="en-US" sz="19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SCP-Leitungsteam</a:t>
            </a:r>
          </a:p>
          <a:p>
            <a:pPr algn="ctr">
              <a:lnSpc>
                <a:spcPts val="2728"/>
              </a:lnSpc>
            </a:pPr>
            <a:r>
              <a:rPr lang="en-US" sz="19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SCP-Gruppe</a:t>
            </a:r>
          </a:p>
          <a:p>
            <a:pPr algn="ctr">
              <a:lnSpc>
                <a:spcPts val="2728"/>
              </a:lnSpc>
            </a:pPr>
            <a:r>
              <a:rPr lang="en-US" sz="19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Mitglieder der</a:t>
            </a:r>
          </a:p>
          <a:p>
            <a:pPr algn="ctr">
              <a:lnSpc>
                <a:spcPts val="2728"/>
              </a:lnSpc>
              <a:spcBef>
                <a:spcPct val="0"/>
              </a:spcBef>
            </a:pPr>
            <a:r>
              <a:rPr lang="en-US" sz="19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Schulgemeinschaft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615719" y="7835254"/>
            <a:ext cx="17856028" cy="318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8"/>
              </a:lnSpc>
              <a:spcBef>
                <a:spcPct val="0"/>
              </a:spcBef>
            </a:pPr>
            <a:r>
              <a:rPr lang="en-US" sz="1948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Unterstützungsmöglichkeit</a:t>
            </a:r>
            <a:r>
              <a:rPr lang="en-US" sz="1948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948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durch</a:t>
            </a:r>
            <a:r>
              <a:rPr lang="en-US" sz="1948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SEM/</a:t>
            </a:r>
            <a:r>
              <a:rPr lang="en-US" sz="1948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BiUSe</a:t>
            </a:r>
            <a:r>
              <a:rPr lang="en-US" sz="1948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948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bzw</a:t>
            </a:r>
            <a:r>
              <a:rPr lang="en-US" sz="1948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. </a:t>
            </a:r>
            <a:r>
              <a:rPr lang="en-US" sz="1948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QmbS-Berater</a:t>
            </a:r>
            <a:r>
              <a:rPr lang="en-US" sz="1948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948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für</a:t>
            </a:r>
            <a:r>
              <a:rPr lang="en-US" sz="1948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1948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gesamte</a:t>
            </a:r>
            <a:r>
              <a:rPr lang="en-US" sz="1948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Phase; </a:t>
            </a:r>
            <a:r>
              <a:rPr lang="en-US" sz="1948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ggf</a:t>
            </a:r>
            <a:r>
              <a:rPr lang="en-US" sz="1948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. </a:t>
            </a:r>
            <a:r>
              <a:rPr lang="en-US" sz="1948" b="1" dirty="0" err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Expertenteams</a:t>
            </a:r>
            <a:r>
              <a:rPr lang="en-US" sz="1948" b="1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</a:p>
        </p:txBody>
      </p:sp>
      <p:grpSp>
        <p:nvGrpSpPr>
          <p:cNvPr id="42" name="Group 42"/>
          <p:cNvGrpSpPr/>
          <p:nvPr/>
        </p:nvGrpSpPr>
        <p:grpSpPr>
          <a:xfrm rot="-10800000">
            <a:off x="1033346" y="7743283"/>
            <a:ext cx="15928281" cy="482125"/>
            <a:chOff x="0" y="0"/>
            <a:chExt cx="119160246" cy="3606800"/>
          </a:xfrm>
        </p:grpSpPr>
        <p:sp>
          <p:nvSpPr>
            <p:cNvPr id="43" name="Freeform 43">
              <a:hlinkClick r:id="rId4" action="ppaction://hlinksldjump"/>
            </p:cNvPr>
            <p:cNvSpPr/>
            <p:nvPr/>
          </p:nvSpPr>
          <p:spPr>
            <a:xfrm>
              <a:off x="0" y="0"/>
              <a:ext cx="119160243" cy="3606800"/>
            </a:xfrm>
            <a:custGeom>
              <a:avLst/>
              <a:gdLst/>
              <a:ahLst/>
              <a:cxnLst/>
              <a:rect l="l" t="t" r="r" b="b"/>
              <a:pathLst>
                <a:path w="119160243" h="3606800">
                  <a:moveTo>
                    <a:pt x="119160243" y="0"/>
                  </a:moveTo>
                  <a:lnTo>
                    <a:pt x="1041400" y="0"/>
                  </a:lnTo>
                  <a:lnTo>
                    <a:pt x="0" y="1803400"/>
                  </a:lnTo>
                  <a:lnTo>
                    <a:pt x="1041400" y="3606800"/>
                  </a:lnTo>
                  <a:lnTo>
                    <a:pt x="119160243" y="3606800"/>
                  </a:lnTo>
                  <a:lnTo>
                    <a:pt x="118118843" y="1803400"/>
                  </a:lnTo>
                  <a:close/>
                </a:path>
              </a:pathLst>
            </a:custGeom>
            <a:solidFill>
              <a:srgbClr val="FFDE59">
                <a:alpha val="35686"/>
              </a:srgbClr>
            </a:solidFill>
          </p:spPr>
        </p:sp>
      </p:grpSp>
      <p:grpSp>
        <p:nvGrpSpPr>
          <p:cNvPr id="44" name="Group 44"/>
          <p:cNvGrpSpPr/>
          <p:nvPr/>
        </p:nvGrpSpPr>
        <p:grpSpPr>
          <a:xfrm rot="-10800000">
            <a:off x="3353791" y="7001591"/>
            <a:ext cx="2062766" cy="482125"/>
            <a:chOff x="0" y="0"/>
            <a:chExt cx="15431652" cy="3606800"/>
          </a:xfrm>
        </p:grpSpPr>
        <p:sp>
          <p:nvSpPr>
            <p:cNvPr id="45" name="Freeform 45">
              <a:hlinkClick r:id="rId4" action="ppaction://hlinksldjump"/>
            </p:cNvPr>
            <p:cNvSpPr/>
            <p:nvPr/>
          </p:nvSpPr>
          <p:spPr>
            <a:xfrm>
              <a:off x="0" y="0"/>
              <a:ext cx="15431652" cy="3606800"/>
            </a:xfrm>
            <a:custGeom>
              <a:avLst/>
              <a:gdLst/>
              <a:ahLst/>
              <a:cxnLst/>
              <a:rect l="l" t="t" r="r" b="b"/>
              <a:pathLst>
                <a:path w="15431652" h="3606800">
                  <a:moveTo>
                    <a:pt x="15431652" y="0"/>
                  </a:moveTo>
                  <a:lnTo>
                    <a:pt x="1041400" y="0"/>
                  </a:lnTo>
                  <a:lnTo>
                    <a:pt x="0" y="1803400"/>
                  </a:lnTo>
                  <a:lnTo>
                    <a:pt x="1041400" y="3606800"/>
                  </a:lnTo>
                  <a:lnTo>
                    <a:pt x="15431652" y="3606800"/>
                  </a:lnTo>
                  <a:lnTo>
                    <a:pt x="14390252" y="1803400"/>
                  </a:lnTo>
                  <a:close/>
                </a:path>
              </a:pathLst>
            </a:custGeom>
            <a:solidFill>
              <a:srgbClr val="F59C0D">
                <a:alpha val="75686"/>
              </a:srgbClr>
            </a:solidFill>
          </p:spPr>
        </p:sp>
      </p:grpSp>
      <p:sp>
        <p:nvSpPr>
          <p:cNvPr id="46" name="TextBox 46"/>
          <p:cNvSpPr txBox="1"/>
          <p:nvPr/>
        </p:nvSpPr>
        <p:spPr>
          <a:xfrm>
            <a:off x="2877778" y="7061555"/>
            <a:ext cx="3014790" cy="273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b="1" u="sng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  <a:hlinkClick r:id="rId18" action="ppaction://hlinksldjump"/>
              </a:rPr>
              <a:t> Datengestützte SE</a:t>
            </a:r>
          </a:p>
        </p:txBody>
      </p:sp>
      <p:sp>
        <p:nvSpPr>
          <p:cNvPr id="47" name="Freeform 47"/>
          <p:cNvSpPr/>
          <p:nvPr/>
        </p:nvSpPr>
        <p:spPr>
          <a:xfrm rot="-5400000">
            <a:off x="-6328836" y="3309762"/>
            <a:ext cx="11520723" cy="2433753"/>
          </a:xfrm>
          <a:custGeom>
            <a:avLst/>
            <a:gdLst/>
            <a:ahLst/>
            <a:cxnLst/>
            <a:rect l="l" t="t" r="r" b="b"/>
            <a:pathLst>
              <a:path w="11520723" h="2433753">
                <a:moveTo>
                  <a:pt x="0" y="0"/>
                </a:moveTo>
                <a:lnTo>
                  <a:pt x="11520723" y="0"/>
                </a:lnTo>
                <a:lnTo>
                  <a:pt x="11520723" y="2433753"/>
                </a:lnTo>
                <a:lnTo>
                  <a:pt x="0" y="24337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0" y="0"/>
            <a:ext cx="648402" cy="645002"/>
          </a:xfrm>
          <a:custGeom>
            <a:avLst/>
            <a:gdLst/>
            <a:ahLst/>
            <a:cxnLst/>
            <a:rect l="l" t="t" r="r" b="b"/>
            <a:pathLst>
              <a:path w="648402" h="645002">
                <a:moveTo>
                  <a:pt x="0" y="0"/>
                </a:moveTo>
                <a:lnTo>
                  <a:pt x="648402" y="0"/>
                </a:lnTo>
                <a:lnTo>
                  <a:pt x="648402" y="645002"/>
                </a:lnTo>
                <a:lnTo>
                  <a:pt x="0" y="645002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r="-245547"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1481" y="1109411"/>
            <a:ext cx="1518452" cy="1234087"/>
          </a:xfrm>
          <a:custGeom>
            <a:avLst/>
            <a:gdLst/>
            <a:ahLst/>
            <a:cxnLst/>
            <a:rect l="l" t="t" r="r" b="b"/>
            <a:pathLst>
              <a:path w="1518452" h="1234087">
                <a:moveTo>
                  <a:pt x="0" y="0"/>
                </a:moveTo>
                <a:lnTo>
                  <a:pt x="1518452" y="0"/>
                </a:lnTo>
                <a:lnTo>
                  <a:pt x="1518452" y="1234088"/>
                </a:lnTo>
                <a:lnTo>
                  <a:pt x="0" y="1234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2520315"/>
            <a:ext cx="15127120" cy="3064176"/>
            <a:chOff x="0" y="0"/>
            <a:chExt cx="2343587" cy="4747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43587" cy="474721"/>
            </a:xfrm>
            <a:custGeom>
              <a:avLst/>
              <a:gdLst/>
              <a:ahLst/>
              <a:cxnLst/>
              <a:rect l="l" t="t" r="r" b="b"/>
              <a:pathLst>
                <a:path w="2343587" h="474721">
                  <a:moveTo>
                    <a:pt x="11771" y="0"/>
                  </a:moveTo>
                  <a:lnTo>
                    <a:pt x="2331816" y="0"/>
                  </a:lnTo>
                  <a:cubicBezTo>
                    <a:pt x="2334938" y="0"/>
                    <a:pt x="2337932" y="1240"/>
                    <a:pt x="2340139" y="3448"/>
                  </a:cubicBezTo>
                  <a:cubicBezTo>
                    <a:pt x="2342347" y="5655"/>
                    <a:pt x="2343587" y="8649"/>
                    <a:pt x="2343587" y="11771"/>
                  </a:cubicBezTo>
                  <a:lnTo>
                    <a:pt x="2343587" y="462950"/>
                  </a:lnTo>
                  <a:cubicBezTo>
                    <a:pt x="2343587" y="469451"/>
                    <a:pt x="2338317" y="474721"/>
                    <a:pt x="2331816" y="474721"/>
                  </a:cubicBezTo>
                  <a:lnTo>
                    <a:pt x="11771" y="474721"/>
                  </a:lnTo>
                  <a:cubicBezTo>
                    <a:pt x="8649" y="474721"/>
                    <a:pt x="5655" y="473481"/>
                    <a:pt x="3448" y="471273"/>
                  </a:cubicBezTo>
                  <a:cubicBezTo>
                    <a:pt x="1240" y="469066"/>
                    <a:pt x="0" y="466072"/>
                    <a:pt x="0" y="462950"/>
                  </a:cubicBezTo>
                  <a:lnTo>
                    <a:pt x="0" y="11771"/>
                  </a:lnTo>
                  <a:cubicBezTo>
                    <a:pt x="0" y="8649"/>
                    <a:pt x="1240" y="5655"/>
                    <a:pt x="3448" y="3448"/>
                  </a:cubicBezTo>
                  <a:cubicBezTo>
                    <a:pt x="5655" y="1240"/>
                    <a:pt x="8649" y="0"/>
                    <a:pt x="11771" y="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1028700" y="2983230"/>
            <a:ext cx="16230600" cy="2160270"/>
            <a:chOff x="0" y="0"/>
            <a:chExt cx="2514545" cy="3346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14545" cy="334682"/>
            </a:xfrm>
            <a:custGeom>
              <a:avLst/>
              <a:gdLst/>
              <a:ahLst/>
              <a:cxnLst/>
              <a:rect l="l" t="t" r="r" b="b"/>
              <a:pathLst>
                <a:path w="2514545" h="334682">
                  <a:moveTo>
                    <a:pt x="10971" y="0"/>
                  </a:moveTo>
                  <a:lnTo>
                    <a:pt x="2503574" y="0"/>
                  </a:lnTo>
                  <a:cubicBezTo>
                    <a:pt x="2509633" y="0"/>
                    <a:pt x="2514545" y="4912"/>
                    <a:pt x="2514545" y="10971"/>
                  </a:cubicBezTo>
                  <a:lnTo>
                    <a:pt x="2514545" y="323711"/>
                  </a:lnTo>
                  <a:cubicBezTo>
                    <a:pt x="2514545" y="329771"/>
                    <a:pt x="2509633" y="334682"/>
                    <a:pt x="2503574" y="334682"/>
                  </a:cubicBezTo>
                  <a:lnTo>
                    <a:pt x="10971" y="334682"/>
                  </a:lnTo>
                  <a:cubicBezTo>
                    <a:pt x="4912" y="334682"/>
                    <a:pt x="0" y="329771"/>
                    <a:pt x="0" y="323711"/>
                  </a:cubicBezTo>
                  <a:lnTo>
                    <a:pt x="0" y="10971"/>
                  </a:lnTo>
                  <a:cubicBezTo>
                    <a:pt x="0" y="4912"/>
                    <a:pt x="4912" y="0"/>
                    <a:pt x="10971" y="0"/>
                  </a:cubicBezTo>
                  <a:close/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028700" y="2983230"/>
            <a:ext cx="1941233" cy="2160270"/>
            <a:chOff x="0" y="0"/>
            <a:chExt cx="300748" cy="3346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00748" cy="334682"/>
            </a:xfrm>
            <a:custGeom>
              <a:avLst/>
              <a:gdLst/>
              <a:ahLst/>
              <a:cxnLst/>
              <a:rect l="l" t="t" r="r" b="b"/>
              <a:pathLst>
                <a:path w="300748" h="334682">
                  <a:moveTo>
                    <a:pt x="91727" y="0"/>
                  </a:moveTo>
                  <a:lnTo>
                    <a:pt x="209020" y="0"/>
                  </a:lnTo>
                  <a:cubicBezTo>
                    <a:pt x="233348" y="0"/>
                    <a:pt x="256679" y="9664"/>
                    <a:pt x="273881" y="26866"/>
                  </a:cubicBezTo>
                  <a:cubicBezTo>
                    <a:pt x="291084" y="44069"/>
                    <a:pt x="300748" y="67400"/>
                    <a:pt x="300748" y="91727"/>
                  </a:cubicBezTo>
                  <a:lnTo>
                    <a:pt x="300748" y="242955"/>
                  </a:lnTo>
                  <a:cubicBezTo>
                    <a:pt x="300748" y="293615"/>
                    <a:pt x="259680" y="334682"/>
                    <a:pt x="209020" y="334682"/>
                  </a:cubicBezTo>
                  <a:lnTo>
                    <a:pt x="91727" y="334682"/>
                  </a:lnTo>
                  <a:cubicBezTo>
                    <a:pt x="67400" y="334682"/>
                    <a:pt x="44069" y="325018"/>
                    <a:pt x="26866" y="307816"/>
                  </a:cubicBezTo>
                  <a:cubicBezTo>
                    <a:pt x="9664" y="290614"/>
                    <a:pt x="0" y="267283"/>
                    <a:pt x="0" y="242955"/>
                  </a:cubicBezTo>
                  <a:lnTo>
                    <a:pt x="0" y="91727"/>
                  </a:lnTo>
                  <a:cubicBezTo>
                    <a:pt x="0" y="67400"/>
                    <a:pt x="9664" y="44069"/>
                    <a:pt x="26866" y="26866"/>
                  </a:cubicBezTo>
                  <a:cubicBezTo>
                    <a:pt x="44069" y="9664"/>
                    <a:pt x="67400" y="0"/>
                    <a:pt x="91727" y="0"/>
                  </a:cubicBezTo>
                  <a:close/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9" name="Group 9"/>
          <p:cNvGrpSpPr/>
          <p:nvPr/>
        </p:nvGrpSpPr>
        <p:grpSpPr>
          <a:xfrm rot="-10776806">
            <a:off x="10365279" y="5914211"/>
            <a:ext cx="6743340" cy="2131924"/>
            <a:chOff x="0" y="0"/>
            <a:chExt cx="11408416" cy="3606800"/>
          </a:xfrm>
        </p:grpSpPr>
        <p:sp>
          <p:nvSpPr>
            <p:cNvPr id="10" name="Freeform 10">
              <a:hlinkClick r:id="rId4" action="ppaction://hlinksldjump"/>
            </p:cNvPr>
            <p:cNvSpPr/>
            <p:nvPr/>
          </p:nvSpPr>
          <p:spPr>
            <a:xfrm>
              <a:off x="0" y="0"/>
              <a:ext cx="11408416" cy="3606800"/>
            </a:xfrm>
            <a:custGeom>
              <a:avLst/>
              <a:gdLst/>
              <a:ahLst/>
              <a:cxnLst/>
              <a:rect l="l" t="t" r="r" b="b"/>
              <a:pathLst>
                <a:path w="11408416" h="3606800">
                  <a:moveTo>
                    <a:pt x="11408416" y="0"/>
                  </a:moveTo>
                  <a:lnTo>
                    <a:pt x="1041400" y="0"/>
                  </a:lnTo>
                  <a:lnTo>
                    <a:pt x="0" y="1803400"/>
                  </a:lnTo>
                  <a:lnTo>
                    <a:pt x="1041400" y="3606800"/>
                  </a:lnTo>
                  <a:lnTo>
                    <a:pt x="11408416" y="3606800"/>
                  </a:lnTo>
                  <a:lnTo>
                    <a:pt x="10367016" y="1803400"/>
                  </a:lnTo>
                  <a:close/>
                </a:path>
              </a:pathLst>
            </a:custGeom>
            <a:solidFill>
              <a:srgbClr val="00744D"/>
            </a:solidFill>
          </p:spPr>
        </p:sp>
      </p:grpSp>
      <p:sp>
        <p:nvSpPr>
          <p:cNvPr id="11" name="AutoShape 11"/>
          <p:cNvSpPr/>
          <p:nvPr/>
        </p:nvSpPr>
        <p:spPr>
          <a:xfrm>
            <a:off x="5" y="8555846"/>
            <a:ext cx="18288000" cy="9525"/>
          </a:xfrm>
          <a:prstGeom prst="line">
            <a:avLst/>
          </a:prstGeom>
          <a:ln w="19050" cap="rnd">
            <a:solidFill>
              <a:srgbClr val="54545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3590849" y="8458014"/>
            <a:ext cx="249620" cy="250074"/>
          </a:xfrm>
          <a:custGeom>
            <a:avLst/>
            <a:gdLst/>
            <a:ahLst/>
            <a:cxnLst/>
            <a:rect l="l" t="t" r="r" b="b"/>
            <a:pathLst>
              <a:path w="249620" h="250074">
                <a:moveTo>
                  <a:pt x="0" y="0"/>
                </a:moveTo>
                <a:lnTo>
                  <a:pt x="249620" y="0"/>
                </a:lnTo>
                <a:lnTo>
                  <a:pt x="249620" y="250074"/>
                </a:lnTo>
                <a:lnTo>
                  <a:pt x="0" y="2500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852248" y="8440334"/>
            <a:ext cx="249620" cy="250074"/>
          </a:xfrm>
          <a:custGeom>
            <a:avLst/>
            <a:gdLst/>
            <a:ahLst/>
            <a:cxnLst/>
            <a:rect l="l" t="t" r="r" b="b"/>
            <a:pathLst>
              <a:path w="249620" h="250074">
                <a:moveTo>
                  <a:pt x="0" y="0"/>
                </a:moveTo>
                <a:lnTo>
                  <a:pt x="249620" y="0"/>
                </a:lnTo>
                <a:lnTo>
                  <a:pt x="249620" y="250074"/>
                </a:lnTo>
                <a:lnTo>
                  <a:pt x="0" y="2500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hlinkClick r:id="rId9" action="ppaction://hlinksldjump"/>
          </p:cNvPr>
          <p:cNvSpPr/>
          <p:nvPr/>
        </p:nvSpPr>
        <p:spPr>
          <a:xfrm>
            <a:off x="17387233" y="8784142"/>
            <a:ext cx="768999" cy="948317"/>
          </a:xfrm>
          <a:custGeom>
            <a:avLst/>
            <a:gdLst/>
            <a:ahLst/>
            <a:cxnLst/>
            <a:rect l="l" t="t" r="r" b="b"/>
            <a:pathLst>
              <a:path w="768999" h="948317">
                <a:moveTo>
                  <a:pt x="0" y="0"/>
                </a:moveTo>
                <a:lnTo>
                  <a:pt x="768999" y="0"/>
                </a:lnTo>
                <a:lnTo>
                  <a:pt x="768999" y="948316"/>
                </a:lnTo>
                <a:lnTo>
                  <a:pt x="0" y="948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656062" y="1113789"/>
            <a:ext cx="12706027" cy="958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  <a:spcBef>
                <a:spcPct val="0"/>
              </a:spcBef>
            </a:pPr>
            <a:r>
              <a:rPr lang="en-US" sz="4999" b="1" spc="54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4. Realisierung und Evaluation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201150" y="3788076"/>
            <a:ext cx="12534858" cy="767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„Wie werden die Inhalte des SCP umgesetzt und evaluiert?“</a:t>
            </a:r>
          </a:p>
          <a:p>
            <a:pPr algn="ctr">
              <a:lnSpc>
                <a:spcPts val="2860"/>
              </a:lnSpc>
              <a:spcBef>
                <a:spcPct val="0"/>
              </a:spcBef>
            </a:pPr>
            <a:endParaRPr lang="en-US" sz="2800" spc="238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82218" y="3899685"/>
            <a:ext cx="1834197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Leitfrage:</a:t>
            </a:r>
          </a:p>
        </p:txBody>
      </p:sp>
      <p:grpSp>
        <p:nvGrpSpPr>
          <p:cNvPr id="18" name="Group 18"/>
          <p:cNvGrpSpPr/>
          <p:nvPr/>
        </p:nvGrpSpPr>
        <p:grpSpPr>
          <a:xfrm rot="-10776806">
            <a:off x="1154917" y="5850715"/>
            <a:ext cx="5178634" cy="2131924"/>
            <a:chOff x="0" y="0"/>
            <a:chExt cx="8761237" cy="3606800"/>
          </a:xfrm>
        </p:grpSpPr>
        <p:sp>
          <p:nvSpPr>
            <p:cNvPr id="19" name="Freeform 19">
              <a:hlinkClick r:id="rId12" action="ppaction://hlinksldjump"/>
            </p:cNvPr>
            <p:cNvSpPr/>
            <p:nvPr/>
          </p:nvSpPr>
          <p:spPr>
            <a:xfrm>
              <a:off x="0" y="0"/>
              <a:ext cx="8761237" cy="3606800"/>
            </a:xfrm>
            <a:custGeom>
              <a:avLst/>
              <a:gdLst/>
              <a:ahLst/>
              <a:cxnLst/>
              <a:rect l="l" t="t" r="r" b="b"/>
              <a:pathLst>
                <a:path w="8761237" h="3606800">
                  <a:moveTo>
                    <a:pt x="8761237" y="0"/>
                  </a:moveTo>
                  <a:lnTo>
                    <a:pt x="1041400" y="0"/>
                  </a:lnTo>
                  <a:lnTo>
                    <a:pt x="0" y="1803400"/>
                  </a:lnTo>
                  <a:lnTo>
                    <a:pt x="1041400" y="3606800"/>
                  </a:lnTo>
                  <a:lnTo>
                    <a:pt x="8761237" y="3606800"/>
                  </a:lnTo>
                  <a:lnTo>
                    <a:pt x="7719837" y="1803400"/>
                  </a:lnTo>
                  <a:close/>
                </a:path>
              </a:pathLst>
            </a:custGeom>
            <a:solidFill>
              <a:srgbClr val="00744D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956709" y="6098163"/>
            <a:ext cx="3787077" cy="1589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Erarbeitung, Visualisierung und Veröffentlichung der SCP-Ziele im SEP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7426769" y="9754109"/>
            <a:ext cx="689928" cy="26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8"/>
              </a:lnSpc>
              <a:spcBef>
                <a:spcPct val="0"/>
              </a:spcBef>
            </a:pPr>
            <a:r>
              <a:rPr lang="en-US" sz="15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Zurück</a:t>
            </a:r>
          </a:p>
        </p:txBody>
      </p:sp>
      <p:sp>
        <p:nvSpPr>
          <p:cNvPr id="22" name="Freeform 22"/>
          <p:cNvSpPr/>
          <p:nvPr/>
        </p:nvSpPr>
        <p:spPr>
          <a:xfrm>
            <a:off x="837136" y="581244"/>
            <a:ext cx="2364014" cy="2002965"/>
          </a:xfrm>
          <a:custGeom>
            <a:avLst/>
            <a:gdLst/>
            <a:ahLst/>
            <a:cxnLst/>
            <a:rect l="l" t="t" r="r" b="b"/>
            <a:pathLst>
              <a:path w="2364014" h="2002965">
                <a:moveTo>
                  <a:pt x="0" y="0"/>
                </a:moveTo>
                <a:lnTo>
                  <a:pt x="2364014" y="0"/>
                </a:lnTo>
                <a:lnTo>
                  <a:pt x="2364014" y="2002965"/>
                </a:lnTo>
                <a:lnTo>
                  <a:pt x="0" y="200296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956709" y="8793971"/>
            <a:ext cx="3517900" cy="1026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8"/>
              </a:lnSpc>
            </a:pPr>
            <a:r>
              <a:rPr lang="en-US" sz="19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SCP-Leitungsteam</a:t>
            </a:r>
          </a:p>
          <a:p>
            <a:pPr algn="ctr">
              <a:lnSpc>
                <a:spcPts val="2728"/>
              </a:lnSpc>
            </a:pPr>
            <a:r>
              <a:rPr lang="en-US" sz="19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SCP-Gruppe</a:t>
            </a:r>
          </a:p>
          <a:p>
            <a:pPr algn="ctr">
              <a:lnSpc>
                <a:spcPts val="2728"/>
              </a:lnSpc>
              <a:spcBef>
                <a:spcPct val="0"/>
              </a:spcBef>
            </a:pPr>
            <a:endParaRPr lang="en-US" sz="1948" b="1">
              <a:solidFill>
                <a:srgbClr val="000000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1377636" y="825377"/>
            <a:ext cx="1243362" cy="1275838"/>
          </a:xfrm>
          <a:custGeom>
            <a:avLst/>
            <a:gdLst/>
            <a:ahLst/>
            <a:cxnLst/>
            <a:rect l="l" t="t" r="r" b="b"/>
            <a:pathLst>
              <a:path w="1243362" h="1275838">
                <a:moveTo>
                  <a:pt x="0" y="0"/>
                </a:moveTo>
                <a:lnTo>
                  <a:pt x="1243361" y="0"/>
                </a:lnTo>
                <a:lnTo>
                  <a:pt x="1243361" y="1275838"/>
                </a:lnTo>
                <a:lnTo>
                  <a:pt x="0" y="127583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0720114" y="6432216"/>
            <a:ext cx="6003925" cy="78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  <a:hlinkClick r:id="rId17" action="ppaction://hlinksldjump"/>
              </a:rPr>
              <a:t>Feiern der Erfolge</a:t>
            </a:r>
          </a:p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  <a:hlinkClick r:id="rId17" action="ppaction://hlinksldjump"/>
              </a:rPr>
              <a:t>Teilevaluation/Endevaluation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218108" y="8812863"/>
            <a:ext cx="3517900" cy="1369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8"/>
              </a:lnSpc>
            </a:pPr>
            <a:r>
              <a:rPr lang="en-US" sz="19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SCP-Leitungsteam</a:t>
            </a:r>
          </a:p>
          <a:p>
            <a:pPr algn="ctr">
              <a:lnSpc>
                <a:spcPts val="2728"/>
              </a:lnSpc>
            </a:pPr>
            <a:r>
              <a:rPr lang="en-US" sz="19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SCP-Gruppe</a:t>
            </a:r>
          </a:p>
          <a:p>
            <a:pPr algn="ctr">
              <a:lnSpc>
                <a:spcPts val="2728"/>
              </a:lnSpc>
            </a:pPr>
            <a:r>
              <a:rPr lang="en-US" sz="19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Themengruppen</a:t>
            </a:r>
          </a:p>
          <a:p>
            <a:pPr algn="ctr">
              <a:lnSpc>
                <a:spcPts val="2728"/>
              </a:lnSpc>
              <a:spcBef>
                <a:spcPct val="0"/>
              </a:spcBef>
            </a:pPr>
            <a:r>
              <a:rPr lang="en-US" sz="19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Schulgemeinschaft</a:t>
            </a:r>
          </a:p>
        </p:txBody>
      </p:sp>
      <p:grpSp>
        <p:nvGrpSpPr>
          <p:cNvPr id="27" name="Group 27"/>
          <p:cNvGrpSpPr/>
          <p:nvPr/>
        </p:nvGrpSpPr>
        <p:grpSpPr>
          <a:xfrm rot="-10776806">
            <a:off x="6125140" y="5886990"/>
            <a:ext cx="4637593" cy="2131924"/>
            <a:chOff x="0" y="0"/>
            <a:chExt cx="7845902" cy="3606800"/>
          </a:xfrm>
        </p:grpSpPr>
        <p:sp>
          <p:nvSpPr>
            <p:cNvPr id="28" name="Freeform 28">
              <a:hlinkClick r:id="rId12" action="ppaction://hlinksldjump"/>
            </p:cNvPr>
            <p:cNvSpPr/>
            <p:nvPr/>
          </p:nvSpPr>
          <p:spPr>
            <a:xfrm>
              <a:off x="0" y="0"/>
              <a:ext cx="7845902" cy="3606800"/>
            </a:xfrm>
            <a:custGeom>
              <a:avLst/>
              <a:gdLst/>
              <a:ahLst/>
              <a:cxnLst/>
              <a:rect l="l" t="t" r="r" b="b"/>
              <a:pathLst>
                <a:path w="7845902" h="3606800">
                  <a:moveTo>
                    <a:pt x="7845902" y="0"/>
                  </a:moveTo>
                  <a:lnTo>
                    <a:pt x="1041400" y="0"/>
                  </a:lnTo>
                  <a:lnTo>
                    <a:pt x="0" y="1803400"/>
                  </a:lnTo>
                  <a:lnTo>
                    <a:pt x="1041400" y="3606800"/>
                  </a:lnTo>
                  <a:lnTo>
                    <a:pt x="7845902" y="3606800"/>
                  </a:lnTo>
                  <a:lnTo>
                    <a:pt x="6804502" y="1803400"/>
                  </a:lnTo>
                  <a:close/>
                </a:path>
              </a:pathLst>
            </a:custGeom>
            <a:solidFill>
              <a:srgbClr val="00744D"/>
            </a:solidFill>
          </p:spPr>
        </p:sp>
      </p:grpSp>
      <p:sp>
        <p:nvSpPr>
          <p:cNvPr id="29" name="TextBox 29"/>
          <p:cNvSpPr txBox="1"/>
          <p:nvPr/>
        </p:nvSpPr>
        <p:spPr>
          <a:xfrm>
            <a:off x="6924834" y="6534596"/>
            <a:ext cx="3334852" cy="78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  <a:hlinkClick r:id="rId4" action="ppaction://hlinksldjump"/>
              </a:rPr>
              <a:t>Umsetzung der Ziele/</a:t>
            </a:r>
          </a:p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  <a:hlinkClick r:id="rId4" action="ppaction://hlinksldjump"/>
              </a:rPr>
              <a:t>Maßnahmen</a:t>
            </a:r>
          </a:p>
        </p:txBody>
      </p:sp>
      <p:sp>
        <p:nvSpPr>
          <p:cNvPr id="30" name="Freeform 30"/>
          <p:cNvSpPr/>
          <p:nvPr/>
        </p:nvSpPr>
        <p:spPr>
          <a:xfrm>
            <a:off x="7752141" y="8438653"/>
            <a:ext cx="249620" cy="250074"/>
          </a:xfrm>
          <a:custGeom>
            <a:avLst/>
            <a:gdLst/>
            <a:ahLst/>
            <a:cxnLst/>
            <a:rect l="l" t="t" r="r" b="b"/>
            <a:pathLst>
              <a:path w="249620" h="250074">
                <a:moveTo>
                  <a:pt x="0" y="0"/>
                </a:moveTo>
                <a:lnTo>
                  <a:pt x="249620" y="0"/>
                </a:lnTo>
                <a:lnTo>
                  <a:pt x="249620" y="250075"/>
                </a:lnTo>
                <a:lnTo>
                  <a:pt x="0" y="2500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6242811" y="8460596"/>
            <a:ext cx="3517900" cy="1369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8"/>
              </a:lnSpc>
            </a:pPr>
            <a:endParaRPr/>
          </a:p>
          <a:p>
            <a:pPr algn="ctr">
              <a:lnSpc>
                <a:spcPts val="2728"/>
              </a:lnSpc>
            </a:pPr>
            <a:r>
              <a:rPr lang="en-US" sz="19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SCP-Gruppe</a:t>
            </a:r>
          </a:p>
          <a:p>
            <a:pPr algn="ctr">
              <a:lnSpc>
                <a:spcPts val="2728"/>
              </a:lnSpc>
            </a:pPr>
            <a:r>
              <a:rPr lang="en-US" sz="19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Themengruppen</a:t>
            </a:r>
          </a:p>
          <a:p>
            <a:pPr algn="ctr">
              <a:lnSpc>
                <a:spcPts val="2728"/>
              </a:lnSpc>
              <a:spcBef>
                <a:spcPct val="0"/>
              </a:spcBef>
            </a:pPr>
            <a:endParaRPr lang="en-US" sz="1948" b="1">
              <a:solidFill>
                <a:srgbClr val="000000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32" name="Freeform 32"/>
          <p:cNvSpPr/>
          <p:nvPr/>
        </p:nvSpPr>
        <p:spPr>
          <a:xfrm rot="-5400000">
            <a:off x="-6328836" y="3309762"/>
            <a:ext cx="11520723" cy="2433753"/>
          </a:xfrm>
          <a:custGeom>
            <a:avLst/>
            <a:gdLst/>
            <a:ahLst/>
            <a:cxnLst/>
            <a:rect l="l" t="t" r="r" b="b"/>
            <a:pathLst>
              <a:path w="11520723" h="2433753">
                <a:moveTo>
                  <a:pt x="0" y="0"/>
                </a:moveTo>
                <a:lnTo>
                  <a:pt x="11520723" y="0"/>
                </a:lnTo>
                <a:lnTo>
                  <a:pt x="11520723" y="2433753"/>
                </a:lnTo>
                <a:lnTo>
                  <a:pt x="0" y="24337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0" y="0"/>
            <a:ext cx="648402" cy="645002"/>
          </a:xfrm>
          <a:custGeom>
            <a:avLst/>
            <a:gdLst/>
            <a:ahLst/>
            <a:cxnLst/>
            <a:rect l="l" t="t" r="r" b="b"/>
            <a:pathLst>
              <a:path w="648402" h="645002">
                <a:moveTo>
                  <a:pt x="0" y="0"/>
                </a:moveTo>
                <a:lnTo>
                  <a:pt x="648402" y="0"/>
                </a:lnTo>
                <a:lnTo>
                  <a:pt x="648402" y="645002"/>
                </a:lnTo>
                <a:lnTo>
                  <a:pt x="0" y="64500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r="-245547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24973"/>
            <a:ext cx="2364014" cy="2002965"/>
          </a:xfrm>
          <a:custGeom>
            <a:avLst/>
            <a:gdLst/>
            <a:ahLst/>
            <a:cxnLst/>
            <a:rect l="l" t="t" r="r" b="b"/>
            <a:pathLst>
              <a:path w="2364014" h="2002965">
                <a:moveTo>
                  <a:pt x="0" y="0"/>
                </a:moveTo>
                <a:lnTo>
                  <a:pt x="2364014" y="0"/>
                </a:lnTo>
                <a:lnTo>
                  <a:pt x="2364014" y="2002964"/>
                </a:lnTo>
                <a:lnTo>
                  <a:pt x="0" y="2002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1481" y="1109411"/>
            <a:ext cx="1518452" cy="1234087"/>
          </a:xfrm>
          <a:custGeom>
            <a:avLst/>
            <a:gdLst/>
            <a:ahLst/>
            <a:cxnLst/>
            <a:rect l="l" t="t" r="r" b="b"/>
            <a:pathLst>
              <a:path w="1518452" h="1234087">
                <a:moveTo>
                  <a:pt x="0" y="0"/>
                </a:moveTo>
                <a:lnTo>
                  <a:pt x="1518452" y="0"/>
                </a:lnTo>
                <a:lnTo>
                  <a:pt x="1518452" y="1234088"/>
                </a:lnTo>
                <a:lnTo>
                  <a:pt x="0" y="1234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2863215"/>
            <a:ext cx="15127120" cy="2721276"/>
            <a:chOff x="0" y="0"/>
            <a:chExt cx="2343587" cy="4215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43587" cy="421597"/>
            </a:xfrm>
            <a:custGeom>
              <a:avLst/>
              <a:gdLst/>
              <a:ahLst/>
              <a:cxnLst/>
              <a:rect l="l" t="t" r="r" b="b"/>
              <a:pathLst>
                <a:path w="2343587" h="421597">
                  <a:moveTo>
                    <a:pt x="11771" y="0"/>
                  </a:moveTo>
                  <a:lnTo>
                    <a:pt x="2331816" y="0"/>
                  </a:lnTo>
                  <a:cubicBezTo>
                    <a:pt x="2334938" y="0"/>
                    <a:pt x="2337932" y="1240"/>
                    <a:pt x="2340139" y="3448"/>
                  </a:cubicBezTo>
                  <a:cubicBezTo>
                    <a:pt x="2342347" y="5655"/>
                    <a:pt x="2343587" y="8649"/>
                    <a:pt x="2343587" y="11771"/>
                  </a:cubicBezTo>
                  <a:lnTo>
                    <a:pt x="2343587" y="409826"/>
                  </a:lnTo>
                  <a:cubicBezTo>
                    <a:pt x="2343587" y="412948"/>
                    <a:pt x="2342347" y="415942"/>
                    <a:pt x="2340139" y="418149"/>
                  </a:cubicBezTo>
                  <a:cubicBezTo>
                    <a:pt x="2337932" y="420357"/>
                    <a:pt x="2334938" y="421597"/>
                    <a:pt x="2331816" y="421597"/>
                  </a:cubicBezTo>
                  <a:lnTo>
                    <a:pt x="11771" y="421597"/>
                  </a:lnTo>
                  <a:cubicBezTo>
                    <a:pt x="8649" y="421597"/>
                    <a:pt x="5655" y="420357"/>
                    <a:pt x="3448" y="418149"/>
                  </a:cubicBezTo>
                  <a:cubicBezTo>
                    <a:pt x="1240" y="415942"/>
                    <a:pt x="0" y="412948"/>
                    <a:pt x="0" y="409826"/>
                  </a:cubicBezTo>
                  <a:lnTo>
                    <a:pt x="0" y="11771"/>
                  </a:lnTo>
                  <a:cubicBezTo>
                    <a:pt x="0" y="8649"/>
                    <a:pt x="1240" y="5655"/>
                    <a:pt x="3448" y="3448"/>
                  </a:cubicBezTo>
                  <a:cubicBezTo>
                    <a:pt x="5655" y="1240"/>
                    <a:pt x="8649" y="0"/>
                    <a:pt x="11771" y="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1028700" y="2983230"/>
            <a:ext cx="16230600" cy="1874520"/>
            <a:chOff x="0" y="0"/>
            <a:chExt cx="2514545" cy="2904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14545" cy="290412"/>
            </a:xfrm>
            <a:custGeom>
              <a:avLst/>
              <a:gdLst/>
              <a:ahLst/>
              <a:cxnLst/>
              <a:rect l="l" t="t" r="r" b="b"/>
              <a:pathLst>
                <a:path w="2514545" h="290412">
                  <a:moveTo>
                    <a:pt x="10971" y="0"/>
                  </a:moveTo>
                  <a:lnTo>
                    <a:pt x="2503574" y="0"/>
                  </a:lnTo>
                  <a:cubicBezTo>
                    <a:pt x="2509633" y="0"/>
                    <a:pt x="2514545" y="4912"/>
                    <a:pt x="2514545" y="10971"/>
                  </a:cubicBezTo>
                  <a:lnTo>
                    <a:pt x="2514545" y="279441"/>
                  </a:lnTo>
                  <a:cubicBezTo>
                    <a:pt x="2514545" y="285500"/>
                    <a:pt x="2509633" y="290412"/>
                    <a:pt x="2503574" y="290412"/>
                  </a:cubicBezTo>
                  <a:lnTo>
                    <a:pt x="10971" y="290412"/>
                  </a:lnTo>
                  <a:cubicBezTo>
                    <a:pt x="4912" y="290412"/>
                    <a:pt x="0" y="285500"/>
                    <a:pt x="0" y="279441"/>
                  </a:cubicBezTo>
                  <a:lnTo>
                    <a:pt x="0" y="10971"/>
                  </a:lnTo>
                  <a:cubicBezTo>
                    <a:pt x="0" y="4912"/>
                    <a:pt x="4912" y="0"/>
                    <a:pt x="10971" y="0"/>
                  </a:cubicBezTo>
                  <a:close/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1028700" y="2983230"/>
            <a:ext cx="2901353" cy="1874520"/>
            <a:chOff x="0" y="0"/>
            <a:chExt cx="449496" cy="29041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9496" cy="290412"/>
            </a:xfrm>
            <a:custGeom>
              <a:avLst/>
              <a:gdLst/>
              <a:ahLst/>
              <a:cxnLst/>
              <a:rect l="l" t="t" r="r" b="b"/>
              <a:pathLst>
                <a:path w="449496" h="290412">
                  <a:moveTo>
                    <a:pt x="61373" y="0"/>
                  </a:moveTo>
                  <a:lnTo>
                    <a:pt x="388123" y="0"/>
                  </a:lnTo>
                  <a:cubicBezTo>
                    <a:pt x="422018" y="0"/>
                    <a:pt x="449496" y="27478"/>
                    <a:pt x="449496" y="61373"/>
                  </a:cubicBezTo>
                  <a:lnTo>
                    <a:pt x="449496" y="229039"/>
                  </a:lnTo>
                  <a:cubicBezTo>
                    <a:pt x="449496" y="245316"/>
                    <a:pt x="443029" y="260927"/>
                    <a:pt x="431520" y="272437"/>
                  </a:cubicBezTo>
                  <a:cubicBezTo>
                    <a:pt x="420010" y="283946"/>
                    <a:pt x="404400" y="290412"/>
                    <a:pt x="388123" y="290412"/>
                  </a:cubicBezTo>
                  <a:lnTo>
                    <a:pt x="61373" y="290412"/>
                  </a:lnTo>
                  <a:cubicBezTo>
                    <a:pt x="45096" y="290412"/>
                    <a:pt x="29485" y="283946"/>
                    <a:pt x="17976" y="272437"/>
                  </a:cubicBezTo>
                  <a:cubicBezTo>
                    <a:pt x="6466" y="260927"/>
                    <a:pt x="0" y="245316"/>
                    <a:pt x="0" y="229039"/>
                  </a:cubicBezTo>
                  <a:lnTo>
                    <a:pt x="0" y="61373"/>
                  </a:lnTo>
                  <a:cubicBezTo>
                    <a:pt x="0" y="45096"/>
                    <a:pt x="6466" y="29485"/>
                    <a:pt x="17976" y="17976"/>
                  </a:cubicBezTo>
                  <a:cubicBezTo>
                    <a:pt x="29485" y="6466"/>
                    <a:pt x="45096" y="0"/>
                    <a:pt x="61373" y="0"/>
                  </a:cubicBezTo>
                  <a:close/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sp>
        <p:nvSpPr>
          <p:cNvPr id="10" name="Freeform 10">
            <a:hlinkClick r:id="rId6" action="ppaction://hlinksldjump"/>
          </p:cNvPr>
          <p:cNvSpPr/>
          <p:nvPr/>
        </p:nvSpPr>
        <p:spPr>
          <a:xfrm>
            <a:off x="17387233" y="8784142"/>
            <a:ext cx="768999" cy="948317"/>
          </a:xfrm>
          <a:custGeom>
            <a:avLst/>
            <a:gdLst/>
            <a:ahLst/>
            <a:cxnLst/>
            <a:rect l="l" t="t" r="r" b="b"/>
            <a:pathLst>
              <a:path w="768999" h="948317">
                <a:moveTo>
                  <a:pt x="0" y="0"/>
                </a:moveTo>
                <a:lnTo>
                  <a:pt x="768999" y="0"/>
                </a:lnTo>
                <a:lnTo>
                  <a:pt x="768999" y="948316"/>
                </a:lnTo>
                <a:lnTo>
                  <a:pt x="0" y="9483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656062" y="1262878"/>
            <a:ext cx="12706027" cy="765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 spc="43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1.1 Auftaktveranstaltungen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096046" y="3717925"/>
            <a:ext cx="12667845" cy="767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„Wie wollen wir (alle Systemebenen) das SCP umsetzen?”</a:t>
            </a:r>
          </a:p>
          <a:p>
            <a:pPr algn="ctr">
              <a:lnSpc>
                <a:spcPts val="2860"/>
              </a:lnSpc>
              <a:spcBef>
                <a:spcPct val="0"/>
              </a:spcBef>
            </a:pPr>
            <a:endParaRPr lang="en-US" sz="2800" spc="238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8516" y="3767772"/>
            <a:ext cx="1834197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Leitfrage: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426769" y="9754109"/>
            <a:ext cx="689928" cy="26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8"/>
              </a:lnSpc>
              <a:spcBef>
                <a:spcPct val="0"/>
              </a:spcBef>
            </a:pPr>
            <a:r>
              <a:rPr lang="en-US" sz="15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Zurück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082218" y="5334000"/>
            <a:ext cx="16230600" cy="1114425"/>
            <a:chOff x="0" y="0"/>
            <a:chExt cx="21640800" cy="1485900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21640800" cy="1485900"/>
              <a:chOff x="0" y="0"/>
              <a:chExt cx="2514545" cy="172654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514545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72654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61683"/>
                    </a:lnTo>
                    <a:cubicBezTo>
                      <a:pt x="2514545" y="167742"/>
                      <a:pt x="2509633" y="172654"/>
                      <a:pt x="2503574" y="172654"/>
                    </a:cubicBezTo>
                    <a:lnTo>
                      <a:pt x="10971" y="172654"/>
                    </a:lnTo>
                    <a:cubicBezTo>
                      <a:pt x="4912" y="172654"/>
                      <a:pt x="0" y="167742"/>
                      <a:pt x="0" y="161683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3797114" cy="1485900"/>
              <a:chOff x="0" y="0"/>
              <a:chExt cx="441204" cy="172654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441204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72654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110127"/>
                    </a:lnTo>
                    <a:cubicBezTo>
                      <a:pt x="441204" y="126710"/>
                      <a:pt x="434617" y="142614"/>
                      <a:pt x="422891" y="154340"/>
                    </a:cubicBezTo>
                    <a:cubicBezTo>
                      <a:pt x="411165" y="166066"/>
                      <a:pt x="395261" y="172654"/>
                      <a:pt x="378678" y="172654"/>
                    </a:cubicBezTo>
                    <a:lnTo>
                      <a:pt x="62526" y="172654"/>
                    </a:lnTo>
                    <a:cubicBezTo>
                      <a:pt x="45943" y="172654"/>
                      <a:pt x="30039" y="166066"/>
                      <a:pt x="18313" y="154340"/>
                    </a:cubicBezTo>
                    <a:cubicBezTo>
                      <a:pt x="6588" y="142614"/>
                      <a:pt x="0" y="126710"/>
                      <a:pt x="0" y="110127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20" name="TextBox 20"/>
          <p:cNvSpPr txBox="1"/>
          <p:nvPr/>
        </p:nvSpPr>
        <p:spPr>
          <a:xfrm>
            <a:off x="1589037" y="5736891"/>
            <a:ext cx="1834197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Initiativen: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178415" y="5507355"/>
            <a:ext cx="12667845" cy="79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Regional: Regierung (unterstützt von StMUK) </a:t>
            </a:r>
          </a:p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Kommunal: Schulämter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082218" y="6705600"/>
            <a:ext cx="16230600" cy="1114425"/>
            <a:chOff x="0" y="0"/>
            <a:chExt cx="21640800" cy="1485900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21640800" cy="1485900"/>
              <a:chOff x="0" y="0"/>
              <a:chExt cx="2514545" cy="17265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2514545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72654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61683"/>
                    </a:lnTo>
                    <a:cubicBezTo>
                      <a:pt x="2514545" y="167742"/>
                      <a:pt x="2509633" y="172654"/>
                      <a:pt x="2503574" y="172654"/>
                    </a:cubicBezTo>
                    <a:lnTo>
                      <a:pt x="10971" y="172654"/>
                    </a:lnTo>
                    <a:cubicBezTo>
                      <a:pt x="4912" y="172654"/>
                      <a:pt x="0" y="167742"/>
                      <a:pt x="0" y="161683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0" y="0"/>
              <a:ext cx="3797114" cy="1485900"/>
              <a:chOff x="0" y="0"/>
              <a:chExt cx="441204" cy="172654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441204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72654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110127"/>
                    </a:lnTo>
                    <a:cubicBezTo>
                      <a:pt x="441204" y="126710"/>
                      <a:pt x="434617" y="142614"/>
                      <a:pt x="422891" y="154340"/>
                    </a:cubicBezTo>
                    <a:cubicBezTo>
                      <a:pt x="411165" y="166066"/>
                      <a:pt x="395261" y="172654"/>
                      <a:pt x="378678" y="172654"/>
                    </a:cubicBezTo>
                    <a:lnTo>
                      <a:pt x="62526" y="172654"/>
                    </a:lnTo>
                    <a:cubicBezTo>
                      <a:pt x="45943" y="172654"/>
                      <a:pt x="30039" y="166066"/>
                      <a:pt x="18313" y="154340"/>
                    </a:cubicBezTo>
                    <a:cubicBezTo>
                      <a:pt x="6588" y="142614"/>
                      <a:pt x="0" y="126710"/>
                      <a:pt x="0" y="110127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27" name="TextBox 27"/>
          <p:cNvSpPr txBox="1"/>
          <p:nvPr/>
        </p:nvSpPr>
        <p:spPr>
          <a:xfrm>
            <a:off x="1558516" y="6952932"/>
            <a:ext cx="1834197" cy="638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externe Hilfe: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178415" y="7068820"/>
            <a:ext cx="12667845" cy="40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SEM/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BiUSe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QmbS-Berater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, ...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028700" y="7953375"/>
            <a:ext cx="16230600" cy="1114425"/>
            <a:chOff x="0" y="0"/>
            <a:chExt cx="21640800" cy="1485900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21640800" cy="1485900"/>
              <a:chOff x="0" y="0"/>
              <a:chExt cx="2514545" cy="172654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514545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72654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61683"/>
                    </a:lnTo>
                    <a:cubicBezTo>
                      <a:pt x="2514545" y="167742"/>
                      <a:pt x="2509633" y="172654"/>
                      <a:pt x="2503574" y="172654"/>
                    </a:cubicBezTo>
                    <a:lnTo>
                      <a:pt x="10971" y="172654"/>
                    </a:lnTo>
                    <a:cubicBezTo>
                      <a:pt x="4912" y="172654"/>
                      <a:pt x="0" y="167742"/>
                      <a:pt x="0" y="161683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32" name="Group 32"/>
            <p:cNvGrpSpPr/>
            <p:nvPr/>
          </p:nvGrpSpPr>
          <p:grpSpPr>
            <a:xfrm>
              <a:off x="0" y="0"/>
              <a:ext cx="3797114" cy="1485900"/>
              <a:chOff x="0" y="0"/>
              <a:chExt cx="441204" cy="172654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441204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72654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110127"/>
                    </a:lnTo>
                    <a:cubicBezTo>
                      <a:pt x="441204" y="126710"/>
                      <a:pt x="434617" y="142614"/>
                      <a:pt x="422891" y="154340"/>
                    </a:cubicBezTo>
                    <a:cubicBezTo>
                      <a:pt x="411165" y="166066"/>
                      <a:pt x="395261" y="172654"/>
                      <a:pt x="378678" y="172654"/>
                    </a:cubicBezTo>
                    <a:lnTo>
                      <a:pt x="62526" y="172654"/>
                    </a:lnTo>
                    <a:cubicBezTo>
                      <a:pt x="45943" y="172654"/>
                      <a:pt x="30039" y="166066"/>
                      <a:pt x="18313" y="154340"/>
                    </a:cubicBezTo>
                    <a:cubicBezTo>
                      <a:pt x="6588" y="142614"/>
                      <a:pt x="0" y="126710"/>
                      <a:pt x="0" y="110127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34" name="TextBox 34"/>
          <p:cNvSpPr txBox="1"/>
          <p:nvPr/>
        </p:nvSpPr>
        <p:spPr>
          <a:xfrm>
            <a:off x="1535519" y="8356266"/>
            <a:ext cx="1834197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Inhalte: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124897" y="8168941"/>
            <a:ext cx="12667845" cy="79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Programmziele, Rollenverteilung, Prozessplanung, Unterstüzungsmöglichkeiten</a:t>
            </a:r>
          </a:p>
        </p:txBody>
      </p:sp>
      <p:sp>
        <p:nvSpPr>
          <p:cNvPr id="36" name="Freeform 36"/>
          <p:cNvSpPr/>
          <p:nvPr/>
        </p:nvSpPr>
        <p:spPr>
          <a:xfrm rot="-5400000">
            <a:off x="-6328836" y="3309762"/>
            <a:ext cx="11520723" cy="2433753"/>
          </a:xfrm>
          <a:custGeom>
            <a:avLst/>
            <a:gdLst/>
            <a:ahLst/>
            <a:cxnLst/>
            <a:rect l="l" t="t" r="r" b="b"/>
            <a:pathLst>
              <a:path w="11520723" h="2433753">
                <a:moveTo>
                  <a:pt x="0" y="0"/>
                </a:moveTo>
                <a:lnTo>
                  <a:pt x="11520723" y="0"/>
                </a:lnTo>
                <a:lnTo>
                  <a:pt x="11520723" y="2433753"/>
                </a:lnTo>
                <a:lnTo>
                  <a:pt x="0" y="2433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0" y="0"/>
            <a:ext cx="648402" cy="645002"/>
          </a:xfrm>
          <a:custGeom>
            <a:avLst/>
            <a:gdLst/>
            <a:ahLst/>
            <a:cxnLst/>
            <a:rect l="l" t="t" r="r" b="b"/>
            <a:pathLst>
              <a:path w="648402" h="645002">
                <a:moveTo>
                  <a:pt x="0" y="0"/>
                </a:moveTo>
                <a:lnTo>
                  <a:pt x="648402" y="0"/>
                </a:lnTo>
                <a:lnTo>
                  <a:pt x="648402" y="645002"/>
                </a:lnTo>
                <a:lnTo>
                  <a:pt x="0" y="6450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245547"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24973"/>
            <a:ext cx="2364014" cy="2002965"/>
          </a:xfrm>
          <a:custGeom>
            <a:avLst/>
            <a:gdLst/>
            <a:ahLst/>
            <a:cxnLst/>
            <a:rect l="l" t="t" r="r" b="b"/>
            <a:pathLst>
              <a:path w="2364014" h="2002965">
                <a:moveTo>
                  <a:pt x="0" y="0"/>
                </a:moveTo>
                <a:lnTo>
                  <a:pt x="2364014" y="0"/>
                </a:lnTo>
                <a:lnTo>
                  <a:pt x="2364014" y="2002964"/>
                </a:lnTo>
                <a:lnTo>
                  <a:pt x="0" y="2002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1481" y="1109411"/>
            <a:ext cx="1518452" cy="1234087"/>
          </a:xfrm>
          <a:custGeom>
            <a:avLst/>
            <a:gdLst/>
            <a:ahLst/>
            <a:cxnLst/>
            <a:rect l="l" t="t" r="r" b="b"/>
            <a:pathLst>
              <a:path w="1518452" h="1234087">
                <a:moveTo>
                  <a:pt x="0" y="0"/>
                </a:moveTo>
                <a:lnTo>
                  <a:pt x="1518452" y="0"/>
                </a:lnTo>
                <a:lnTo>
                  <a:pt x="1518452" y="1234088"/>
                </a:lnTo>
                <a:lnTo>
                  <a:pt x="0" y="1234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2863215"/>
            <a:ext cx="15127120" cy="2721276"/>
            <a:chOff x="0" y="0"/>
            <a:chExt cx="2343587" cy="4215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43587" cy="421597"/>
            </a:xfrm>
            <a:custGeom>
              <a:avLst/>
              <a:gdLst/>
              <a:ahLst/>
              <a:cxnLst/>
              <a:rect l="l" t="t" r="r" b="b"/>
              <a:pathLst>
                <a:path w="2343587" h="421597">
                  <a:moveTo>
                    <a:pt x="11771" y="0"/>
                  </a:moveTo>
                  <a:lnTo>
                    <a:pt x="2331816" y="0"/>
                  </a:lnTo>
                  <a:cubicBezTo>
                    <a:pt x="2334938" y="0"/>
                    <a:pt x="2337932" y="1240"/>
                    <a:pt x="2340139" y="3448"/>
                  </a:cubicBezTo>
                  <a:cubicBezTo>
                    <a:pt x="2342347" y="5655"/>
                    <a:pt x="2343587" y="8649"/>
                    <a:pt x="2343587" y="11771"/>
                  </a:cubicBezTo>
                  <a:lnTo>
                    <a:pt x="2343587" y="409826"/>
                  </a:lnTo>
                  <a:cubicBezTo>
                    <a:pt x="2343587" y="412948"/>
                    <a:pt x="2342347" y="415942"/>
                    <a:pt x="2340139" y="418149"/>
                  </a:cubicBezTo>
                  <a:cubicBezTo>
                    <a:pt x="2337932" y="420357"/>
                    <a:pt x="2334938" y="421597"/>
                    <a:pt x="2331816" y="421597"/>
                  </a:cubicBezTo>
                  <a:lnTo>
                    <a:pt x="11771" y="421597"/>
                  </a:lnTo>
                  <a:cubicBezTo>
                    <a:pt x="8649" y="421597"/>
                    <a:pt x="5655" y="420357"/>
                    <a:pt x="3448" y="418149"/>
                  </a:cubicBezTo>
                  <a:cubicBezTo>
                    <a:pt x="1240" y="415942"/>
                    <a:pt x="0" y="412948"/>
                    <a:pt x="0" y="409826"/>
                  </a:cubicBezTo>
                  <a:lnTo>
                    <a:pt x="0" y="11771"/>
                  </a:lnTo>
                  <a:cubicBezTo>
                    <a:pt x="0" y="8649"/>
                    <a:pt x="1240" y="5655"/>
                    <a:pt x="3448" y="3448"/>
                  </a:cubicBezTo>
                  <a:cubicBezTo>
                    <a:pt x="5655" y="1240"/>
                    <a:pt x="8649" y="0"/>
                    <a:pt x="11771" y="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1028700" y="2983230"/>
            <a:ext cx="16230600" cy="2160270"/>
            <a:chOff x="0" y="0"/>
            <a:chExt cx="2514545" cy="3346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14545" cy="334682"/>
            </a:xfrm>
            <a:custGeom>
              <a:avLst/>
              <a:gdLst/>
              <a:ahLst/>
              <a:cxnLst/>
              <a:rect l="l" t="t" r="r" b="b"/>
              <a:pathLst>
                <a:path w="2514545" h="334682">
                  <a:moveTo>
                    <a:pt x="10971" y="0"/>
                  </a:moveTo>
                  <a:lnTo>
                    <a:pt x="2503574" y="0"/>
                  </a:lnTo>
                  <a:cubicBezTo>
                    <a:pt x="2509633" y="0"/>
                    <a:pt x="2514545" y="4912"/>
                    <a:pt x="2514545" y="10971"/>
                  </a:cubicBezTo>
                  <a:lnTo>
                    <a:pt x="2514545" y="323711"/>
                  </a:lnTo>
                  <a:cubicBezTo>
                    <a:pt x="2514545" y="329771"/>
                    <a:pt x="2509633" y="334682"/>
                    <a:pt x="2503574" y="334682"/>
                  </a:cubicBezTo>
                  <a:lnTo>
                    <a:pt x="10971" y="334682"/>
                  </a:lnTo>
                  <a:cubicBezTo>
                    <a:pt x="4912" y="334682"/>
                    <a:pt x="0" y="329771"/>
                    <a:pt x="0" y="323711"/>
                  </a:cubicBezTo>
                  <a:lnTo>
                    <a:pt x="0" y="10971"/>
                  </a:lnTo>
                  <a:cubicBezTo>
                    <a:pt x="0" y="4912"/>
                    <a:pt x="4912" y="0"/>
                    <a:pt x="10971" y="0"/>
                  </a:cubicBezTo>
                  <a:close/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1028700" y="2983230"/>
            <a:ext cx="2901353" cy="2160270"/>
            <a:chOff x="0" y="0"/>
            <a:chExt cx="449496" cy="3346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9496" cy="334682"/>
            </a:xfrm>
            <a:custGeom>
              <a:avLst/>
              <a:gdLst/>
              <a:ahLst/>
              <a:cxnLst/>
              <a:rect l="l" t="t" r="r" b="b"/>
              <a:pathLst>
                <a:path w="449496" h="334682">
                  <a:moveTo>
                    <a:pt x="61373" y="0"/>
                  </a:moveTo>
                  <a:lnTo>
                    <a:pt x="388123" y="0"/>
                  </a:lnTo>
                  <a:cubicBezTo>
                    <a:pt x="422018" y="0"/>
                    <a:pt x="449496" y="27478"/>
                    <a:pt x="449496" y="61373"/>
                  </a:cubicBezTo>
                  <a:lnTo>
                    <a:pt x="449496" y="273310"/>
                  </a:lnTo>
                  <a:cubicBezTo>
                    <a:pt x="449496" y="289587"/>
                    <a:pt x="443029" y="305197"/>
                    <a:pt x="431520" y="316707"/>
                  </a:cubicBezTo>
                  <a:cubicBezTo>
                    <a:pt x="420010" y="328216"/>
                    <a:pt x="404400" y="334682"/>
                    <a:pt x="388123" y="334682"/>
                  </a:cubicBezTo>
                  <a:lnTo>
                    <a:pt x="61373" y="334682"/>
                  </a:lnTo>
                  <a:cubicBezTo>
                    <a:pt x="45096" y="334682"/>
                    <a:pt x="29485" y="328216"/>
                    <a:pt x="17976" y="316707"/>
                  </a:cubicBezTo>
                  <a:cubicBezTo>
                    <a:pt x="6466" y="305197"/>
                    <a:pt x="0" y="289587"/>
                    <a:pt x="0" y="273310"/>
                  </a:cubicBezTo>
                  <a:lnTo>
                    <a:pt x="0" y="61373"/>
                  </a:lnTo>
                  <a:cubicBezTo>
                    <a:pt x="0" y="45096"/>
                    <a:pt x="6466" y="29485"/>
                    <a:pt x="17976" y="17976"/>
                  </a:cubicBezTo>
                  <a:cubicBezTo>
                    <a:pt x="29485" y="6466"/>
                    <a:pt x="45096" y="0"/>
                    <a:pt x="61373" y="0"/>
                  </a:cubicBezTo>
                  <a:close/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sp>
        <p:nvSpPr>
          <p:cNvPr id="10" name="Freeform 10">
            <a:hlinkClick r:id="rId6" action="ppaction://hlinksldjump"/>
          </p:cNvPr>
          <p:cNvSpPr/>
          <p:nvPr/>
        </p:nvSpPr>
        <p:spPr>
          <a:xfrm>
            <a:off x="17387233" y="8784142"/>
            <a:ext cx="768999" cy="948317"/>
          </a:xfrm>
          <a:custGeom>
            <a:avLst/>
            <a:gdLst/>
            <a:ahLst/>
            <a:cxnLst/>
            <a:rect l="l" t="t" r="r" b="b"/>
            <a:pathLst>
              <a:path w="768999" h="948317">
                <a:moveTo>
                  <a:pt x="0" y="0"/>
                </a:moveTo>
                <a:lnTo>
                  <a:pt x="768999" y="0"/>
                </a:lnTo>
                <a:lnTo>
                  <a:pt x="768999" y="948316"/>
                </a:lnTo>
                <a:lnTo>
                  <a:pt x="0" y="9483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656062" y="1262878"/>
            <a:ext cx="12706027" cy="765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 spc="43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1.2 Bildung eines SCP-Leitungsteams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086894" y="3378648"/>
            <a:ext cx="12667845" cy="1548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„Wer übernimmt an der Schule zusammen mit der SL die Gesamtkoordination des SCP?”</a:t>
            </a:r>
          </a:p>
          <a:p>
            <a:pPr algn="l">
              <a:lnSpc>
                <a:spcPts val="3080"/>
              </a:lnSpc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(Initiierung, Steuerung, Evaluierung des Gesamtprozesses)</a:t>
            </a:r>
          </a:p>
          <a:p>
            <a:pPr algn="ctr">
              <a:lnSpc>
                <a:spcPts val="2860"/>
              </a:lnSpc>
              <a:spcBef>
                <a:spcPct val="0"/>
              </a:spcBef>
            </a:pPr>
            <a:endParaRPr lang="en-US" sz="2800" spc="238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8516" y="3899368"/>
            <a:ext cx="1834197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Leitfrage: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426769" y="9754109"/>
            <a:ext cx="689928" cy="26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8"/>
              </a:lnSpc>
              <a:spcBef>
                <a:spcPct val="0"/>
              </a:spcBef>
            </a:pPr>
            <a:r>
              <a:rPr lang="en-US" sz="15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Zurück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082218" y="5334000"/>
            <a:ext cx="16230600" cy="1114425"/>
            <a:chOff x="0" y="0"/>
            <a:chExt cx="21640800" cy="1485900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21640800" cy="1485900"/>
              <a:chOff x="0" y="0"/>
              <a:chExt cx="2514545" cy="172654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514545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72654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61683"/>
                    </a:lnTo>
                    <a:cubicBezTo>
                      <a:pt x="2514545" y="167742"/>
                      <a:pt x="2509633" y="172654"/>
                      <a:pt x="2503574" y="172654"/>
                    </a:cubicBezTo>
                    <a:lnTo>
                      <a:pt x="10971" y="172654"/>
                    </a:lnTo>
                    <a:cubicBezTo>
                      <a:pt x="4912" y="172654"/>
                      <a:pt x="0" y="167742"/>
                      <a:pt x="0" y="161683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3797114" cy="1485900"/>
              <a:chOff x="0" y="0"/>
              <a:chExt cx="441204" cy="172654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441204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72654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110127"/>
                    </a:lnTo>
                    <a:cubicBezTo>
                      <a:pt x="441204" y="126710"/>
                      <a:pt x="434617" y="142614"/>
                      <a:pt x="422891" y="154340"/>
                    </a:cubicBezTo>
                    <a:cubicBezTo>
                      <a:pt x="411165" y="166066"/>
                      <a:pt x="395261" y="172654"/>
                      <a:pt x="378678" y="172654"/>
                    </a:cubicBezTo>
                    <a:lnTo>
                      <a:pt x="62526" y="172654"/>
                    </a:lnTo>
                    <a:cubicBezTo>
                      <a:pt x="45943" y="172654"/>
                      <a:pt x="30039" y="166066"/>
                      <a:pt x="18313" y="154340"/>
                    </a:cubicBezTo>
                    <a:cubicBezTo>
                      <a:pt x="6588" y="142614"/>
                      <a:pt x="0" y="126710"/>
                      <a:pt x="0" y="110127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20" name="TextBox 20"/>
          <p:cNvSpPr txBox="1"/>
          <p:nvPr/>
        </p:nvSpPr>
        <p:spPr>
          <a:xfrm>
            <a:off x="1589037" y="5736891"/>
            <a:ext cx="1834197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Initiative: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178415" y="5654341"/>
            <a:ext cx="12667845" cy="406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Schulleitung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082218" y="6705600"/>
            <a:ext cx="16230600" cy="1114425"/>
            <a:chOff x="0" y="0"/>
            <a:chExt cx="21640800" cy="1485900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21640800" cy="1485900"/>
              <a:chOff x="0" y="0"/>
              <a:chExt cx="2514545" cy="17265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2514545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72654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61683"/>
                    </a:lnTo>
                    <a:cubicBezTo>
                      <a:pt x="2514545" y="167742"/>
                      <a:pt x="2509633" y="172654"/>
                      <a:pt x="2503574" y="172654"/>
                    </a:cubicBezTo>
                    <a:lnTo>
                      <a:pt x="10971" y="172654"/>
                    </a:lnTo>
                    <a:cubicBezTo>
                      <a:pt x="4912" y="172654"/>
                      <a:pt x="0" y="167742"/>
                      <a:pt x="0" y="161683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0" y="0"/>
              <a:ext cx="3797114" cy="1485900"/>
              <a:chOff x="0" y="0"/>
              <a:chExt cx="441204" cy="172654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441204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72654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110127"/>
                    </a:lnTo>
                    <a:cubicBezTo>
                      <a:pt x="441204" y="126710"/>
                      <a:pt x="434617" y="142614"/>
                      <a:pt x="422891" y="154340"/>
                    </a:cubicBezTo>
                    <a:cubicBezTo>
                      <a:pt x="411165" y="166066"/>
                      <a:pt x="395261" y="172654"/>
                      <a:pt x="378678" y="172654"/>
                    </a:cubicBezTo>
                    <a:lnTo>
                      <a:pt x="62526" y="172654"/>
                    </a:lnTo>
                    <a:cubicBezTo>
                      <a:pt x="45943" y="172654"/>
                      <a:pt x="30039" y="166066"/>
                      <a:pt x="18313" y="154340"/>
                    </a:cubicBezTo>
                    <a:cubicBezTo>
                      <a:pt x="6588" y="142614"/>
                      <a:pt x="0" y="126710"/>
                      <a:pt x="0" y="110127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27" name="TextBox 27"/>
          <p:cNvSpPr txBox="1"/>
          <p:nvPr/>
        </p:nvSpPr>
        <p:spPr>
          <a:xfrm>
            <a:off x="1558516" y="6952932"/>
            <a:ext cx="1834197" cy="638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externe Hilfe: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178415" y="7068820"/>
            <a:ext cx="12667845" cy="40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--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028700" y="8143875"/>
            <a:ext cx="16230600" cy="1114425"/>
            <a:chOff x="0" y="0"/>
            <a:chExt cx="21640800" cy="1485900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21640800" cy="1485900"/>
              <a:chOff x="0" y="0"/>
              <a:chExt cx="2514545" cy="172654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514545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72654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61683"/>
                    </a:lnTo>
                    <a:cubicBezTo>
                      <a:pt x="2514545" y="167742"/>
                      <a:pt x="2509633" y="172654"/>
                      <a:pt x="2503574" y="172654"/>
                    </a:cubicBezTo>
                    <a:lnTo>
                      <a:pt x="10971" y="172654"/>
                    </a:lnTo>
                    <a:cubicBezTo>
                      <a:pt x="4912" y="172654"/>
                      <a:pt x="0" y="167742"/>
                      <a:pt x="0" y="161683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32" name="Group 32"/>
            <p:cNvGrpSpPr/>
            <p:nvPr/>
          </p:nvGrpSpPr>
          <p:grpSpPr>
            <a:xfrm>
              <a:off x="0" y="0"/>
              <a:ext cx="3797114" cy="1485900"/>
              <a:chOff x="0" y="0"/>
              <a:chExt cx="441204" cy="172654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441204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72654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110127"/>
                    </a:lnTo>
                    <a:cubicBezTo>
                      <a:pt x="441204" y="126710"/>
                      <a:pt x="434617" y="142614"/>
                      <a:pt x="422891" y="154340"/>
                    </a:cubicBezTo>
                    <a:cubicBezTo>
                      <a:pt x="411165" y="166066"/>
                      <a:pt x="395261" y="172654"/>
                      <a:pt x="378678" y="172654"/>
                    </a:cubicBezTo>
                    <a:lnTo>
                      <a:pt x="62526" y="172654"/>
                    </a:lnTo>
                    <a:cubicBezTo>
                      <a:pt x="45943" y="172654"/>
                      <a:pt x="30039" y="166066"/>
                      <a:pt x="18313" y="154340"/>
                    </a:cubicBezTo>
                    <a:cubicBezTo>
                      <a:pt x="6588" y="142614"/>
                      <a:pt x="0" y="126710"/>
                      <a:pt x="0" y="110127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34" name="TextBox 34"/>
          <p:cNvSpPr txBox="1"/>
          <p:nvPr/>
        </p:nvSpPr>
        <p:spPr>
          <a:xfrm>
            <a:off x="1558516" y="8579167"/>
            <a:ext cx="1834197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Hilfsmittel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178415" y="8324850"/>
            <a:ext cx="12667845" cy="79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Informationen im </a:t>
            </a:r>
            <a:r>
              <a:rPr lang="en-US" sz="2800" u="sng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  <a:hlinkClick r:id="rId9" tooltip="https://www.schulentwicklung.isb.bayern.de/schulentwicklung-gestalten/qualitaetsverstaendnis/schulentwicklungsprogramm/"/>
              </a:rPr>
              <a:t>Schulentwicklungsportal</a:t>
            </a: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zur Bildung von Steuergruppen</a:t>
            </a:r>
          </a:p>
        </p:txBody>
      </p:sp>
      <p:sp>
        <p:nvSpPr>
          <p:cNvPr id="36" name="Freeform 36"/>
          <p:cNvSpPr/>
          <p:nvPr/>
        </p:nvSpPr>
        <p:spPr>
          <a:xfrm rot="-5400000">
            <a:off x="-6328836" y="3309762"/>
            <a:ext cx="11520723" cy="2433753"/>
          </a:xfrm>
          <a:custGeom>
            <a:avLst/>
            <a:gdLst/>
            <a:ahLst/>
            <a:cxnLst/>
            <a:rect l="l" t="t" r="r" b="b"/>
            <a:pathLst>
              <a:path w="11520723" h="2433753">
                <a:moveTo>
                  <a:pt x="0" y="0"/>
                </a:moveTo>
                <a:lnTo>
                  <a:pt x="11520723" y="0"/>
                </a:lnTo>
                <a:lnTo>
                  <a:pt x="11520723" y="2433753"/>
                </a:lnTo>
                <a:lnTo>
                  <a:pt x="0" y="24337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0" y="0"/>
            <a:ext cx="648402" cy="645002"/>
          </a:xfrm>
          <a:custGeom>
            <a:avLst/>
            <a:gdLst/>
            <a:ahLst/>
            <a:cxnLst/>
            <a:rect l="l" t="t" r="r" b="b"/>
            <a:pathLst>
              <a:path w="648402" h="645002">
                <a:moveTo>
                  <a:pt x="0" y="0"/>
                </a:moveTo>
                <a:lnTo>
                  <a:pt x="648402" y="0"/>
                </a:lnTo>
                <a:lnTo>
                  <a:pt x="648402" y="645002"/>
                </a:lnTo>
                <a:lnTo>
                  <a:pt x="0" y="64500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245547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24973"/>
            <a:ext cx="2364014" cy="2002965"/>
          </a:xfrm>
          <a:custGeom>
            <a:avLst/>
            <a:gdLst/>
            <a:ahLst/>
            <a:cxnLst/>
            <a:rect l="l" t="t" r="r" b="b"/>
            <a:pathLst>
              <a:path w="2364014" h="2002965">
                <a:moveTo>
                  <a:pt x="0" y="0"/>
                </a:moveTo>
                <a:lnTo>
                  <a:pt x="2364014" y="0"/>
                </a:lnTo>
                <a:lnTo>
                  <a:pt x="2364014" y="2002964"/>
                </a:lnTo>
                <a:lnTo>
                  <a:pt x="0" y="2002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1481" y="1109411"/>
            <a:ext cx="1518452" cy="1234087"/>
          </a:xfrm>
          <a:custGeom>
            <a:avLst/>
            <a:gdLst/>
            <a:ahLst/>
            <a:cxnLst/>
            <a:rect l="l" t="t" r="r" b="b"/>
            <a:pathLst>
              <a:path w="1518452" h="1234087">
                <a:moveTo>
                  <a:pt x="0" y="0"/>
                </a:moveTo>
                <a:lnTo>
                  <a:pt x="1518452" y="0"/>
                </a:lnTo>
                <a:lnTo>
                  <a:pt x="1518452" y="1234088"/>
                </a:lnTo>
                <a:lnTo>
                  <a:pt x="0" y="1234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2863215"/>
            <a:ext cx="15127120" cy="2721276"/>
            <a:chOff x="0" y="0"/>
            <a:chExt cx="2343587" cy="4215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43587" cy="421597"/>
            </a:xfrm>
            <a:custGeom>
              <a:avLst/>
              <a:gdLst/>
              <a:ahLst/>
              <a:cxnLst/>
              <a:rect l="l" t="t" r="r" b="b"/>
              <a:pathLst>
                <a:path w="2343587" h="421597">
                  <a:moveTo>
                    <a:pt x="11771" y="0"/>
                  </a:moveTo>
                  <a:lnTo>
                    <a:pt x="2331816" y="0"/>
                  </a:lnTo>
                  <a:cubicBezTo>
                    <a:pt x="2334938" y="0"/>
                    <a:pt x="2337932" y="1240"/>
                    <a:pt x="2340139" y="3448"/>
                  </a:cubicBezTo>
                  <a:cubicBezTo>
                    <a:pt x="2342347" y="5655"/>
                    <a:pt x="2343587" y="8649"/>
                    <a:pt x="2343587" y="11771"/>
                  </a:cubicBezTo>
                  <a:lnTo>
                    <a:pt x="2343587" y="409826"/>
                  </a:lnTo>
                  <a:cubicBezTo>
                    <a:pt x="2343587" y="412948"/>
                    <a:pt x="2342347" y="415942"/>
                    <a:pt x="2340139" y="418149"/>
                  </a:cubicBezTo>
                  <a:cubicBezTo>
                    <a:pt x="2337932" y="420357"/>
                    <a:pt x="2334938" y="421597"/>
                    <a:pt x="2331816" y="421597"/>
                  </a:cubicBezTo>
                  <a:lnTo>
                    <a:pt x="11771" y="421597"/>
                  </a:lnTo>
                  <a:cubicBezTo>
                    <a:pt x="8649" y="421597"/>
                    <a:pt x="5655" y="420357"/>
                    <a:pt x="3448" y="418149"/>
                  </a:cubicBezTo>
                  <a:cubicBezTo>
                    <a:pt x="1240" y="415942"/>
                    <a:pt x="0" y="412948"/>
                    <a:pt x="0" y="409826"/>
                  </a:cubicBezTo>
                  <a:lnTo>
                    <a:pt x="0" y="11771"/>
                  </a:lnTo>
                  <a:cubicBezTo>
                    <a:pt x="0" y="8649"/>
                    <a:pt x="1240" y="5655"/>
                    <a:pt x="3448" y="3448"/>
                  </a:cubicBezTo>
                  <a:cubicBezTo>
                    <a:pt x="5655" y="1240"/>
                    <a:pt x="8649" y="0"/>
                    <a:pt x="11771" y="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1028700" y="2983230"/>
            <a:ext cx="16230600" cy="2160270"/>
            <a:chOff x="0" y="0"/>
            <a:chExt cx="2514545" cy="3346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14545" cy="334682"/>
            </a:xfrm>
            <a:custGeom>
              <a:avLst/>
              <a:gdLst/>
              <a:ahLst/>
              <a:cxnLst/>
              <a:rect l="l" t="t" r="r" b="b"/>
              <a:pathLst>
                <a:path w="2514545" h="334682">
                  <a:moveTo>
                    <a:pt x="10971" y="0"/>
                  </a:moveTo>
                  <a:lnTo>
                    <a:pt x="2503574" y="0"/>
                  </a:lnTo>
                  <a:cubicBezTo>
                    <a:pt x="2509633" y="0"/>
                    <a:pt x="2514545" y="4912"/>
                    <a:pt x="2514545" y="10971"/>
                  </a:cubicBezTo>
                  <a:lnTo>
                    <a:pt x="2514545" y="323711"/>
                  </a:lnTo>
                  <a:cubicBezTo>
                    <a:pt x="2514545" y="329771"/>
                    <a:pt x="2509633" y="334682"/>
                    <a:pt x="2503574" y="334682"/>
                  </a:cubicBezTo>
                  <a:lnTo>
                    <a:pt x="10971" y="334682"/>
                  </a:lnTo>
                  <a:cubicBezTo>
                    <a:pt x="4912" y="334682"/>
                    <a:pt x="0" y="329771"/>
                    <a:pt x="0" y="323711"/>
                  </a:cubicBezTo>
                  <a:lnTo>
                    <a:pt x="0" y="10971"/>
                  </a:lnTo>
                  <a:cubicBezTo>
                    <a:pt x="0" y="4912"/>
                    <a:pt x="4912" y="0"/>
                    <a:pt x="10971" y="0"/>
                  </a:cubicBezTo>
                  <a:close/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1028700" y="2983230"/>
            <a:ext cx="2901353" cy="2160270"/>
            <a:chOff x="0" y="0"/>
            <a:chExt cx="449496" cy="3346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9496" cy="334682"/>
            </a:xfrm>
            <a:custGeom>
              <a:avLst/>
              <a:gdLst/>
              <a:ahLst/>
              <a:cxnLst/>
              <a:rect l="l" t="t" r="r" b="b"/>
              <a:pathLst>
                <a:path w="449496" h="334682">
                  <a:moveTo>
                    <a:pt x="61373" y="0"/>
                  </a:moveTo>
                  <a:lnTo>
                    <a:pt x="388123" y="0"/>
                  </a:lnTo>
                  <a:cubicBezTo>
                    <a:pt x="422018" y="0"/>
                    <a:pt x="449496" y="27478"/>
                    <a:pt x="449496" y="61373"/>
                  </a:cubicBezTo>
                  <a:lnTo>
                    <a:pt x="449496" y="273310"/>
                  </a:lnTo>
                  <a:cubicBezTo>
                    <a:pt x="449496" y="289587"/>
                    <a:pt x="443029" y="305197"/>
                    <a:pt x="431520" y="316707"/>
                  </a:cubicBezTo>
                  <a:cubicBezTo>
                    <a:pt x="420010" y="328216"/>
                    <a:pt x="404400" y="334682"/>
                    <a:pt x="388123" y="334682"/>
                  </a:cubicBezTo>
                  <a:lnTo>
                    <a:pt x="61373" y="334682"/>
                  </a:lnTo>
                  <a:cubicBezTo>
                    <a:pt x="45096" y="334682"/>
                    <a:pt x="29485" y="328216"/>
                    <a:pt x="17976" y="316707"/>
                  </a:cubicBezTo>
                  <a:cubicBezTo>
                    <a:pt x="6466" y="305197"/>
                    <a:pt x="0" y="289587"/>
                    <a:pt x="0" y="273310"/>
                  </a:cubicBezTo>
                  <a:lnTo>
                    <a:pt x="0" y="61373"/>
                  </a:lnTo>
                  <a:cubicBezTo>
                    <a:pt x="0" y="45096"/>
                    <a:pt x="6466" y="29485"/>
                    <a:pt x="17976" y="17976"/>
                  </a:cubicBezTo>
                  <a:cubicBezTo>
                    <a:pt x="29485" y="6466"/>
                    <a:pt x="45096" y="0"/>
                    <a:pt x="61373" y="0"/>
                  </a:cubicBezTo>
                  <a:close/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sp>
        <p:nvSpPr>
          <p:cNvPr id="10" name="Freeform 10">
            <a:hlinkClick r:id="rId6" action="ppaction://hlinksldjump"/>
          </p:cNvPr>
          <p:cNvSpPr/>
          <p:nvPr/>
        </p:nvSpPr>
        <p:spPr>
          <a:xfrm>
            <a:off x="17387233" y="8784142"/>
            <a:ext cx="768999" cy="948317"/>
          </a:xfrm>
          <a:custGeom>
            <a:avLst/>
            <a:gdLst/>
            <a:ahLst/>
            <a:cxnLst/>
            <a:rect l="l" t="t" r="r" b="b"/>
            <a:pathLst>
              <a:path w="768999" h="948317">
                <a:moveTo>
                  <a:pt x="0" y="0"/>
                </a:moveTo>
                <a:lnTo>
                  <a:pt x="768999" y="0"/>
                </a:lnTo>
                <a:lnTo>
                  <a:pt x="768999" y="948316"/>
                </a:lnTo>
                <a:lnTo>
                  <a:pt x="0" y="9483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619454" y="1262905"/>
            <a:ext cx="12706027" cy="765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 spc="43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1.3 Erste Konzeptplanung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24897" y="3677753"/>
            <a:ext cx="12667845" cy="876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„Wie können wir (Einzelschule) das SCP nutzbar machen?”</a:t>
            </a:r>
          </a:p>
          <a:p>
            <a:pPr algn="just">
              <a:lnSpc>
                <a:spcPts val="4602"/>
              </a:lnSpc>
            </a:pPr>
            <a:r>
              <a:rPr lang="en-US" sz="2600" spc="22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„Wie hilft das SCP unserer Schule?”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58516" y="3899368"/>
            <a:ext cx="1864718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Leitfragen: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426769" y="9754109"/>
            <a:ext cx="689928" cy="26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8"/>
              </a:lnSpc>
              <a:spcBef>
                <a:spcPct val="0"/>
              </a:spcBef>
            </a:pPr>
            <a:r>
              <a:rPr lang="en-US" sz="15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Zurück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082218" y="5334000"/>
            <a:ext cx="16230600" cy="1114425"/>
            <a:chOff x="0" y="0"/>
            <a:chExt cx="21640800" cy="1485900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21640800" cy="1485900"/>
              <a:chOff x="0" y="0"/>
              <a:chExt cx="2514545" cy="172654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514545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72654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61683"/>
                    </a:lnTo>
                    <a:cubicBezTo>
                      <a:pt x="2514545" y="167742"/>
                      <a:pt x="2509633" y="172654"/>
                      <a:pt x="2503574" y="172654"/>
                    </a:cubicBezTo>
                    <a:lnTo>
                      <a:pt x="10971" y="172654"/>
                    </a:lnTo>
                    <a:cubicBezTo>
                      <a:pt x="4912" y="172654"/>
                      <a:pt x="0" y="167742"/>
                      <a:pt x="0" y="161683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3797114" cy="1485900"/>
              <a:chOff x="0" y="0"/>
              <a:chExt cx="441204" cy="172654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441204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72654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110127"/>
                    </a:lnTo>
                    <a:cubicBezTo>
                      <a:pt x="441204" y="126710"/>
                      <a:pt x="434617" y="142614"/>
                      <a:pt x="422891" y="154340"/>
                    </a:cubicBezTo>
                    <a:cubicBezTo>
                      <a:pt x="411165" y="166066"/>
                      <a:pt x="395261" y="172654"/>
                      <a:pt x="378678" y="172654"/>
                    </a:cubicBezTo>
                    <a:lnTo>
                      <a:pt x="62526" y="172654"/>
                    </a:lnTo>
                    <a:cubicBezTo>
                      <a:pt x="45943" y="172654"/>
                      <a:pt x="30039" y="166066"/>
                      <a:pt x="18313" y="154340"/>
                    </a:cubicBezTo>
                    <a:cubicBezTo>
                      <a:pt x="6588" y="142614"/>
                      <a:pt x="0" y="126710"/>
                      <a:pt x="0" y="110127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20" name="TextBox 20"/>
          <p:cNvSpPr txBox="1"/>
          <p:nvPr/>
        </p:nvSpPr>
        <p:spPr>
          <a:xfrm>
            <a:off x="1589037" y="5736891"/>
            <a:ext cx="1834197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Initiative: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178415" y="5654341"/>
            <a:ext cx="12667845" cy="40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Schulleitung, SCP-Leitungsteam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082218" y="6705600"/>
            <a:ext cx="16230600" cy="1114425"/>
            <a:chOff x="0" y="0"/>
            <a:chExt cx="21640800" cy="1485900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21640800" cy="1485900"/>
              <a:chOff x="0" y="0"/>
              <a:chExt cx="2514545" cy="17265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2514545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72654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61683"/>
                    </a:lnTo>
                    <a:cubicBezTo>
                      <a:pt x="2514545" y="167742"/>
                      <a:pt x="2509633" y="172654"/>
                      <a:pt x="2503574" y="172654"/>
                    </a:cubicBezTo>
                    <a:lnTo>
                      <a:pt x="10971" y="172654"/>
                    </a:lnTo>
                    <a:cubicBezTo>
                      <a:pt x="4912" y="172654"/>
                      <a:pt x="0" y="167742"/>
                      <a:pt x="0" y="161683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0" y="0"/>
              <a:ext cx="3797114" cy="1485900"/>
              <a:chOff x="0" y="0"/>
              <a:chExt cx="441204" cy="172654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441204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72654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110127"/>
                    </a:lnTo>
                    <a:cubicBezTo>
                      <a:pt x="441204" y="126710"/>
                      <a:pt x="434617" y="142614"/>
                      <a:pt x="422891" y="154340"/>
                    </a:cubicBezTo>
                    <a:cubicBezTo>
                      <a:pt x="411165" y="166066"/>
                      <a:pt x="395261" y="172654"/>
                      <a:pt x="378678" y="172654"/>
                    </a:cubicBezTo>
                    <a:lnTo>
                      <a:pt x="62526" y="172654"/>
                    </a:lnTo>
                    <a:cubicBezTo>
                      <a:pt x="45943" y="172654"/>
                      <a:pt x="30039" y="166066"/>
                      <a:pt x="18313" y="154340"/>
                    </a:cubicBezTo>
                    <a:cubicBezTo>
                      <a:pt x="6588" y="142614"/>
                      <a:pt x="0" y="126710"/>
                      <a:pt x="0" y="110127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27" name="TextBox 27"/>
          <p:cNvSpPr txBox="1"/>
          <p:nvPr/>
        </p:nvSpPr>
        <p:spPr>
          <a:xfrm>
            <a:off x="1558516" y="6952932"/>
            <a:ext cx="1834197" cy="638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externe Hilfe: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178415" y="7068820"/>
            <a:ext cx="12667845" cy="40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SEM/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BiUSe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bzw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.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QmbS-Berater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Schulamt</a:t>
            </a:r>
            <a:endParaRPr lang="en-US" sz="2800" spc="238" dirty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29" name="Group 29"/>
          <p:cNvGrpSpPr/>
          <p:nvPr/>
        </p:nvGrpSpPr>
        <p:grpSpPr>
          <a:xfrm>
            <a:off x="1028700" y="7953375"/>
            <a:ext cx="16230600" cy="1114425"/>
            <a:chOff x="0" y="0"/>
            <a:chExt cx="21640800" cy="1485900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21640800" cy="1485900"/>
              <a:chOff x="0" y="0"/>
              <a:chExt cx="2514545" cy="172654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514545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72654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61683"/>
                    </a:lnTo>
                    <a:cubicBezTo>
                      <a:pt x="2514545" y="167742"/>
                      <a:pt x="2509633" y="172654"/>
                      <a:pt x="2503574" y="172654"/>
                    </a:cubicBezTo>
                    <a:lnTo>
                      <a:pt x="10971" y="172654"/>
                    </a:lnTo>
                    <a:cubicBezTo>
                      <a:pt x="4912" y="172654"/>
                      <a:pt x="0" y="167742"/>
                      <a:pt x="0" y="161683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32" name="Group 32"/>
            <p:cNvGrpSpPr/>
            <p:nvPr/>
          </p:nvGrpSpPr>
          <p:grpSpPr>
            <a:xfrm>
              <a:off x="0" y="0"/>
              <a:ext cx="3797114" cy="1485900"/>
              <a:chOff x="0" y="0"/>
              <a:chExt cx="441204" cy="172654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441204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72654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110127"/>
                    </a:lnTo>
                    <a:cubicBezTo>
                      <a:pt x="441204" y="126710"/>
                      <a:pt x="434617" y="142614"/>
                      <a:pt x="422891" y="154340"/>
                    </a:cubicBezTo>
                    <a:cubicBezTo>
                      <a:pt x="411165" y="166066"/>
                      <a:pt x="395261" y="172654"/>
                      <a:pt x="378678" y="172654"/>
                    </a:cubicBezTo>
                    <a:lnTo>
                      <a:pt x="62526" y="172654"/>
                    </a:lnTo>
                    <a:cubicBezTo>
                      <a:pt x="45943" y="172654"/>
                      <a:pt x="30039" y="166066"/>
                      <a:pt x="18313" y="154340"/>
                    </a:cubicBezTo>
                    <a:cubicBezTo>
                      <a:pt x="6588" y="142614"/>
                      <a:pt x="0" y="126710"/>
                      <a:pt x="0" y="110127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34" name="TextBox 34"/>
          <p:cNvSpPr txBox="1"/>
          <p:nvPr/>
        </p:nvSpPr>
        <p:spPr>
          <a:xfrm>
            <a:off x="1535519" y="8356266"/>
            <a:ext cx="1834197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Inhalte: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124897" y="8273716"/>
            <a:ext cx="12667845" cy="406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Schulleitung</a:t>
            </a:r>
          </a:p>
        </p:txBody>
      </p:sp>
      <p:sp>
        <p:nvSpPr>
          <p:cNvPr id="36" name="Freeform 36"/>
          <p:cNvSpPr/>
          <p:nvPr/>
        </p:nvSpPr>
        <p:spPr>
          <a:xfrm rot="-5400000">
            <a:off x="-6328836" y="3309762"/>
            <a:ext cx="11520723" cy="2433753"/>
          </a:xfrm>
          <a:custGeom>
            <a:avLst/>
            <a:gdLst/>
            <a:ahLst/>
            <a:cxnLst/>
            <a:rect l="l" t="t" r="r" b="b"/>
            <a:pathLst>
              <a:path w="11520723" h="2433753">
                <a:moveTo>
                  <a:pt x="0" y="0"/>
                </a:moveTo>
                <a:lnTo>
                  <a:pt x="11520723" y="0"/>
                </a:lnTo>
                <a:lnTo>
                  <a:pt x="11520723" y="2433753"/>
                </a:lnTo>
                <a:lnTo>
                  <a:pt x="0" y="2433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0" y="0"/>
            <a:ext cx="648402" cy="645002"/>
          </a:xfrm>
          <a:custGeom>
            <a:avLst/>
            <a:gdLst/>
            <a:ahLst/>
            <a:cxnLst/>
            <a:rect l="l" t="t" r="r" b="b"/>
            <a:pathLst>
              <a:path w="648402" h="645002">
                <a:moveTo>
                  <a:pt x="0" y="0"/>
                </a:moveTo>
                <a:lnTo>
                  <a:pt x="648402" y="0"/>
                </a:lnTo>
                <a:lnTo>
                  <a:pt x="648402" y="645002"/>
                </a:lnTo>
                <a:lnTo>
                  <a:pt x="0" y="6450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245547"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24973"/>
            <a:ext cx="2364014" cy="2002965"/>
          </a:xfrm>
          <a:custGeom>
            <a:avLst/>
            <a:gdLst/>
            <a:ahLst/>
            <a:cxnLst/>
            <a:rect l="l" t="t" r="r" b="b"/>
            <a:pathLst>
              <a:path w="2364014" h="2002965">
                <a:moveTo>
                  <a:pt x="0" y="0"/>
                </a:moveTo>
                <a:lnTo>
                  <a:pt x="2364014" y="0"/>
                </a:lnTo>
                <a:lnTo>
                  <a:pt x="2364014" y="2002964"/>
                </a:lnTo>
                <a:lnTo>
                  <a:pt x="0" y="2002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1481" y="1109411"/>
            <a:ext cx="1518452" cy="1234087"/>
          </a:xfrm>
          <a:custGeom>
            <a:avLst/>
            <a:gdLst/>
            <a:ahLst/>
            <a:cxnLst/>
            <a:rect l="l" t="t" r="r" b="b"/>
            <a:pathLst>
              <a:path w="1518452" h="1234087">
                <a:moveTo>
                  <a:pt x="0" y="0"/>
                </a:moveTo>
                <a:lnTo>
                  <a:pt x="1518452" y="0"/>
                </a:lnTo>
                <a:lnTo>
                  <a:pt x="1518452" y="1234088"/>
                </a:lnTo>
                <a:lnTo>
                  <a:pt x="0" y="1234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2863215"/>
            <a:ext cx="15127120" cy="2721276"/>
            <a:chOff x="0" y="0"/>
            <a:chExt cx="2343587" cy="4215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43587" cy="421597"/>
            </a:xfrm>
            <a:custGeom>
              <a:avLst/>
              <a:gdLst/>
              <a:ahLst/>
              <a:cxnLst/>
              <a:rect l="l" t="t" r="r" b="b"/>
              <a:pathLst>
                <a:path w="2343587" h="421597">
                  <a:moveTo>
                    <a:pt x="11771" y="0"/>
                  </a:moveTo>
                  <a:lnTo>
                    <a:pt x="2331816" y="0"/>
                  </a:lnTo>
                  <a:cubicBezTo>
                    <a:pt x="2334938" y="0"/>
                    <a:pt x="2337932" y="1240"/>
                    <a:pt x="2340139" y="3448"/>
                  </a:cubicBezTo>
                  <a:cubicBezTo>
                    <a:pt x="2342347" y="5655"/>
                    <a:pt x="2343587" y="8649"/>
                    <a:pt x="2343587" y="11771"/>
                  </a:cubicBezTo>
                  <a:lnTo>
                    <a:pt x="2343587" y="409826"/>
                  </a:lnTo>
                  <a:cubicBezTo>
                    <a:pt x="2343587" y="412948"/>
                    <a:pt x="2342347" y="415942"/>
                    <a:pt x="2340139" y="418149"/>
                  </a:cubicBezTo>
                  <a:cubicBezTo>
                    <a:pt x="2337932" y="420357"/>
                    <a:pt x="2334938" y="421597"/>
                    <a:pt x="2331816" y="421597"/>
                  </a:cubicBezTo>
                  <a:lnTo>
                    <a:pt x="11771" y="421597"/>
                  </a:lnTo>
                  <a:cubicBezTo>
                    <a:pt x="8649" y="421597"/>
                    <a:pt x="5655" y="420357"/>
                    <a:pt x="3448" y="418149"/>
                  </a:cubicBezTo>
                  <a:cubicBezTo>
                    <a:pt x="1240" y="415942"/>
                    <a:pt x="0" y="412948"/>
                    <a:pt x="0" y="409826"/>
                  </a:cubicBezTo>
                  <a:lnTo>
                    <a:pt x="0" y="11771"/>
                  </a:lnTo>
                  <a:cubicBezTo>
                    <a:pt x="0" y="8649"/>
                    <a:pt x="1240" y="5655"/>
                    <a:pt x="3448" y="3448"/>
                  </a:cubicBezTo>
                  <a:cubicBezTo>
                    <a:pt x="5655" y="1240"/>
                    <a:pt x="8649" y="0"/>
                    <a:pt x="11771" y="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1028700" y="2983230"/>
            <a:ext cx="16284118" cy="2160270"/>
            <a:chOff x="0" y="0"/>
            <a:chExt cx="2522836" cy="3346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22836" cy="334682"/>
            </a:xfrm>
            <a:custGeom>
              <a:avLst/>
              <a:gdLst/>
              <a:ahLst/>
              <a:cxnLst/>
              <a:rect l="l" t="t" r="r" b="b"/>
              <a:pathLst>
                <a:path w="2522836" h="334682">
                  <a:moveTo>
                    <a:pt x="10935" y="0"/>
                  </a:moveTo>
                  <a:lnTo>
                    <a:pt x="2511901" y="0"/>
                  </a:lnTo>
                  <a:cubicBezTo>
                    <a:pt x="2514801" y="0"/>
                    <a:pt x="2517583" y="1152"/>
                    <a:pt x="2519633" y="3203"/>
                  </a:cubicBezTo>
                  <a:cubicBezTo>
                    <a:pt x="2521684" y="5253"/>
                    <a:pt x="2522836" y="8035"/>
                    <a:pt x="2522836" y="10935"/>
                  </a:cubicBezTo>
                  <a:lnTo>
                    <a:pt x="2522836" y="323748"/>
                  </a:lnTo>
                  <a:cubicBezTo>
                    <a:pt x="2522836" y="326648"/>
                    <a:pt x="2521684" y="329429"/>
                    <a:pt x="2519633" y="331480"/>
                  </a:cubicBezTo>
                  <a:cubicBezTo>
                    <a:pt x="2517583" y="333530"/>
                    <a:pt x="2514801" y="334682"/>
                    <a:pt x="2511901" y="334682"/>
                  </a:cubicBezTo>
                  <a:lnTo>
                    <a:pt x="10935" y="334682"/>
                  </a:lnTo>
                  <a:cubicBezTo>
                    <a:pt x="8035" y="334682"/>
                    <a:pt x="5253" y="333530"/>
                    <a:pt x="3203" y="331480"/>
                  </a:cubicBezTo>
                  <a:cubicBezTo>
                    <a:pt x="1152" y="329429"/>
                    <a:pt x="0" y="326648"/>
                    <a:pt x="0" y="323748"/>
                  </a:cubicBezTo>
                  <a:lnTo>
                    <a:pt x="0" y="10935"/>
                  </a:lnTo>
                  <a:cubicBezTo>
                    <a:pt x="0" y="8035"/>
                    <a:pt x="1152" y="5253"/>
                    <a:pt x="3203" y="3203"/>
                  </a:cubicBezTo>
                  <a:cubicBezTo>
                    <a:pt x="5253" y="1152"/>
                    <a:pt x="8035" y="0"/>
                    <a:pt x="10935" y="0"/>
                  </a:cubicBezTo>
                  <a:close/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1028700" y="2983230"/>
            <a:ext cx="2901353" cy="2160270"/>
            <a:chOff x="0" y="0"/>
            <a:chExt cx="449496" cy="3346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9496" cy="334682"/>
            </a:xfrm>
            <a:custGeom>
              <a:avLst/>
              <a:gdLst/>
              <a:ahLst/>
              <a:cxnLst/>
              <a:rect l="l" t="t" r="r" b="b"/>
              <a:pathLst>
                <a:path w="449496" h="334682">
                  <a:moveTo>
                    <a:pt x="61373" y="0"/>
                  </a:moveTo>
                  <a:lnTo>
                    <a:pt x="388123" y="0"/>
                  </a:lnTo>
                  <a:cubicBezTo>
                    <a:pt x="422018" y="0"/>
                    <a:pt x="449496" y="27478"/>
                    <a:pt x="449496" y="61373"/>
                  </a:cubicBezTo>
                  <a:lnTo>
                    <a:pt x="449496" y="273310"/>
                  </a:lnTo>
                  <a:cubicBezTo>
                    <a:pt x="449496" y="289587"/>
                    <a:pt x="443029" y="305197"/>
                    <a:pt x="431520" y="316707"/>
                  </a:cubicBezTo>
                  <a:cubicBezTo>
                    <a:pt x="420010" y="328216"/>
                    <a:pt x="404400" y="334682"/>
                    <a:pt x="388123" y="334682"/>
                  </a:cubicBezTo>
                  <a:lnTo>
                    <a:pt x="61373" y="334682"/>
                  </a:lnTo>
                  <a:cubicBezTo>
                    <a:pt x="45096" y="334682"/>
                    <a:pt x="29485" y="328216"/>
                    <a:pt x="17976" y="316707"/>
                  </a:cubicBezTo>
                  <a:cubicBezTo>
                    <a:pt x="6466" y="305197"/>
                    <a:pt x="0" y="289587"/>
                    <a:pt x="0" y="273310"/>
                  </a:cubicBezTo>
                  <a:lnTo>
                    <a:pt x="0" y="61373"/>
                  </a:lnTo>
                  <a:cubicBezTo>
                    <a:pt x="0" y="45096"/>
                    <a:pt x="6466" y="29485"/>
                    <a:pt x="17976" y="17976"/>
                  </a:cubicBezTo>
                  <a:cubicBezTo>
                    <a:pt x="29485" y="6466"/>
                    <a:pt x="45096" y="0"/>
                    <a:pt x="61373" y="0"/>
                  </a:cubicBezTo>
                  <a:close/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sp>
        <p:nvSpPr>
          <p:cNvPr id="10" name="Freeform 10">
            <a:hlinkClick r:id="rId6" action="ppaction://hlinksldjump"/>
          </p:cNvPr>
          <p:cNvSpPr/>
          <p:nvPr/>
        </p:nvSpPr>
        <p:spPr>
          <a:xfrm>
            <a:off x="17387233" y="8784142"/>
            <a:ext cx="768999" cy="948317"/>
          </a:xfrm>
          <a:custGeom>
            <a:avLst/>
            <a:gdLst/>
            <a:ahLst/>
            <a:cxnLst/>
            <a:rect l="l" t="t" r="r" b="b"/>
            <a:pathLst>
              <a:path w="768999" h="948317">
                <a:moveTo>
                  <a:pt x="0" y="0"/>
                </a:moveTo>
                <a:lnTo>
                  <a:pt x="768999" y="0"/>
                </a:lnTo>
                <a:lnTo>
                  <a:pt x="768999" y="948316"/>
                </a:lnTo>
                <a:lnTo>
                  <a:pt x="0" y="9483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673207" y="1278890"/>
            <a:ext cx="12706027" cy="765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 spc="43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1.4 Informieren der Schulgemeinschaft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78415" y="3654258"/>
            <a:ext cx="12667845" cy="1158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„Verfügt die Schulgemeinschaft über alle wesentlichen Informationen zum Vorhaben?”</a:t>
            </a:r>
          </a:p>
          <a:p>
            <a:pPr algn="ctr">
              <a:lnSpc>
                <a:spcPts val="2860"/>
              </a:lnSpc>
              <a:spcBef>
                <a:spcPct val="0"/>
              </a:spcBef>
            </a:pPr>
            <a:endParaRPr lang="en-US" sz="2800" spc="238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8516" y="3899368"/>
            <a:ext cx="1834197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Leitfrage: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426769" y="9754109"/>
            <a:ext cx="689928" cy="26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8"/>
              </a:lnSpc>
              <a:spcBef>
                <a:spcPct val="0"/>
              </a:spcBef>
            </a:pPr>
            <a:r>
              <a:rPr lang="en-US" sz="1548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Zurück</a:t>
            </a:r>
          </a:p>
        </p:txBody>
      </p:sp>
      <p:sp>
        <p:nvSpPr>
          <p:cNvPr id="15" name="Freeform 15"/>
          <p:cNvSpPr/>
          <p:nvPr/>
        </p:nvSpPr>
        <p:spPr>
          <a:xfrm>
            <a:off x="14591988" y="-81"/>
            <a:ext cx="2720829" cy="917020"/>
          </a:xfrm>
          <a:custGeom>
            <a:avLst/>
            <a:gdLst/>
            <a:ahLst/>
            <a:cxnLst/>
            <a:rect l="l" t="t" r="r" b="b"/>
            <a:pathLst>
              <a:path w="2720829" h="917020">
                <a:moveTo>
                  <a:pt x="0" y="0"/>
                </a:moveTo>
                <a:lnTo>
                  <a:pt x="2720830" y="0"/>
                </a:lnTo>
                <a:lnTo>
                  <a:pt x="2720830" y="917021"/>
                </a:lnTo>
                <a:lnTo>
                  <a:pt x="0" y="91702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082218" y="5334000"/>
            <a:ext cx="16230600" cy="1114425"/>
            <a:chOff x="0" y="0"/>
            <a:chExt cx="21640800" cy="1485900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21640800" cy="1485900"/>
              <a:chOff x="0" y="0"/>
              <a:chExt cx="2514545" cy="17265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514545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72654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61683"/>
                    </a:lnTo>
                    <a:cubicBezTo>
                      <a:pt x="2514545" y="167742"/>
                      <a:pt x="2509633" y="172654"/>
                      <a:pt x="2503574" y="172654"/>
                    </a:cubicBezTo>
                    <a:lnTo>
                      <a:pt x="10971" y="172654"/>
                    </a:lnTo>
                    <a:cubicBezTo>
                      <a:pt x="4912" y="172654"/>
                      <a:pt x="0" y="167742"/>
                      <a:pt x="0" y="161683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19" name="Group 19"/>
            <p:cNvGrpSpPr/>
            <p:nvPr/>
          </p:nvGrpSpPr>
          <p:grpSpPr>
            <a:xfrm>
              <a:off x="0" y="0"/>
              <a:ext cx="3797114" cy="1485900"/>
              <a:chOff x="0" y="0"/>
              <a:chExt cx="441204" cy="17265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441204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72654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110127"/>
                    </a:lnTo>
                    <a:cubicBezTo>
                      <a:pt x="441204" y="126710"/>
                      <a:pt x="434617" y="142614"/>
                      <a:pt x="422891" y="154340"/>
                    </a:cubicBezTo>
                    <a:cubicBezTo>
                      <a:pt x="411165" y="166066"/>
                      <a:pt x="395261" y="172654"/>
                      <a:pt x="378678" y="172654"/>
                    </a:cubicBezTo>
                    <a:lnTo>
                      <a:pt x="62526" y="172654"/>
                    </a:lnTo>
                    <a:cubicBezTo>
                      <a:pt x="45943" y="172654"/>
                      <a:pt x="30039" y="166066"/>
                      <a:pt x="18313" y="154340"/>
                    </a:cubicBezTo>
                    <a:cubicBezTo>
                      <a:pt x="6588" y="142614"/>
                      <a:pt x="0" y="126710"/>
                      <a:pt x="0" y="110127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21" name="TextBox 21"/>
          <p:cNvSpPr txBox="1"/>
          <p:nvPr/>
        </p:nvSpPr>
        <p:spPr>
          <a:xfrm>
            <a:off x="1589037" y="5736891"/>
            <a:ext cx="1834197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Initiative: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178415" y="5654341"/>
            <a:ext cx="12667845" cy="406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Schulleitung; Besprechung in allen Gremien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082218" y="6705600"/>
            <a:ext cx="16230600" cy="1114425"/>
            <a:chOff x="0" y="0"/>
            <a:chExt cx="21640800" cy="1485900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21640800" cy="1485900"/>
              <a:chOff x="0" y="0"/>
              <a:chExt cx="2514545" cy="17265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514545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2514545" h="172654">
                    <a:moveTo>
                      <a:pt x="10971" y="0"/>
                    </a:moveTo>
                    <a:lnTo>
                      <a:pt x="2503574" y="0"/>
                    </a:lnTo>
                    <a:cubicBezTo>
                      <a:pt x="2509633" y="0"/>
                      <a:pt x="2514545" y="4912"/>
                      <a:pt x="2514545" y="10971"/>
                    </a:cubicBezTo>
                    <a:lnTo>
                      <a:pt x="2514545" y="161683"/>
                    </a:lnTo>
                    <a:cubicBezTo>
                      <a:pt x="2514545" y="167742"/>
                      <a:pt x="2509633" y="172654"/>
                      <a:pt x="2503574" y="172654"/>
                    </a:cubicBezTo>
                    <a:lnTo>
                      <a:pt x="10971" y="172654"/>
                    </a:lnTo>
                    <a:cubicBezTo>
                      <a:pt x="4912" y="172654"/>
                      <a:pt x="0" y="167742"/>
                      <a:pt x="0" y="161683"/>
                    </a:cubicBezTo>
                    <a:lnTo>
                      <a:pt x="0" y="10971"/>
                    </a:lnTo>
                    <a:cubicBezTo>
                      <a:pt x="0" y="4912"/>
                      <a:pt x="4912" y="0"/>
                      <a:pt x="10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  <p:grpSp>
          <p:nvGrpSpPr>
            <p:cNvPr id="26" name="Group 26"/>
            <p:cNvGrpSpPr/>
            <p:nvPr/>
          </p:nvGrpSpPr>
          <p:grpSpPr>
            <a:xfrm>
              <a:off x="0" y="0"/>
              <a:ext cx="3797114" cy="1485900"/>
              <a:chOff x="0" y="0"/>
              <a:chExt cx="441204" cy="172654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441204" cy="172654"/>
              </a:xfrm>
              <a:custGeom>
                <a:avLst/>
                <a:gdLst/>
                <a:ahLst/>
                <a:cxnLst/>
                <a:rect l="l" t="t" r="r" b="b"/>
                <a:pathLst>
                  <a:path w="441204" h="172654">
                    <a:moveTo>
                      <a:pt x="62526" y="0"/>
                    </a:moveTo>
                    <a:lnTo>
                      <a:pt x="378678" y="0"/>
                    </a:lnTo>
                    <a:cubicBezTo>
                      <a:pt x="395261" y="0"/>
                      <a:pt x="411165" y="6588"/>
                      <a:pt x="422891" y="18313"/>
                    </a:cubicBezTo>
                    <a:cubicBezTo>
                      <a:pt x="434617" y="30039"/>
                      <a:pt x="441204" y="45943"/>
                      <a:pt x="441204" y="62526"/>
                    </a:cubicBezTo>
                    <a:lnTo>
                      <a:pt x="441204" y="110127"/>
                    </a:lnTo>
                    <a:cubicBezTo>
                      <a:pt x="441204" y="126710"/>
                      <a:pt x="434617" y="142614"/>
                      <a:pt x="422891" y="154340"/>
                    </a:cubicBezTo>
                    <a:cubicBezTo>
                      <a:pt x="411165" y="166066"/>
                      <a:pt x="395261" y="172654"/>
                      <a:pt x="378678" y="172654"/>
                    </a:cubicBezTo>
                    <a:lnTo>
                      <a:pt x="62526" y="172654"/>
                    </a:lnTo>
                    <a:cubicBezTo>
                      <a:pt x="45943" y="172654"/>
                      <a:pt x="30039" y="166066"/>
                      <a:pt x="18313" y="154340"/>
                    </a:cubicBezTo>
                    <a:cubicBezTo>
                      <a:pt x="6588" y="142614"/>
                      <a:pt x="0" y="126710"/>
                      <a:pt x="0" y="110127"/>
                    </a:cubicBezTo>
                    <a:lnTo>
                      <a:pt x="0" y="62526"/>
                    </a:lnTo>
                    <a:cubicBezTo>
                      <a:pt x="0" y="45943"/>
                      <a:pt x="6588" y="30039"/>
                      <a:pt x="18313" y="18313"/>
                    </a:cubicBezTo>
                    <a:cubicBezTo>
                      <a:pt x="30039" y="6588"/>
                      <a:pt x="45943" y="0"/>
                      <a:pt x="625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prstDash val="solid"/>
                <a:round/>
              </a:ln>
            </p:spPr>
          </p:sp>
        </p:grpSp>
      </p:grpSp>
      <p:sp>
        <p:nvSpPr>
          <p:cNvPr id="28" name="TextBox 28"/>
          <p:cNvSpPr txBox="1"/>
          <p:nvPr/>
        </p:nvSpPr>
        <p:spPr>
          <a:xfrm>
            <a:off x="1558516" y="6952932"/>
            <a:ext cx="1834197" cy="638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300" b="1" spc="19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externe Hilfe: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178415" y="7068820"/>
            <a:ext cx="12667845" cy="40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SEM/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BiUSe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bzw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.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QmbS-Berater</a:t>
            </a:r>
            <a:r>
              <a:rPr lang="en-US" sz="2800" spc="238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en-US" sz="2800" spc="238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Schulamt</a:t>
            </a:r>
            <a:endParaRPr lang="en-US" sz="2800" spc="238" dirty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0" name="Freeform 30"/>
          <p:cNvSpPr/>
          <p:nvPr/>
        </p:nvSpPr>
        <p:spPr>
          <a:xfrm rot="-5400000">
            <a:off x="-6328836" y="3309762"/>
            <a:ext cx="11520723" cy="2433753"/>
          </a:xfrm>
          <a:custGeom>
            <a:avLst/>
            <a:gdLst/>
            <a:ahLst/>
            <a:cxnLst/>
            <a:rect l="l" t="t" r="r" b="b"/>
            <a:pathLst>
              <a:path w="11520723" h="2433753">
                <a:moveTo>
                  <a:pt x="0" y="0"/>
                </a:moveTo>
                <a:lnTo>
                  <a:pt x="11520723" y="0"/>
                </a:lnTo>
                <a:lnTo>
                  <a:pt x="11520723" y="2433753"/>
                </a:lnTo>
                <a:lnTo>
                  <a:pt x="0" y="24337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0" y="0"/>
            <a:ext cx="648402" cy="645002"/>
          </a:xfrm>
          <a:custGeom>
            <a:avLst/>
            <a:gdLst/>
            <a:ahLst/>
            <a:cxnLst/>
            <a:rect l="l" t="t" r="r" b="b"/>
            <a:pathLst>
              <a:path w="648402" h="645002">
                <a:moveTo>
                  <a:pt x="0" y="0"/>
                </a:moveTo>
                <a:lnTo>
                  <a:pt x="648402" y="0"/>
                </a:lnTo>
                <a:lnTo>
                  <a:pt x="648402" y="645002"/>
                </a:lnTo>
                <a:lnTo>
                  <a:pt x="0" y="64500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245547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1351</Words>
  <Application>Microsoft Office PowerPoint</Application>
  <PresentationFormat>Benutzerdefiniert</PresentationFormat>
  <Paragraphs>308</Paragraphs>
  <Slides>22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30" baseType="lpstr">
      <vt:lpstr>Inter Bold</vt:lpstr>
      <vt:lpstr>Inter Italics</vt:lpstr>
      <vt:lpstr>Inter</vt:lpstr>
      <vt:lpstr>Calibri (MS) Bold</vt:lpstr>
      <vt:lpstr>Calibri (MS)</vt:lpstr>
      <vt:lpstr>Calibri</vt:lpstr>
      <vt:lpstr>Arial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Startchancen Programm Prozess</dc:title>
  <dc:creator>ISB</dc:creator>
  <cp:lastModifiedBy>Wenzl, Anna</cp:lastModifiedBy>
  <cp:revision>2</cp:revision>
  <dcterms:created xsi:type="dcterms:W3CDTF">2006-08-16T00:00:00Z</dcterms:created>
  <dcterms:modified xsi:type="dcterms:W3CDTF">2025-04-08T16:50:00Z</dcterms:modified>
  <dc:identifier>DAGbmtWcv0s</dc:identifier>
</cp:coreProperties>
</file>