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20"/>
  </p:notesMasterIdLst>
  <p:sldIdLst>
    <p:sldId id="280" r:id="rId2"/>
    <p:sldId id="338" r:id="rId3"/>
    <p:sldId id="337" r:id="rId4"/>
    <p:sldId id="380" r:id="rId5"/>
    <p:sldId id="339" r:id="rId6"/>
    <p:sldId id="312" r:id="rId7"/>
    <p:sldId id="377" r:id="rId8"/>
    <p:sldId id="378" r:id="rId9"/>
    <p:sldId id="376" r:id="rId10"/>
    <p:sldId id="300" r:id="rId11"/>
    <p:sldId id="313" r:id="rId12"/>
    <p:sldId id="379" r:id="rId13"/>
    <p:sldId id="359" r:id="rId14"/>
    <p:sldId id="361" r:id="rId15"/>
    <p:sldId id="381" r:id="rId16"/>
    <p:sldId id="384" r:id="rId17"/>
    <p:sldId id="383" r:id="rId18"/>
    <p:sldId id="3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5CF"/>
    <a:srgbClr val="528875"/>
    <a:srgbClr val="1A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85263" autoAdjust="0"/>
  </p:normalViewPr>
  <p:slideViewPr>
    <p:cSldViewPr snapToGrid="0">
      <p:cViewPr varScale="1">
        <p:scale>
          <a:sx n="130" d="100"/>
          <a:sy n="130" d="100"/>
        </p:scale>
        <p:origin x="134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8:5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4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5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5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5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5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5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0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0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4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20:0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01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3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4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24575,'3'-7'0,"1"0"0,-1 0 0,1 0 0,1 1 0,-1-1 0,1 1 0,10-10 0,-14 15 0,3-4 0,1 1 0,0 0 0,-1 0 0,1 1 0,1 0 0,-1 0 0,0 0 0,1 0 0,0 1 0,-1 0 0,1 0 0,0 0 0,0 1 0,0 0 0,0 0 0,0 1 0,0-1 0,1 1 0,-1 1 0,0-1 0,0 1 0,10 3 0,-5-2 0,0 1 0,0 1 0,0 0 0,0 0 0,-1 1 0,0 1 0,0 0 0,0 0 0,0 1 0,-1 0 0,9 9 0,-10-7 0,2 0 0,-1-1 0,1-1 0,1 1 0,-1-2 0,1 1 0,0-1 0,1-1 0,-1 0 0,1-1 0,0 0 0,0-1 0,1 0 0,-1-1 0,1 0 0,-1-1 0,1 0 0,-1-1 0,1-1 0,-1 0 0,1 0 0,-1-1 0,1-1 0,15-6 0,-23 7 0,0-1 0,0 0 0,-1 0 0,1 0 0,-1 0 0,0-1 0,7-7 0,22-16 0,-28 24 0,-1 0 0,1 0 0,0-1 0,-1 1 0,0-1 0,0 0 0,0 0 0,0-1 0,-1 1 0,0-1 0,1 0 0,-2 0 0,1 0 0,0 0 0,-1 0 0,0 0 0,-1-1 0,1 1 0,0-8 0,1 6 0,-2 1 0,1 1 0,0 0 0,1 0 0,-1 1 0,1-1 0,0 0 0,0 1 0,1 0 0,-1-1 0,1 1 0,0 1 0,0-1 0,0 1 0,1-1 0,9-4 0,-12 6 0,1 1 0,0 0 0,0 0 0,0 0 0,0 0 0,0 0 0,0 1 0,0-1 0,0 1 0,1 0 0,-1 0 0,0 0 0,0 0 0,0 1 0,0-1 0,0 1 0,0 0 0,0 0 0,0 0 0,0 0 0,0 0 0,0 1 0,-1-1 0,1 1 0,0 0 0,-1 0 0,1 0 0,3 4 0,9 8-341,0 0 0,1-2-1,32 20 1,-24-17-6485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24575,'28'-1'0,"-1"-2"0,35-8 0,-4 1 0,84-15 0,-136 23 0,0 1 0,1-1 0,-1 0 0,0 0 0,0-1 0,0 1 0,-1-2 0,1 1 0,-1 0 0,9-8 0,-7 6 0,-1 0 0,1 0 0,1 1 0,13-6 0,-16 8 0,-1 1 0,1 0 0,-1 0 0,1 0 0,-1 1 0,1 0 0,-1 0 0,1 0 0,0 0 0,-1 1 0,1-1 0,-1 1 0,5 2 0,54 26 0,-54-24 0,0 0 0,1 0 0,0-1 0,0 0 0,14 3 0,-20-7 0,1 0 0,-1-1 0,1 1 0,-1-1 0,0 0 0,1 0 0,-1-1 0,0 1 0,0-1 0,0 0 0,0 0 0,0 0 0,0-1 0,-1 1 0,1-1 0,4-5 0,35-18 0,51 0-1365,-77 20-5461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1T16:19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24575,'19'1'0,"-10"-1"0,-1 1 0,0-1 0,1 0 0,-1 0 0,0-1 0,1 0 0,-1-1 0,0 0 0,0 0 0,0-1 0,0 0 0,-1 0 0,1-1 0,-1 0 0,11-7 0,-8 4 0,-1 2 0,1-1 0,0 1 0,1 1 0,-1 0 0,1 0 0,0 1 0,0 0 0,0 1 0,0 1 0,0 0 0,1 0 0,-1 1 0,0 0 0,0 1 0,1 0 0,-1 1 0,0 0 0,0 1 0,0 0 0,17 8 0,-6-3-76,-1-1-1,1-1 0,0-1 1,0-1-1,1-1 0,-1-1 1,1-1-1,44-3 1,-40 1-600,-3 1-6150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12630-CD1D-47E1-A48F-7DB3BABDE4B7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17C3B-68D2-49FD-8CB1-57EABD844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8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AF8FEC84-0809-DDF8-A11F-8980A31CC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>
            <a:extLst>
              <a:ext uri="{FF2B5EF4-FFF2-40B4-BE49-F238E27FC236}">
                <a16:creationId xmlns:a16="http://schemas.microsoft.com/office/drawing/2014/main" id="{C305DC7D-E899-D8DD-3D90-ACB8398F60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BAEBBBA0-4673-8E41-F9DB-064E23346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b="1" dirty="0"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60C810F2-9FEC-1804-9B73-AD81F0FAF07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11.11.2014</a:t>
            </a:r>
            <a:endParaRPr/>
          </a:p>
        </p:txBody>
      </p:sp>
      <p:sp>
        <p:nvSpPr>
          <p:cNvPr id="201" name="Google Shape;201;p6:notes">
            <a:extLst>
              <a:ext uri="{FF2B5EF4-FFF2-40B4-BE49-F238E27FC236}">
                <a16:creationId xmlns:a16="http://schemas.microsoft.com/office/drawing/2014/main" id="{200E3917-E7D4-2201-7FE3-FFEBA4C968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79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17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746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836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908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00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07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AF8FEC84-0809-DDF8-A11F-8980A31CC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>
            <a:extLst>
              <a:ext uri="{FF2B5EF4-FFF2-40B4-BE49-F238E27FC236}">
                <a16:creationId xmlns:a16="http://schemas.microsoft.com/office/drawing/2014/main" id="{C305DC7D-E899-D8DD-3D90-ACB8398F60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BAEBBBA0-4673-8E41-F9DB-064E233462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b="1" dirty="0"/>
          </a:p>
        </p:txBody>
      </p:sp>
      <p:sp>
        <p:nvSpPr>
          <p:cNvPr id="200" name="Google Shape;200;p6:notes">
            <a:extLst>
              <a:ext uri="{FF2B5EF4-FFF2-40B4-BE49-F238E27FC236}">
                <a16:creationId xmlns:a16="http://schemas.microsoft.com/office/drawing/2014/main" id="{60C810F2-9FEC-1804-9B73-AD81F0FAF07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11.11.2014</a:t>
            </a:r>
            <a:endParaRPr/>
          </a:p>
        </p:txBody>
      </p:sp>
      <p:sp>
        <p:nvSpPr>
          <p:cNvPr id="201" name="Google Shape;201;p6:notes">
            <a:extLst>
              <a:ext uri="{FF2B5EF4-FFF2-40B4-BE49-F238E27FC236}">
                <a16:creationId xmlns:a16="http://schemas.microsoft.com/office/drawing/2014/main" id="{200E3917-E7D4-2201-7FE3-FFEBA4C968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89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36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677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27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354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708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358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A37B1-C7F5-4AB1-966F-2FC166F71DD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8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F9176-DF2B-1F99-61E2-AC5AB85A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>
            <a:normAutofit/>
          </a:bodyPr>
          <a:lstStyle>
            <a:lvl1pPr algn="r">
              <a:defRPr sz="5400" b="0" cap="none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F0F2E1-5309-526F-1FCD-53FD59D5D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1993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889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24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57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  <a:endParaRPr lang="en-US" dirty="0">
              <a:solidFill>
                <a:schemeClr val="accen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40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81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479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58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566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16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334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97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DA9778-7826-D77C-E3F5-332269BC37E6}"/>
              </a:ext>
            </a:extLst>
          </p:cNvPr>
          <p:cNvSpPr txBox="1"/>
          <p:nvPr userDrawn="1"/>
        </p:nvSpPr>
        <p:spPr>
          <a:xfrm>
            <a:off x="677334" y="4218184"/>
            <a:ext cx="8596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I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hr Partner in </a:t>
            </a:r>
            <a:r>
              <a:rPr lang="de-DE" sz="2800" b="1" dirty="0">
                <a:solidFill>
                  <a:schemeClr val="accent1"/>
                </a:solidFill>
              </a:rPr>
              <a:t>S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achen </a:t>
            </a:r>
            <a:r>
              <a:rPr lang="de-DE" sz="2800" b="1" dirty="0">
                <a:solidFill>
                  <a:schemeClr val="accent1"/>
                </a:solidFill>
              </a:rPr>
              <a:t>B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ildung</a:t>
            </a:r>
          </a:p>
          <a:p>
            <a:endParaRPr lang="de-DE" sz="1800" dirty="0">
              <a:solidFill>
                <a:srgbClr val="8080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solidFill>
                <a:srgbClr val="80808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Staatsinstitut für Schulqualität und Bildungsforschung</a:t>
            </a:r>
            <a:endParaRPr lang="de-DE" sz="1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Schellingstraße 155 </a:t>
            </a:r>
            <a:r>
              <a:rPr lang="de-DE" sz="1800" dirty="0">
                <a:solidFill>
                  <a:schemeClr val="accent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⬧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80797 München </a:t>
            </a:r>
            <a:r>
              <a:rPr lang="de-DE" sz="1800" dirty="0">
                <a:solidFill>
                  <a:schemeClr val="accent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⬧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089 2170-2101 </a:t>
            </a:r>
            <a:r>
              <a:rPr lang="de-DE" sz="1800" dirty="0">
                <a:solidFill>
                  <a:schemeClr val="accent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⬧</a:t>
            </a:r>
            <a:r>
              <a:rPr lang="de-DE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www.isb.bayern.de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4" descr="C:\Users\di67par\Filr\Meine Dateien\Bilder\Kleiner\iStock-1330748981.jpg">
            <a:extLst>
              <a:ext uri="{FF2B5EF4-FFF2-40B4-BE49-F238E27FC236}">
                <a16:creationId xmlns:a16="http://schemas.microsoft.com/office/drawing/2014/main" id="{B2261927-AA52-F5AF-71C6-F862AB513E2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02" y="10800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Text, Person, computer, Fenster enthält.&#10;&#10;Automatisch generierte Beschreibung">
            <a:extLst>
              <a:ext uri="{FF2B5EF4-FFF2-40B4-BE49-F238E27FC236}">
                <a16:creationId xmlns:a16="http://schemas.microsoft.com/office/drawing/2014/main" id="{FB7F9BCA-0904-27E8-8493-00708166E6AE}"/>
              </a:ext>
            </a:extLst>
          </p:cNvPr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080000"/>
            <a:ext cx="2700000" cy="1800000"/>
          </a:xfrm>
          <a:prstGeom prst="rect">
            <a:avLst/>
          </a:prstGeom>
        </p:spPr>
      </p:pic>
      <p:pic>
        <p:nvPicPr>
          <p:cNvPr id="10" name="Grafik 9" descr="Ein Bild, das Person, Kleidung, Menschliches Gesicht, Mann enthält.&#10;&#10;Automatisch generierte Beschreibung">
            <a:extLst>
              <a:ext uri="{FF2B5EF4-FFF2-40B4-BE49-F238E27FC236}">
                <a16:creationId xmlns:a16="http://schemas.microsoft.com/office/drawing/2014/main" id="{EC07602A-C34A-BADF-5EBF-C648940D98EA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69" y="1080000"/>
            <a:ext cx="2700000" cy="180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F754D61-F090-7EAF-E15B-5FF88AA43C5A}"/>
              </a:ext>
            </a:extLst>
          </p:cNvPr>
          <p:cNvSpPr txBox="1"/>
          <p:nvPr userDrawn="1"/>
        </p:nvSpPr>
        <p:spPr>
          <a:xfrm>
            <a:off x="677334" y="3510298"/>
            <a:ext cx="509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ISB</a:t>
            </a:r>
          </a:p>
        </p:txBody>
      </p:sp>
    </p:spTree>
    <p:extLst>
      <p:ext uri="{BB962C8B-B14F-4D97-AF65-F5344CB8AC3E}">
        <p14:creationId xmlns:p14="http://schemas.microsoft.com/office/powerpoint/2010/main" val="186989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4" descr="C:\Users\di67par\Filr\Meine Dateien\Bilder\Kleiner\iStock-1330748981.jpg">
            <a:extLst>
              <a:ext uri="{FF2B5EF4-FFF2-40B4-BE49-F238E27FC236}">
                <a16:creationId xmlns:a16="http://schemas.microsoft.com/office/drawing/2014/main" id="{B2261927-AA52-F5AF-71C6-F862AB513E2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02" y="1544022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Text, Person, computer, Fenster enthält.&#10;&#10;Automatisch generierte Beschreibung">
            <a:extLst>
              <a:ext uri="{FF2B5EF4-FFF2-40B4-BE49-F238E27FC236}">
                <a16:creationId xmlns:a16="http://schemas.microsoft.com/office/drawing/2014/main" id="{FB7F9BCA-0904-27E8-8493-00708166E6AE}"/>
              </a:ext>
            </a:extLst>
          </p:cNvPr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44022"/>
            <a:ext cx="2700000" cy="1800000"/>
          </a:xfrm>
          <a:prstGeom prst="rect">
            <a:avLst/>
          </a:prstGeom>
        </p:spPr>
      </p:pic>
      <p:pic>
        <p:nvPicPr>
          <p:cNvPr id="10" name="Grafik 9" descr="Ein Bild, das Person, Kleidung, Menschliches Gesicht, Mann enthält.&#10;&#10;Automatisch generierte Beschreibung">
            <a:extLst>
              <a:ext uri="{FF2B5EF4-FFF2-40B4-BE49-F238E27FC236}">
                <a16:creationId xmlns:a16="http://schemas.microsoft.com/office/drawing/2014/main" id="{EC07602A-C34A-BADF-5EBF-C648940D98EA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69" y="1544022"/>
            <a:ext cx="2700000" cy="180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F754D61-F090-7EAF-E15B-5FF88AA43C5A}"/>
              </a:ext>
            </a:extLst>
          </p:cNvPr>
          <p:cNvSpPr txBox="1"/>
          <p:nvPr userDrawn="1"/>
        </p:nvSpPr>
        <p:spPr>
          <a:xfrm>
            <a:off x="677334" y="608400"/>
            <a:ext cx="859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ISB   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1A79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 Partner in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1A79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achen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1A79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ildung</a:t>
            </a:r>
            <a:endParaRPr lang="de-DE" sz="4000" b="1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8164A5-8B4A-EA36-8D41-22953ADD1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77335" y="3642423"/>
            <a:ext cx="8596668" cy="1240138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AC48007-D041-B9EB-F105-59648BD4495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77335" y="4882561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970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71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57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43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20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FA285-9433-4A57-92EE-284515748633}" type="datetimeFigureOut">
              <a:rPr lang="de-DE" smtClean="0"/>
              <a:t>26.03.2024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A7C8F-A921-4541-B014-3DB45736B1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ussdiagramm: Manuelle Eingabe 31">
            <a:extLst>
              <a:ext uri="{FF2B5EF4-FFF2-40B4-BE49-F238E27FC236}">
                <a16:creationId xmlns:a16="http://schemas.microsoft.com/office/drawing/2014/main" id="{A697DFB4-A6C9-4D87-84E3-E8C1E555A473}"/>
              </a:ext>
            </a:extLst>
          </p:cNvPr>
          <p:cNvSpPr/>
          <p:nvPr userDrawn="1"/>
        </p:nvSpPr>
        <p:spPr>
          <a:xfrm rot="5400000" flipV="1">
            <a:off x="7769105" y="2449393"/>
            <a:ext cx="6858000" cy="1959213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Manuelle Eingabe 21">
            <a:extLst>
              <a:ext uri="{FF2B5EF4-FFF2-40B4-BE49-F238E27FC236}">
                <a16:creationId xmlns:a16="http://schemas.microsoft.com/office/drawing/2014/main" id="{C80138B6-9069-F06C-BC69-7378040420F8}"/>
              </a:ext>
            </a:extLst>
          </p:cNvPr>
          <p:cNvSpPr/>
          <p:nvPr userDrawn="1"/>
        </p:nvSpPr>
        <p:spPr>
          <a:xfrm rot="5400000" flipV="1">
            <a:off x="7854632" y="2523808"/>
            <a:ext cx="6858000" cy="1810384"/>
          </a:xfrm>
          <a:prstGeom prst="flowChartManualInpu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BA0727-AB0F-6AAC-0CF8-22F8D0A582EA}"/>
              </a:ext>
            </a:extLst>
          </p:cNvPr>
          <p:cNvSpPr/>
          <p:nvPr userDrawn="1"/>
        </p:nvSpPr>
        <p:spPr>
          <a:xfrm>
            <a:off x="10232786" y="1"/>
            <a:ext cx="1959213" cy="685800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30">
            <a:extLst>
              <a:ext uri="{FF2B5EF4-FFF2-40B4-BE49-F238E27FC236}">
                <a16:creationId xmlns:a16="http://schemas.microsoft.com/office/drawing/2014/main" id="{692B217C-2B4C-50C1-8E00-4913C2B71B42}"/>
              </a:ext>
            </a:extLst>
          </p:cNvPr>
          <p:cNvSpPr/>
          <p:nvPr userDrawn="1"/>
        </p:nvSpPr>
        <p:spPr>
          <a:xfrm flipV="1">
            <a:off x="9930336" y="-2"/>
            <a:ext cx="2261664" cy="2306322"/>
          </a:xfrm>
          <a:prstGeom prst="triangle">
            <a:avLst>
              <a:gd name="adj" fmla="val 100000"/>
            </a:avLst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6804" y="6041362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FA285-9433-4A57-92EE-284515748633}" type="datetimeFigureOut">
              <a:rPr lang="de-DE" smtClean="0"/>
              <a:pPr/>
              <a:t>26.03.2024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C5AA7C8F-A921-4541-B014-3DB45736B1FF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7F3D5557-7C60-FC4A-00C5-38B65F8ECF59}"/>
              </a:ext>
            </a:extLst>
          </p:cNvPr>
          <p:cNvCxnSpPr>
            <a:cxnSpLocks/>
          </p:cNvCxnSpPr>
          <p:nvPr userDrawn="1"/>
        </p:nvCxnSpPr>
        <p:spPr>
          <a:xfrm>
            <a:off x="10070226" y="0"/>
            <a:ext cx="915274" cy="685799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0">
            <a:extLst>
              <a:ext uri="{FF2B5EF4-FFF2-40B4-BE49-F238E27FC236}">
                <a16:creationId xmlns:a16="http://schemas.microsoft.com/office/drawing/2014/main" id="{6E431D03-E68E-5E06-45FD-F425A7FA5AE1}"/>
              </a:ext>
            </a:extLst>
          </p:cNvPr>
          <p:cNvCxnSpPr>
            <a:cxnSpLocks/>
            <a:stCxn id="25" idx="5"/>
          </p:cNvCxnSpPr>
          <p:nvPr userDrawn="1"/>
        </p:nvCxnSpPr>
        <p:spPr>
          <a:xfrm flipH="1">
            <a:off x="9930336" y="1153159"/>
            <a:ext cx="2261664" cy="570484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8">
            <a:extLst>
              <a:ext uri="{FF2B5EF4-FFF2-40B4-BE49-F238E27FC236}">
                <a16:creationId xmlns:a16="http://schemas.microsoft.com/office/drawing/2014/main" id="{2081F9C3-F54C-80DC-32FE-ABD681CD2CDE}"/>
              </a:ext>
            </a:extLst>
          </p:cNvPr>
          <p:cNvSpPr/>
          <p:nvPr userDrawn="1"/>
        </p:nvSpPr>
        <p:spPr>
          <a:xfrm rot="10800000">
            <a:off x="0" y="-1"/>
            <a:ext cx="490910" cy="2383277"/>
          </a:xfrm>
          <a:prstGeom prst="triangle">
            <a:avLst>
              <a:gd name="adj" fmla="val 100000"/>
            </a:avLst>
          </a:prstGeom>
          <a:solidFill>
            <a:srgbClr val="1A795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2CC7EC-F487-DE8E-2EBB-6622EBB3B92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6200000">
            <a:off x="9904496" y="4580094"/>
            <a:ext cx="3649482" cy="546329"/>
          </a:xfrm>
          <a:prstGeom prst="rect">
            <a:avLst/>
          </a:prstGeom>
        </p:spPr>
      </p:pic>
      <p:pic>
        <p:nvPicPr>
          <p:cNvPr id="9" name="Grafik 8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id="{B6CE28AB-5C54-8A59-3D07-45E25773DD2A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21" y="180000"/>
            <a:ext cx="1104681" cy="11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09" r:id="rId2"/>
    <p:sldLayoutId id="2147483926" r:id="rId3"/>
    <p:sldLayoutId id="2147483925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  <p:sldLayoutId id="2147483927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customXml" Target="../ink/ink13.xml"/><Relationship Id="rId26" Type="http://schemas.openxmlformats.org/officeDocument/2006/relationships/customXml" Target="../ink/ink21.xml"/><Relationship Id="rId3" Type="http://schemas.openxmlformats.org/officeDocument/2006/relationships/customXml" Target="../ink/ink1.xml"/><Relationship Id="rId21" Type="http://schemas.openxmlformats.org/officeDocument/2006/relationships/customXml" Target="../ink/ink16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2.xml"/><Relationship Id="rId25" Type="http://schemas.openxmlformats.org/officeDocument/2006/relationships/customXml" Target="../ink/ink20.xml"/><Relationship Id="rId3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1.xml"/><Relationship Id="rId20" Type="http://schemas.openxmlformats.org/officeDocument/2006/relationships/customXml" Target="../ink/ink15.xml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11" Type="http://schemas.openxmlformats.org/officeDocument/2006/relationships/customXml" Target="../ink/ink6.xml"/><Relationship Id="rId24" Type="http://schemas.openxmlformats.org/officeDocument/2006/relationships/customXml" Target="../ink/ink19.xml"/><Relationship Id="rId32" Type="http://schemas.openxmlformats.org/officeDocument/2006/relationships/customXml" Target="../ink/ink27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23" Type="http://schemas.openxmlformats.org/officeDocument/2006/relationships/customXml" Target="../ink/ink18.xml"/><Relationship Id="rId28" Type="http://schemas.openxmlformats.org/officeDocument/2006/relationships/customXml" Target="../ink/ink23.xml"/><Relationship Id="rId10" Type="http://schemas.openxmlformats.org/officeDocument/2006/relationships/customXml" Target="../ink/ink5.xml"/><Relationship Id="rId19" Type="http://schemas.openxmlformats.org/officeDocument/2006/relationships/customXml" Target="../ink/ink14.xml"/><Relationship Id="rId31" Type="http://schemas.openxmlformats.org/officeDocument/2006/relationships/customXml" Target="../ink/ink26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customXml" Target="../ink/ink9.xml"/><Relationship Id="rId22" Type="http://schemas.openxmlformats.org/officeDocument/2006/relationships/customXml" Target="../ink/ink17.xml"/><Relationship Id="rId27" Type="http://schemas.openxmlformats.org/officeDocument/2006/relationships/customXml" Target="../ink/ink22.xml"/><Relationship Id="rId30" Type="http://schemas.openxmlformats.org/officeDocument/2006/relationships/customXml" Target="../ink/ink25.xml"/><Relationship Id="rId8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B85E0-C686-2744-A20B-382AF43AE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60" y="1496954"/>
            <a:ext cx="9144000" cy="4363334"/>
          </a:xfrm>
        </p:spPr>
        <p:txBody>
          <a:bodyPr>
            <a:normAutofit/>
          </a:bodyPr>
          <a:lstStyle/>
          <a:p>
            <a:r>
              <a:rPr lang="de-DE" sz="3600" dirty="0"/>
              <a:t>IST-Stand Analyse </a:t>
            </a:r>
            <a:br>
              <a:rPr lang="de-DE" sz="3600" dirty="0"/>
            </a:br>
            <a:r>
              <a:rPr lang="de-DE" sz="3600" dirty="0"/>
              <a:t>in der Fachschaft XY </a:t>
            </a:r>
            <a:br>
              <a:rPr lang="de-DE" sz="3600" dirty="0"/>
            </a:br>
            <a:r>
              <a:rPr lang="de-DE" sz="3600" dirty="0"/>
              <a:t>als Grundlage für die Planung der </a:t>
            </a:r>
            <a:br>
              <a:rPr lang="de-DE" sz="3600" dirty="0"/>
            </a:br>
            <a:r>
              <a:rPr lang="de-DE" sz="3600" dirty="0"/>
              <a:t>1:1-Ausstattung</a:t>
            </a:r>
          </a:p>
        </p:txBody>
      </p:sp>
      <p:pic>
        <p:nvPicPr>
          <p:cNvPr id="3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2198F3A7-AAFD-4605-9BA0-E0A03FB95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21" y="249601"/>
            <a:ext cx="3406942" cy="102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5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 txBox="1">
            <a:spLocks/>
          </p:cNvSpPr>
          <p:nvPr/>
        </p:nvSpPr>
        <p:spPr>
          <a:xfrm>
            <a:off x="887463" y="1847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33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Fußzeilenplatzhalter 8">
            <a:extLst>
              <a:ext uri="{FF2B5EF4-FFF2-40B4-BE49-F238E27FC236}">
                <a16:creationId xmlns:a16="http://schemas.microsoft.com/office/drawing/2014/main" id="{89C25B08-855A-43D6-A407-1DC83835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Schule entwickeln – Handlungsfelder erarbeiten</a:t>
            </a:r>
            <a:endParaRPr lang="de-DE" dirty="0"/>
          </a:p>
        </p:txBody>
      </p:sp>
      <p:sp>
        <p:nvSpPr>
          <p:cNvPr id="16" name="Datumsplatzhalter 6">
            <a:extLst>
              <a:ext uri="{FF2B5EF4-FFF2-40B4-BE49-F238E27FC236}">
                <a16:creationId xmlns:a16="http://schemas.microsoft.com/office/drawing/2014/main" id="{94DC99A5-CF7B-4428-9EF1-1CA825C135CD}"/>
              </a:ext>
            </a:extLst>
          </p:cNvPr>
          <p:cNvSpPr txBox="1">
            <a:spLocks/>
          </p:cNvSpPr>
          <p:nvPr/>
        </p:nvSpPr>
        <p:spPr>
          <a:xfrm>
            <a:off x="2513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XX.XX.2023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D4DFA6-6613-4FEB-9EB6-CB415AE5754A}"/>
              </a:ext>
            </a:extLst>
          </p:cNvPr>
          <p:cNvSpPr txBox="1"/>
          <p:nvPr/>
        </p:nvSpPr>
        <p:spPr>
          <a:xfrm>
            <a:off x="1914546" y="1674674"/>
            <a:ext cx="2160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>
                <a:solidFill>
                  <a:srgbClr val="00744D"/>
                </a:solidFill>
              </a:rPr>
              <a:t>Raum XX</a:t>
            </a:r>
          </a:p>
          <a:p>
            <a:endParaRPr lang="de-DE" dirty="0">
              <a:solidFill>
                <a:srgbClr val="00744D"/>
              </a:solidFill>
            </a:endParaRPr>
          </a:p>
          <a:p>
            <a:pPr algn="ctr"/>
            <a:r>
              <a:rPr lang="de-DE" b="1" dirty="0">
                <a:solidFill>
                  <a:srgbClr val="00744D"/>
                </a:solidFill>
              </a:rPr>
              <a:t>Risiken</a:t>
            </a:r>
          </a:p>
          <a:p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1E3D88D-D751-4489-9B9B-C78B03EA2833}"/>
              </a:ext>
            </a:extLst>
          </p:cNvPr>
          <p:cNvSpPr txBox="1"/>
          <p:nvPr/>
        </p:nvSpPr>
        <p:spPr>
          <a:xfrm>
            <a:off x="7073400" y="1683236"/>
            <a:ext cx="2160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dirty="0">
                <a:solidFill>
                  <a:srgbClr val="00744D"/>
                </a:solidFill>
              </a:rPr>
              <a:t>Raum XX</a:t>
            </a:r>
          </a:p>
          <a:p>
            <a:endParaRPr lang="de-DE" dirty="0">
              <a:solidFill>
                <a:srgbClr val="00744D"/>
              </a:solidFill>
            </a:endParaRPr>
          </a:p>
          <a:p>
            <a:pPr algn="ctr"/>
            <a:r>
              <a:rPr lang="de-DE" b="1" dirty="0">
                <a:solidFill>
                  <a:srgbClr val="00744D"/>
                </a:solidFill>
              </a:rPr>
              <a:t>Chancen</a:t>
            </a:r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061A1CD-47FD-4608-A4E9-1F3B5DA6B280}"/>
              </a:ext>
            </a:extLst>
          </p:cNvPr>
          <p:cNvSpPr txBox="1"/>
          <p:nvPr/>
        </p:nvSpPr>
        <p:spPr>
          <a:xfrm>
            <a:off x="1914546" y="4191856"/>
            <a:ext cx="2160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dirty="0">
                <a:solidFill>
                  <a:srgbClr val="00744D"/>
                </a:solidFill>
              </a:rPr>
              <a:t>Raum XX</a:t>
            </a:r>
          </a:p>
          <a:p>
            <a:endParaRPr lang="de-DE" dirty="0">
              <a:solidFill>
                <a:srgbClr val="00744D"/>
              </a:solidFill>
            </a:endParaRPr>
          </a:p>
          <a:p>
            <a:pPr algn="ctr"/>
            <a:r>
              <a:rPr lang="de-DE" b="1" dirty="0">
                <a:solidFill>
                  <a:srgbClr val="00744D"/>
                </a:solidFill>
              </a:rPr>
              <a:t>Schwächen</a:t>
            </a:r>
          </a:p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9657954-C57D-41FA-B03E-13752E61F2A7}"/>
              </a:ext>
            </a:extLst>
          </p:cNvPr>
          <p:cNvSpPr txBox="1"/>
          <p:nvPr/>
        </p:nvSpPr>
        <p:spPr>
          <a:xfrm>
            <a:off x="7073400" y="4191856"/>
            <a:ext cx="2160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algn="ctr"/>
            <a:r>
              <a:rPr lang="de-DE" dirty="0">
                <a:solidFill>
                  <a:srgbClr val="00744D"/>
                </a:solidFill>
              </a:rPr>
              <a:t>Raum XX</a:t>
            </a:r>
          </a:p>
          <a:p>
            <a:pPr algn="ctr"/>
            <a:endParaRPr lang="de-DE" dirty="0">
              <a:solidFill>
                <a:srgbClr val="00744D"/>
              </a:solidFill>
            </a:endParaRPr>
          </a:p>
          <a:p>
            <a:pPr algn="ctr"/>
            <a:r>
              <a:rPr lang="de-DE" b="1" dirty="0">
                <a:solidFill>
                  <a:srgbClr val="00744D"/>
                </a:solidFill>
              </a:rPr>
              <a:t>Stärken</a:t>
            </a:r>
          </a:p>
          <a:p>
            <a:endParaRPr lang="de-DE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DF87E8F-95CA-4EB1-AEE8-04CC0166F5DD}"/>
              </a:ext>
            </a:extLst>
          </p:cNvPr>
          <p:cNvSpPr/>
          <p:nvPr/>
        </p:nvSpPr>
        <p:spPr>
          <a:xfrm>
            <a:off x="4074546" y="2304612"/>
            <a:ext cx="2998854" cy="51157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850A3878-F6E3-4BE1-B3DD-D40E5301A0A6}"/>
              </a:ext>
            </a:extLst>
          </p:cNvPr>
          <p:cNvSpPr/>
          <p:nvPr/>
        </p:nvSpPr>
        <p:spPr>
          <a:xfrm rot="10800000">
            <a:off x="4074548" y="4813232"/>
            <a:ext cx="2998852" cy="51157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886AD303-557B-4BB1-8BB6-E51E76275E74}"/>
              </a:ext>
            </a:extLst>
          </p:cNvPr>
          <p:cNvSpPr/>
          <p:nvPr/>
        </p:nvSpPr>
        <p:spPr>
          <a:xfrm rot="5400000">
            <a:off x="7776253" y="3558922"/>
            <a:ext cx="754294" cy="51157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26C6E51B-6DBE-4C21-A02B-95E13A478C68}"/>
              </a:ext>
            </a:extLst>
          </p:cNvPr>
          <p:cNvSpPr/>
          <p:nvPr/>
        </p:nvSpPr>
        <p:spPr>
          <a:xfrm rot="16200000">
            <a:off x="2617399" y="3558922"/>
            <a:ext cx="754294" cy="51157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222994-8656-497C-BAF2-CB887977D983}"/>
              </a:ext>
            </a:extLst>
          </p:cNvPr>
          <p:cNvSpPr txBox="1"/>
          <p:nvPr/>
        </p:nvSpPr>
        <p:spPr>
          <a:xfrm>
            <a:off x="4139519" y="3399210"/>
            <a:ext cx="2910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744D"/>
                </a:solidFill>
              </a:rPr>
              <a:t>Arbeitszeit pro Frage:</a:t>
            </a:r>
          </a:p>
          <a:p>
            <a:pPr algn="ctr"/>
            <a:r>
              <a:rPr lang="de-DE" sz="2400" b="1" dirty="0">
                <a:solidFill>
                  <a:srgbClr val="00744D"/>
                </a:solidFill>
              </a:rPr>
              <a:t>5 min</a:t>
            </a:r>
          </a:p>
        </p:txBody>
      </p:sp>
      <p:pic>
        <p:nvPicPr>
          <p:cNvPr id="15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E87CC1B3-6A0D-4F80-A80D-21F3DC7C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2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BC79171-883B-4026-8249-D1D37512FBE5}"/>
              </a:ext>
            </a:extLst>
          </p:cNvPr>
          <p:cNvSpPr/>
          <p:nvPr/>
        </p:nvSpPr>
        <p:spPr>
          <a:xfrm>
            <a:off x="1523524" y="2809224"/>
            <a:ext cx="939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744D"/>
                </a:solidFill>
              </a:rPr>
              <a:t>2. Arbeitsphase:</a:t>
            </a:r>
          </a:p>
          <a:p>
            <a:pPr algn="ctr"/>
            <a:endParaRPr lang="de-DE" sz="3200" dirty="0">
              <a:solidFill>
                <a:srgbClr val="00744D"/>
              </a:solidFill>
            </a:endParaRPr>
          </a:p>
          <a:p>
            <a:pPr algn="ctr"/>
            <a:r>
              <a:rPr lang="de-DE" sz="3200" b="1" dirty="0">
                <a:solidFill>
                  <a:srgbClr val="00744D"/>
                </a:solidFill>
              </a:rPr>
              <a:t>Präsentieren und Ordnen</a:t>
            </a:r>
            <a:endParaRPr lang="de-DE" sz="3200" dirty="0">
              <a:solidFill>
                <a:srgbClr val="00744D"/>
              </a:solidFill>
            </a:endParaRPr>
          </a:p>
          <a:p>
            <a:pPr algn="ctr"/>
            <a:endParaRPr lang="de-DE" sz="3200" dirty="0"/>
          </a:p>
          <a:p>
            <a:pPr algn="ctr"/>
            <a:endParaRPr lang="de-DE" sz="3200" dirty="0"/>
          </a:p>
        </p:txBody>
      </p:sp>
      <p:pic>
        <p:nvPicPr>
          <p:cNvPr id="10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BCD317C1-80B9-44F0-9977-D557F7FC7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oderationswand, Moderator, Moderation">
            <a:extLst>
              <a:ext uri="{FF2B5EF4-FFF2-40B4-BE49-F238E27FC236}">
                <a16:creationId xmlns:a16="http://schemas.microsoft.com/office/drawing/2014/main" id="{167D3888-1E33-4FCD-87D0-0967C8921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2" t="80064" r="37259" b="8728"/>
          <a:stretch/>
        </p:blipFill>
        <p:spPr bwMode="auto">
          <a:xfrm rot="3619719">
            <a:off x="1677714" y="3284690"/>
            <a:ext cx="132080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oderationswand, Moderator, Moderation">
            <a:extLst>
              <a:ext uri="{FF2B5EF4-FFF2-40B4-BE49-F238E27FC236}">
                <a16:creationId xmlns:a16="http://schemas.microsoft.com/office/drawing/2014/main" id="{0C84445E-2C1C-4D70-B4F1-55FAE42FB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2" t="80064" r="37259" b="8728"/>
          <a:stretch/>
        </p:blipFill>
        <p:spPr bwMode="auto">
          <a:xfrm rot="2178569">
            <a:off x="875074" y="3451908"/>
            <a:ext cx="213360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oderationswand, Moderator, Moderation">
            <a:extLst>
              <a:ext uri="{FF2B5EF4-FFF2-40B4-BE49-F238E27FC236}">
                <a16:creationId xmlns:a16="http://schemas.microsoft.com/office/drawing/2014/main" id="{9CE0054C-6CE4-4CDF-A808-3BB31757D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2" t="80064" r="37259" b="8728"/>
          <a:stretch/>
        </p:blipFill>
        <p:spPr bwMode="auto">
          <a:xfrm rot="4525115">
            <a:off x="2230056" y="3116703"/>
            <a:ext cx="132080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oderationswand, Moderator, Moderation">
            <a:extLst>
              <a:ext uri="{FF2B5EF4-FFF2-40B4-BE49-F238E27FC236}">
                <a16:creationId xmlns:a16="http://schemas.microsoft.com/office/drawing/2014/main" id="{FF97F249-4462-44D4-B139-A1185DD2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2" t="80064" r="37259" b="8728"/>
          <a:stretch/>
        </p:blipFill>
        <p:spPr bwMode="auto">
          <a:xfrm rot="6027827">
            <a:off x="2747503" y="2966135"/>
            <a:ext cx="1320800" cy="5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89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1D1AC12F-07A0-4F65-925C-D7666C6886AA}"/>
              </a:ext>
            </a:extLst>
          </p:cNvPr>
          <p:cNvSpPr txBox="1">
            <a:spLocks/>
          </p:cNvSpPr>
          <p:nvPr/>
        </p:nvSpPr>
        <p:spPr>
          <a:xfrm>
            <a:off x="2513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XX.XX.2023</a:t>
            </a:r>
          </a:p>
        </p:txBody>
      </p: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1F7260D7-E918-4003-BA2A-3E3774ED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Schule entwickeln – Handlungsfelder erarbeiten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3E4984-EAC5-43EC-8219-C37C45348E9E}"/>
              </a:ext>
            </a:extLst>
          </p:cNvPr>
          <p:cNvSpPr txBox="1"/>
          <p:nvPr/>
        </p:nvSpPr>
        <p:spPr>
          <a:xfrm>
            <a:off x="594021" y="2637376"/>
            <a:ext cx="904659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4572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i="0" dirty="0">
                <a:effectLst/>
                <a:latin typeface="Calibri" panose="020F0502020204030204" pitchFamily="34" charset="0"/>
              </a:rPr>
              <a:t>Jedes Tandem präsentiert seine Ergebnisse, erläutert diese kurz und pinnt die Karteikarte an passender Stelle an die Pinnwand. 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</a:pPr>
            <a:endParaRPr lang="de-DE" sz="2800" i="0" dirty="0">
              <a:effectLst/>
              <a:latin typeface="Calibri" panose="020F0502020204030204" pitchFamily="34" charset="0"/>
            </a:endParaRPr>
          </a:p>
          <a:p>
            <a:pPr marL="800100" indent="-4572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800" i="0" dirty="0">
                <a:effectLst/>
                <a:latin typeface="Calibri" panose="020F0502020204030204" pitchFamily="34" charset="0"/>
              </a:rPr>
              <a:t>Ähnliche oder gleiche Inhalte werden zueinander oder aufeinander gepinnt/geclustert.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3AEF4D-586E-30E0-2F5A-569297B7DABB}"/>
              </a:ext>
            </a:extLst>
          </p:cNvPr>
          <p:cNvSpPr txBox="1"/>
          <p:nvPr/>
        </p:nvSpPr>
        <p:spPr>
          <a:xfrm>
            <a:off x="1422400" y="1809414"/>
            <a:ext cx="1061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44D"/>
                </a:solidFill>
              </a:rPr>
              <a:t>Präsentieren:</a:t>
            </a:r>
          </a:p>
        </p:txBody>
      </p:sp>
      <p:pic>
        <p:nvPicPr>
          <p:cNvPr id="7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BFFBB31E-3282-409E-B005-AC9D4AEF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E639075-1CE0-4C95-9070-1CDE6C134E3F}"/>
              </a:ext>
            </a:extLst>
          </p:cNvPr>
          <p:cNvSpPr/>
          <p:nvPr/>
        </p:nvSpPr>
        <p:spPr>
          <a:xfrm>
            <a:off x="1854110" y="1059569"/>
            <a:ext cx="7406811" cy="494879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007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039906C-C74C-4BA1-94A9-9BE56B3DB583}"/>
              </a:ext>
            </a:extLst>
          </p:cNvPr>
          <p:cNvSpPr txBox="1"/>
          <p:nvPr/>
        </p:nvSpPr>
        <p:spPr>
          <a:xfrm>
            <a:off x="4229563" y="3190710"/>
            <a:ext cx="2826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</a:pPr>
            <a:r>
              <a:rPr lang="de-DE" sz="1600" b="0" i="0" dirty="0">
                <a:solidFill>
                  <a:srgbClr val="00744D"/>
                </a:solidFill>
                <a:effectLst/>
                <a:latin typeface="Calibri" panose="020F0502020204030204" pitchFamily="34" charset="0"/>
              </a:rPr>
              <a:t>Was sind die Stärken 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</a:pPr>
            <a:r>
              <a:rPr lang="de-DE" sz="1600" b="0" i="0" dirty="0">
                <a:solidFill>
                  <a:srgbClr val="00744D"/>
                </a:solidFill>
                <a:effectLst/>
                <a:latin typeface="Calibri" panose="020F0502020204030204" pitchFamily="34" charset="0"/>
              </a:rPr>
              <a:t>des Fach XY in diesem Setting?</a:t>
            </a:r>
          </a:p>
          <a:p>
            <a:endParaRPr lang="de-DE" sz="1600" dirty="0">
              <a:solidFill>
                <a:srgbClr val="00744D"/>
              </a:solidFill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46509B8-0B9E-467C-80D3-14F8C629650E}"/>
              </a:ext>
            </a:extLst>
          </p:cNvPr>
          <p:cNvCxnSpPr>
            <a:stCxn id="6" idx="1"/>
          </p:cNvCxnSpPr>
          <p:nvPr/>
        </p:nvCxnSpPr>
        <p:spPr>
          <a:xfrm flipV="1">
            <a:off x="1854110" y="3533964"/>
            <a:ext cx="2590372" cy="1"/>
          </a:xfrm>
          <a:prstGeom prst="line">
            <a:avLst/>
          </a:prstGeom>
          <a:ln w="38100">
            <a:solidFill>
              <a:srgbClr val="007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2CEBCAF4-E23C-45CA-A7AC-E9FB4821D734}"/>
              </a:ext>
            </a:extLst>
          </p:cNvPr>
          <p:cNvCxnSpPr/>
          <p:nvPr/>
        </p:nvCxnSpPr>
        <p:spPr>
          <a:xfrm flipV="1">
            <a:off x="6670556" y="3547287"/>
            <a:ext cx="2590372" cy="1"/>
          </a:xfrm>
          <a:prstGeom prst="line">
            <a:avLst/>
          </a:prstGeom>
          <a:ln w="38100">
            <a:solidFill>
              <a:srgbClr val="007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8312451-86BB-4D06-A820-556F643FD9E2}"/>
              </a:ext>
            </a:extLst>
          </p:cNvPr>
          <p:cNvCxnSpPr>
            <a:cxnSpLocks/>
          </p:cNvCxnSpPr>
          <p:nvPr/>
        </p:nvCxnSpPr>
        <p:spPr>
          <a:xfrm>
            <a:off x="5476538" y="1034564"/>
            <a:ext cx="10594" cy="2003640"/>
          </a:xfrm>
          <a:prstGeom prst="line">
            <a:avLst/>
          </a:prstGeom>
          <a:ln w="38100">
            <a:solidFill>
              <a:srgbClr val="007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580F705F-9438-44BD-8A72-C84A88BBB452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5520058" y="4148703"/>
            <a:ext cx="37458" cy="1859657"/>
          </a:xfrm>
          <a:prstGeom prst="line">
            <a:avLst/>
          </a:prstGeom>
          <a:ln w="38100">
            <a:solidFill>
              <a:srgbClr val="007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6B3A33CA-5B7A-4ED6-80DE-C53B8673AE17}"/>
              </a:ext>
            </a:extLst>
          </p:cNvPr>
          <p:cNvSpPr txBox="1"/>
          <p:nvPr/>
        </p:nvSpPr>
        <p:spPr>
          <a:xfrm>
            <a:off x="1854111" y="1072892"/>
            <a:ext cx="56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44D"/>
                </a:solidFill>
              </a:rPr>
              <a:t>Gr.1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32789A-AD3D-4A8D-9760-88449C869806}"/>
              </a:ext>
            </a:extLst>
          </p:cNvPr>
          <p:cNvSpPr txBox="1"/>
          <p:nvPr/>
        </p:nvSpPr>
        <p:spPr>
          <a:xfrm>
            <a:off x="8698720" y="1072892"/>
            <a:ext cx="56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44D"/>
                </a:solidFill>
              </a:rPr>
              <a:t>Gr.2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703313F-E405-48F7-8EF6-8679E4C736F4}"/>
              </a:ext>
            </a:extLst>
          </p:cNvPr>
          <p:cNvSpPr txBox="1"/>
          <p:nvPr/>
        </p:nvSpPr>
        <p:spPr>
          <a:xfrm>
            <a:off x="8698720" y="5664033"/>
            <a:ext cx="56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44D"/>
                </a:solidFill>
              </a:rPr>
              <a:t>Gr.4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3EB79A6-C22E-4F99-A331-FD0A358E5752}"/>
              </a:ext>
            </a:extLst>
          </p:cNvPr>
          <p:cNvSpPr txBox="1"/>
          <p:nvPr/>
        </p:nvSpPr>
        <p:spPr>
          <a:xfrm>
            <a:off x="1854110" y="5664033"/>
            <a:ext cx="56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744D"/>
                </a:solidFill>
              </a:rPr>
              <a:t>Gr.3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6A90F68-6013-5347-5A57-F6FE3BC7BB39}"/>
              </a:ext>
            </a:extLst>
          </p:cNvPr>
          <p:cNvGrpSpPr/>
          <p:nvPr/>
        </p:nvGrpSpPr>
        <p:grpSpPr>
          <a:xfrm>
            <a:off x="2135212" y="1511158"/>
            <a:ext cx="530352" cy="548640"/>
            <a:chOff x="725112" y="2084400"/>
            <a:chExt cx="530352" cy="548640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B7BC8487-77D1-49E4-29E0-45EB43E1F678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25BFFFF-31CA-CEA3-95DF-BD00D7453213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25BFFFF-31CA-CEA3-95DF-BD00D745321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CEB8A4C-5088-3046-55CE-666FF68B5831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5" name="Freihand 4">
                    <a:extLst>
                      <a:ext uri="{FF2B5EF4-FFF2-40B4-BE49-F238E27FC236}">
                        <a16:creationId xmlns:a16="http://schemas.microsoft.com/office/drawing/2014/main" id="{FDCE3A3A-46A7-780D-5537-8D51162BDAD2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5" name="Freihand 4">
                    <a:extLst>
                      <a:ext uri="{FF2B5EF4-FFF2-40B4-BE49-F238E27FC236}">
                        <a16:creationId xmlns:a16="http://schemas.microsoft.com/office/drawing/2014/main" id="{FDCE3A3A-46A7-780D-5537-8D51162BDAD2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7" name="Freihand 6">
                    <a:extLst>
                      <a:ext uri="{FF2B5EF4-FFF2-40B4-BE49-F238E27FC236}">
                        <a16:creationId xmlns:a16="http://schemas.microsoft.com/office/drawing/2014/main" id="{B47CA6B8-FD0C-B1E7-91FE-C372E4696C03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7" name="Freihand 6">
                    <a:extLst>
                      <a:ext uri="{FF2B5EF4-FFF2-40B4-BE49-F238E27FC236}">
                        <a16:creationId xmlns:a16="http://schemas.microsoft.com/office/drawing/2014/main" id="{B47CA6B8-FD0C-B1E7-91FE-C372E4696C0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829381A-EDCD-4F3C-87CC-F8252408EB6F}"/>
              </a:ext>
            </a:extLst>
          </p:cNvPr>
          <p:cNvGrpSpPr/>
          <p:nvPr/>
        </p:nvGrpSpPr>
        <p:grpSpPr>
          <a:xfrm>
            <a:off x="2864008" y="1487744"/>
            <a:ext cx="530352" cy="548640"/>
            <a:chOff x="725112" y="2084400"/>
            <a:chExt cx="530352" cy="548640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699B1C05-F189-AAE3-1160-6C4102B0EA99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2407603-CB27-D93D-6E3E-AB82D7629260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2407603-CB27-D93D-6E3E-AB82D762926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1B4C246-F995-FB6C-7B86-C51CB606069A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5" name="Freihand 24">
                    <a:extLst>
                      <a:ext uri="{FF2B5EF4-FFF2-40B4-BE49-F238E27FC236}">
                        <a16:creationId xmlns:a16="http://schemas.microsoft.com/office/drawing/2014/main" id="{941A554C-FC64-5FEC-D1D9-1DE41E4E2B31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25" name="Freihand 24">
                    <a:extLst>
                      <a:ext uri="{FF2B5EF4-FFF2-40B4-BE49-F238E27FC236}">
                        <a16:creationId xmlns:a16="http://schemas.microsoft.com/office/drawing/2014/main" id="{941A554C-FC64-5FEC-D1D9-1DE41E4E2B31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2CF29E87-1B43-9CC5-9A6A-505E50DEB703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26" name="Freihand 25">
                    <a:extLst>
                      <a:ext uri="{FF2B5EF4-FFF2-40B4-BE49-F238E27FC236}">
                        <a16:creationId xmlns:a16="http://schemas.microsoft.com/office/drawing/2014/main" id="{2CF29E87-1B43-9CC5-9A6A-505E50DEB70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3ED45392-9997-80A2-19D5-6CD828CCF92A}"/>
              </a:ext>
            </a:extLst>
          </p:cNvPr>
          <p:cNvGrpSpPr/>
          <p:nvPr/>
        </p:nvGrpSpPr>
        <p:grpSpPr>
          <a:xfrm>
            <a:off x="2456066" y="2403978"/>
            <a:ext cx="530352" cy="548640"/>
            <a:chOff x="725112" y="2084400"/>
            <a:chExt cx="530352" cy="548640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55DCAE0C-B494-E983-4D63-4E41389A091A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7EDBFBC-4F2B-77B8-F8EB-32CB1AC6BFC3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7EDBFBC-4F2B-77B8-F8EB-32CB1AC6BF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1603C015-3FCA-3DEB-266E-AFC360EC4878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5" name="Freihand 34">
                    <a:extLst>
                      <a:ext uri="{FF2B5EF4-FFF2-40B4-BE49-F238E27FC236}">
                        <a16:creationId xmlns:a16="http://schemas.microsoft.com/office/drawing/2014/main" id="{3FCA8CDE-5751-25CD-834C-D79A78BDFB6E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35" name="Freihand 34">
                    <a:extLst>
                      <a:ext uri="{FF2B5EF4-FFF2-40B4-BE49-F238E27FC236}">
                        <a16:creationId xmlns:a16="http://schemas.microsoft.com/office/drawing/2014/main" id="{3FCA8CDE-5751-25CD-834C-D79A78BDFB6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6" name="Freihand 35">
                    <a:extLst>
                      <a:ext uri="{FF2B5EF4-FFF2-40B4-BE49-F238E27FC236}">
                        <a16:creationId xmlns:a16="http://schemas.microsoft.com/office/drawing/2014/main" id="{5A466C3D-0B3D-210E-815C-19E8CC3880B9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36" name="Freihand 35">
                    <a:extLst>
                      <a:ext uri="{FF2B5EF4-FFF2-40B4-BE49-F238E27FC236}">
                        <a16:creationId xmlns:a16="http://schemas.microsoft.com/office/drawing/2014/main" id="{5A466C3D-0B3D-210E-815C-19E8CC3880B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E9CAF5E-A826-4642-5ADB-7D81705A61B6}"/>
              </a:ext>
            </a:extLst>
          </p:cNvPr>
          <p:cNvGrpSpPr/>
          <p:nvPr/>
        </p:nvGrpSpPr>
        <p:grpSpPr>
          <a:xfrm>
            <a:off x="5821142" y="1413814"/>
            <a:ext cx="530352" cy="548640"/>
            <a:chOff x="725112" y="2084400"/>
            <a:chExt cx="530352" cy="54864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9D0D46D-CD46-10A7-A85A-7D8E2FE645D9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D4DAA25-6184-5E33-735A-95902894AFCB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D4DAA25-6184-5E33-735A-95902894AFC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601DEFA8-CC78-DB63-DF0C-11684868EDF7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1" name="Freihand 40">
                    <a:extLst>
                      <a:ext uri="{FF2B5EF4-FFF2-40B4-BE49-F238E27FC236}">
                        <a16:creationId xmlns:a16="http://schemas.microsoft.com/office/drawing/2014/main" id="{47F97F0D-A810-D160-14F3-3CF8903405F5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41" name="Freihand 40">
                    <a:extLst>
                      <a:ext uri="{FF2B5EF4-FFF2-40B4-BE49-F238E27FC236}">
                        <a16:creationId xmlns:a16="http://schemas.microsoft.com/office/drawing/2014/main" id="{47F97F0D-A810-D160-14F3-3CF8903405F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Freihand 41">
                    <a:extLst>
                      <a:ext uri="{FF2B5EF4-FFF2-40B4-BE49-F238E27FC236}">
                        <a16:creationId xmlns:a16="http://schemas.microsoft.com/office/drawing/2014/main" id="{B30DE60E-8DC1-6E25-F356-24089A5D32E7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42" name="Freihand 41">
                    <a:extLst>
                      <a:ext uri="{FF2B5EF4-FFF2-40B4-BE49-F238E27FC236}">
                        <a16:creationId xmlns:a16="http://schemas.microsoft.com/office/drawing/2014/main" id="{B30DE60E-8DC1-6E25-F356-24089A5D32E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64C54CB9-DFC3-D0C8-5390-91F7B5B1FC55}"/>
              </a:ext>
            </a:extLst>
          </p:cNvPr>
          <p:cNvGrpSpPr/>
          <p:nvPr/>
        </p:nvGrpSpPr>
        <p:grpSpPr>
          <a:xfrm>
            <a:off x="6619636" y="1398211"/>
            <a:ext cx="530352" cy="548640"/>
            <a:chOff x="725112" y="2084400"/>
            <a:chExt cx="530352" cy="548640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48DD071A-F599-BB87-FED0-C4FB73DAF206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23BC357-3C53-BBE3-E08E-D90BC156BA24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23BC357-3C53-BBE3-E08E-D90BC156BA2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CF9CAC70-7ECB-7BEC-FAD4-31EC2678C35D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7" name="Freihand 46">
                    <a:extLst>
                      <a:ext uri="{FF2B5EF4-FFF2-40B4-BE49-F238E27FC236}">
                        <a16:creationId xmlns:a16="http://schemas.microsoft.com/office/drawing/2014/main" id="{7E6E4EAB-8F83-1B19-9F61-D27E4A28D399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47" name="Freihand 46">
                    <a:extLst>
                      <a:ext uri="{FF2B5EF4-FFF2-40B4-BE49-F238E27FC236}">
                        <a16:creationId xmlns:a16="http://schemas.microsoft.com/office/drawing/2014/main" id="{7E6E4EAB-8F83-1B19-9F61-D27E4A28D39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8" name="Freihand 47">
                    <a:extLst>
                      <a:ext uri="{FF2B5EF4-FFF2-40B4-BE49-F238E27FC236}">
                        <a16:creationId xmlns:a16="http://schemas.microsoft.com/office/drawing/2014/main" id="{8365EA03-11F7-7D77-6A36-2D89F18AEBC5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48" name="Freihand 47">
                    <a:extLst>
                      <a:ext uri="{FF2B5EF4-FFF2-40B4-BE49-F238E27FC236}">
                        <a16:creationId xmlns:a16="http://schemas.microsoft.com/office/drawing/2014/main" id="{8365EA03-11F7-7D77-6A36-2D89F18AEBC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7E4BCBC-C66B-DB43-5F08-43B95122021B}"/>
              </a:ext>
            </a:extLst>
          </p:cNvPr>
          <p:cNvGrpSpPr/>
          <p:nvPr/>
        </p:nvGrpSpPr>
        <p:grpSpPr>
          <a:xfrm>
            <a:off x="2113678" y="3870439"/>
            <a:ext cx="530352" cy="548640"/>
            <a:chOff x="725112" y="2084400"/>
            <a:chExt cx="530352" cy="548640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DFAE9C6D-0029-B36F-3AFD-BFFD38B12DD1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A25ADFF-7C48-70AC-3791-B6A297EB17CF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A25ADFF-7C48-70AC-3791-B6A297EB17C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4EEF8745-54F0-DF48-4E49-1CC57466E6D8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3" name="Freihand 52">
                    <a:extLst>
                      <a:ext uri="{FF2B5EF4-FFF2-40B4-BE49-F238E27FC236}">
                        <a16:creationId xmlns:a16="http://schemas.microsoft.com/office/drawing/2014/main" id="{17591320-4AD9-1462-956E-789CC11F155E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53" name="Freihand 52">
                    <a:extLst>
                      <a:ext uri="{FF2B5EF4-FFF2-40B4-BE49-F238E27FC236}">
                        <a16:creationId xmlns:a16="http://schemas.microsoft.com/office/drawing/2014/main" id="{17591320-4AD9-1462-956E-789CC11F155E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54" name="Freihand 53">
                    <a:extLst>
                      <a:ext uri="{FF2B5EF4-FFF2-40B4-BE49-F238E27FC236}">
                        <a16:creationId xmlns:a16="http://schemas.microsoft.com/office/drawing/2014/main" id="{2A6CB3BF-5A58-4208-5786-C4F5FBB50B01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54" name="Freihand 53">
                    <a:extLst>
                      <a:ext uri="{FF2B5EF4-FFF2-40B4-BE49-F238E27FC236}">
                        <a16:creationId xmlns:a16="http://schemas.microsoft.com/office/drawing/2014/main" id="{2A6CB3BF-5A58-4208-5786-C4F5FBB50B01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91DFC8DC-7DD0-4CC8-EE47-4FBE6E1A45A7}"/>
              </a:ext>
            </a:extLst>
          </p:cNvPr>
          <p:cNvGrpSpPr/>
          <p:nvPr/>
        </p:nvGrpSpPr>
        <p:grpSpPr>
          <a:xfrm>
            <a:off x="6075698" y="3993608"/>
            <a:ext cx="530352" cy="548640"/>
            <a:chOff x="725112" y="2084400"/>
            <a:chExt cx="530352" cy="548640"/>
          </a:xfrm>
        </p:grpSpPr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5A9D94EC-8F4F-AA0C-D3A9-7E47E9ACEC33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C1F85CA-C274-62D3-E75A-86F7D61B1227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C1F85CA-C274-62D3-E75A-86F7D61B122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C031174B-F92F-D2FE-8785-73C7738B36C4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9" name="Freihand 58">
                    <a:extLst>
                      <a:ext uri="{FF2B5EF4-FFF2-40B4-BE49-F238E27FC236}">
                        <a16:creationId xmlns:a16="http://schemas.microsoft.com/office/drawing/2014/main" id="{24A96DCF-577C-5EE7-9E6D-0952928CE7D9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59" name="Freihand 58">
                    <a:extLst>
                      <a:ext uri="{FF2B5EF4-FFF2-40B4-BE49-F238E27FC236}">
                        <a16:creationId xmlns:a16="http://schemas.microsoft.com/office/drawing/2014/main" id="{24A96DCF-577C-5EE7-9E6D-0952928CE7D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0" name="Freihand 59">
                    <a:extLst>
                      <a:ext uri="{FF2B5EF4-FFF2-40B4-BE49-F238E27FC236}">
                        <a16:creationId xmlns:a16="http://schemas.microsoft.com/office/drawing/2014/main" id="{D3A4320D-429E-FCDC-A6C5-ADB85A92F30C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60" name="Freihand 59">
                    <a:extLst>
                      <a:ext uri="{FF2B5EF4-FFF2-40B4-BE49-F238E27FC236}">
                        <a16:creationId xmlns:a16="http://schemas.microsoft.com/office/drawing/2014/main" id="{D3A4320D-429E-FCDC-A6C5-ADB85A92F30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850976C5-C45D-87F7-8F96-B46DE0C39E3E}"/>
              </a:ext>
            </a:extLst>
          </p:cNvPr>
          <p:cNvGrpSpPr/>
          <p:nvPr/>
        </p:nvGrpSpPr>
        <p:grpSpPr>
          <a:xfrm>
            <a:off x="2943424" y="3885104"/>
            <a:ext cx="530352" cy="548640"/>
            <a:chOff x="725112" y="2084400"/>
            <a:chExt cx="530352" cy="548640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26C9D381-325F-5BF1-7DA5-C75A5C3D37FE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38DAF16-3B8C-348F-9477-C5313F0BB56D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38DAF16-3B8C-348F-9477-C5313F0BB56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B10190E0-82B3-5B5B-821E-98599BB147CC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5" name="Freihand 64">
                    <a:extLst>
                      <a:ext uri="{FF2B5EF4-FFF2-40B4-BE49-F238E27FC236}">
                        <a16:creationId xmlns:a16="http://schemas.microsoft.com/office/drawing/2014/main" id="{BB0B009A-9A2F-423D-30BB-4C3195ABEA68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65" name="Freihand 64">
                    <a:extLst>
                      <a:ext uri="{FF2B5EF4-FFF2-40B4-BE49-F238E27FC236}">
                        <a16:creationId xmlns:a16="http://schemas.microsoft.com/office/drawing/2014/main" id="{BB0B009A-9A2F-423D-30BB-4C3195ABEA6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6" name="Freihand 65">
                    <a:extLst>
                      <a:ext uri="{FF2B5EF4-FFF2-40B4-BE49-F238E27FC236}">
                        <a16:creationId xmlns:a16="http://schemas.microsoft.com/office/drawing/2014/main" id="{8C967015-01DE-A908-DEBD-DD7134EFBE44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66" name="Freihand 65">
                    <a:extLst>
                      <a:ext uri="{FF2B5EF4-FFF2-40B4-BE49-F238E27FC236}">
                        <a16:creationId xmlns:a16="http://schemas.microsoft.com/office/drawing/2014/main" id="{8C967015-01DE-A908-DEBD-DD7134EFBE44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C6EED0E-E52D-9DA6-C331-D1398AB36D20}"/>
              </a:ext>
            </a:extLst>
          </p:cNvPr>
          <p:cNvGrpSpPr/>
          <p:nvPr/>
        </p:nvGrpSpPr>
        <p:grpSpPr>
          <a:xfrm>
            <a:off x="7338622" y="4592286"/>
            <a:ext cx="530352" cy="548640"/>
            <a:chOff x="725112" y="2084400"/>
            <a:chExt cx="530352" cy="548640"/>
          </a:xfrm>
        </p:grpSpPr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B03B9F1-1B7C-441C-1728-3803909104B5}"/>
                </a:ext>
              </a:extLst>
            </p:cNvPr>
            <p:cNvSpPr txBox="1"/>
            <p:nvPr/>
          </p:nvSpPr>
          <p:spPr>
            <a:xfrm>
              <a:off x="725112" y="2084400"/>
              <a:ext cx="530352" cy="548640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de-DE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721DBD4-7536-29F5-62C7-56754604FF9B}"/>
                    </a:ext>
                  </a:extLst>
                </p14:cNvPr>
                <p14:cNvContentPartPr/>
                <p14:nvPr/>
              </p14:nvContentPartPr>
              <p14:xfrm>
                <a:off x="804528" y="2166696"/>
                <a:ext cx="371520" cy="946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721DBD4-7536-29F5-62C7-56754604FF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528" y="2157696"/>
                  <a:ext cx="389160" cy="1123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0" name="Gruppieren 69">
              <a:extLst>
                <a:ext uri="{FF2B5EF4-FFF2-40B4-BE49-F238E27FC236}">
                  <a16:creationId xmlns:a16="http://schemas.microsoft.com/office/drawing/2014/main" id="{D67052A4-FD11-3C37-27B9-15615B198199}"/>
                </a:ext>
              </a:extLst>
            </p:cNvPr>
            <p:cNvGrpSpPr/>
            <p:nvPr/>
          </p:nvGrpSpPr>
          <p:grpSpPr>
            <a:xfrm>
              <a:off x="822888" y="2352456"/>
              <a:ext cx="313560" cy="172080"/>
              <a:chOff x="822888" y="2352456"/>
              <a:chExt cx="31356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71" name="Freihand 70">
                    <a:extLst>
                      <a:ext uri="{FF2B5EF4-FFF2-40B4-BE49-F238E27FC236}">
                        <a16:creationId xmlns:a16="http://schemas.microsoft.com/office/drawing/2014/main" id="{1D87197D-B42A-BE64-FC9C-1AB9561EF2AF}"/>
                      </a:ext>
                    </a:extLst>
                  </p14:cNvPr>
                  <p14:cNvContentPartPr/>
                  <p14:nvPr/>
                </p14:nvContentPartPr>
                <p14:xfrm>
                  <a:off x="822888" y="2352456"/>
                  <a:ext cx="313560" cy="52560"/>
                </p14:xfrm>
              </p:contentPart>
            </mc:Choice>
            <mc:Fallback xmlns="">
              <p:pic>
                <p:nvPicPr>
                  <p:cNvPr id="71" name="Freihand 70">
                    <a:extLst>
                      <a:ext uri="{FF2B5EF4-FFF2-40B4-BE49-F238E27FC236}">
                        <a16:creationId xmlns:a16="http://schemas.microsoft.com/office/drawing/2014/main" id="{1D87197D-B42A-BE64-FC9C-1AB9561EF2AF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813888" y="2343456"/>
                    <a:ext cx="3312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72" name="Freihand 71">
                    <a:extLst>
                      <a:ext uri="{FF2B5EF4-FFF2-40B4-BE49-F238E27FC236}">
                        <a16:creationId xmlns:a16="http://schemas.microsoft.com/office/drawing/2014/main" id="{CF59371E-DE20-81F9-5CF6-43CDA011355A}"/>
                      </a:ext>
                    </a:extLst>
                  </p14:cNvPr>
                  <p14:cNvContentPartPr/>
                  <p14:nvPr/>
                </p14:nvContentPartPr>
                <p14:xfrm>
                  <a:off x="868248" y="2494296"/>
                  <a:ext cx="255240" cy="30240"/>
                </p14:xfrm>
              </p:contentPart>
            </mc:Choice>
            <mc:Fallback xmlns="">
              <p:pic>
                <p:nvPicPr>
                  <p:cNvPr id="72" name="Freihand 71">
                    <a:extLst>
                      <a:ext uri="{FF2B5EF4-FFF2-40B4-BE49-F238E27FC236}">
                        <a16:creationId xmlns:a16="http://schemas.microsoft.com/office/drawing/2014/main" id="{CF59371E-DE20-81F9-5CF6-43CDA011355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59608" y="2485656"/>
                    <a:ext cx="272880" cy="4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73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A97D03C9-F76D-411F-9438-B237700F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6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BC79171-883B-4026-8249-D1D37512FBE5}"/>
              </a:ext>
            </a:extLst>
          </p:cNvPr>
          <p:cNvSpPr/>
          <p:nvPr/>
        </p:nvSpPr>
        <p:spPr>
          <a:xfrm>
            <a:off x="1028788" y="1159247"/>
            <a:ext cx="939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744D"/>
                </a:solidFill>
              </a:rPr>
              <a:t>3. Arbeitsphase:</a:t>
            </a:r>
          </a:p>
          <a:p>
            <a:pPr algn="ctr"/>
            <a:endParaRPr lang="de-DE" sz="3200" dirty="0">
              <a:solidFill>
                <a:srgbClr val="00744D"/>
              </a:solidFill>
            </a:endParaRPr>
          </a:p>
          <a:p>
            <a:pPr algn="ctr"/>
            <a:r>
              <a:rPr lang="de-DE" sz="3200" b="1" dirty="0">
                <a:solidFill>
                  <a:srgbClr val="00744D"/>
                </a:solidFill>
              </a:rPr>
              <a:t>Transfer der Ergebnisse zur Planung der </a:t>
            </a:r>
          </a:p>
          <a:p>
            <a:pPr algn="ctr"/>
            <a:r>
              <a:rPr lang="de-DE" sz="3200" b="1" dirty="0">
                <a:solidFill>
                  <a:srgbClr val="00744D"/>
                </a:solidFill>
              </a:rPr>
              <a:t>1:1 Ausstattung</a:t>
            </a:r>
            <a:endParaRPr lang="de-DE" sz="3200" dirty="0">
              <a:solidFill>
                <a:srgbClr val="00744D"/>
              </a:solidFill>
            </a:endParaRPr>
          </a:p>
          <a:p>
            <a:pPr algn="ctr"/>
            <a:endParaRPr lang="de-DE" sz="3200" dirty="0"/>
          </a:p>
          <a:p>
            <a:pPr algn="ctr"/>
            <a:endParaRPr lang="de-DE" sz="3200" dirty="0"/>
          </a:p>
        </p:txBody>
      </p:sp>
      <p:pic>
        <p:nvPicPr>
          <p:cNvPr id="10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050FE163-B27E-49F6-AD84-D7E620DE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enkblase: wolkenförmig 1">
            <a:extLst>
              <a:ext uri="{FF2B5EF4-FFF2-40B4-BE49-F238E27FC236}">
                <a16:creationId xmlns:a16="http://schemas.microsoft.com/office/drawing/2014/main" id="{4E48D9A8-C1AA-4571-B144-1D8503375AE9}"/>
              </a:ext>
            </a:extLst>
          </p:cNvPr>
          <p:cNvSpPr/>
          <p:nvPr/>
        </p:nvSpPr>
        <p:spPr>
          <a:xfrm>
            <a:off x="5350320" y="3429000"/>
            <a:ext cx="2058515" cy="140960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92FCAF96-A16D-4FCC-8AA5-E3E02581A8D7}"/>
              </a:ext>
            </a:extLst>
          </p:cNvPr>
          <p:cNvSpPr/>
          <p:nvPr/>
        </p:nvSpPr>
        <p:spPr>
          <a:xfrm rot="8021446">
            <a:off x="4008078" y="4891104"/>
            <a:ext cx="1372763" cy="14705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31DE4D34-64C5-4F7F-A9CC-A28A31A1E16D}"/>
              </a:ext>
            </a:extLst>
          </p:cNvPr>
          <p:cNvSpPr/>
          <p:nvPr/>
        </p:nvSpPr>
        <p:spPr>
          <a:xfrm rot="4265774">
            <a:off x="6342217" y="5423911"/>
            <a:ext cx="1756844" cy="175636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E79F0CA-E68D-4D27-9084-47FC4A1E28DE}"/>
              </a:ext>
            </a:extLst>
          </p:cNvPr>
          <p:cNvSpPr/>
          <p:nvPr/>
        </p:nvSpPr>
        <p:spPr>
          <a:xfrm rot="6410128">
            <a:off x="5146093" y="5724204"/>
            <a:ext cx="1372763" cy="14705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D3AEF4D-586E-30E0-2F5A-569297B7DABB}"/>
              </a:ext>
            </a:extLst>
          </p:cNvPr>
          <p:cNvSpPr txBox="1"/>
          <p:nvPr/>
        </p:nvSpPr>
        <p:spPr>
          <a:xfrm>
            <a:off x="985520" y="1383792"/>
            <a:ext cx="1061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44D"/>
                </a:solidFill>
              </a:rPr>
              <a:t>Transfer: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B969F1-A266-D42E-8252-ED6FB980BD4C}"/>
              </a:ext>
            </a:extLst>
          </p:cNvPr>
          <p:cNvSpPr txBox="1"/>
          <p:nvPr/>
        </p:nvSpPr>
        <p:spPr>
          <a:xfrm>
            <a:off x="985520" y="2112419"/>
            <a:ext cx="87680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744D"/>
                </a:solidFill>
              </a:rPr>
              <a:t>Die von Ihnen erarbeitete Analyse kann in Folgendem genutzt werden, um wichtige Fragen zur Ausgestaltung der 1:1-Ausstattung zu beantworten.</a:t>
            </a:r>
          </a:p>
          <a:p>
            <a:endParaRPr lang="de-DE" sz="1600" dirty="0">
              <a:solidFill>
                <a:srgbClr val="00744D"/>
              </a:solidFill>
            </a:endParaRPr>
          </a:p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 folgenden Fragen stellen nur eine exemplarische Auswahl dar und sind dem Praxisleitfaden zur 1:1-Ausstattung im </a:t>
            </a:r>
            <a:r>
              <a:rPr lang="de-DE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mebis</a:t>
            </a: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Magazin entnommen. Sie können die Auswahl und Ergänzung dieser Fragen selbstständig übernehmen.</a:t>
            </a:r>
          </a:p>
        </p:txBody>
      </p:sp>
      <p:pic>
        <p:nvPicPr>
          <p:cNvPr id="7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058EB79F-36A6-44FA-B2D5-1AD0C8CE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47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D3AEF4D-586E-30E0-2F5A-569297B7DABB}"/>
              </a:ext>
            </a:extLst>
          </p:cNvPr>
          <p:cNvSpPr txBox="1"/>
          <p:nvPr/>
        </p:nvSpPr>
        <p:spPr>
          <a:xfrm>
            <a:off x="3480406" y="713232"/>
            <a:ext cx="835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44D"/>
                </a:solidFill>
              </a:rPr>
              <a:t>Fragenauswahl: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B969F1-A266-D42E-8252-ED6FB980BD4C}"/>
              </a:ext>
            </a:extLst>
          </p:cNvPr>
          <p:cNvSpPr txBox="1"/>
          <p:nvPr/>
        </p:nvSpPr>
        <p:spPr>
          <a:xfrm>
            <a:off x="594021" y="1198515"/>
            <a:ext cx="80596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/>
            <a:r>
              <a:rPr lang="de-DE" sz="2800" b="1" dirty="0">
                <a:solidFill>
                  <a:srgbClr val="0074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Anwendungen und Ausstattungskomponenten nach pädagogischen Einsatzszenarien</a:t>
            </a: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Wird für die angestrebte Unterrichtsentwicklung auf die Verwendung von betriebssystemspezifischer Software gesetzt oder wird überwiegend plattformübergreifend bzw. browserbasiert gearbeitet?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Lernumgebung/Dateiablage (z. B. </a:t>
            </a:r>
            <a:r>
              <a:rPr lang="de-D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BayernCloud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Schule) soll dabei im Unterricht eine zentrale Rolle spielen?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die Nutzung digitaler Hefte geplant? Wenn ja, mit welcher Anwendung?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medienproduktiven Tools (Audio, Film, Grafik etc.) sollen zum Einsatz kommen?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fachspezifische </a:t>
            </a:r>
            <a:r>
              <a:rPr lang="de-D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soll auf den Endgeräten genutzt werden?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sollen Lernprodukte schriftlich von den Schülern festgehalten werden?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Ausstattungskomponenten sind hierfür notwendig (z. B. Stift, Tastatur)? 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Geräteklasse eignet sich hierfür am besten?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3275" lvl="0" indent="-3556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de-D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Konsequenzen hat es im Classroom Management, wenn die Geräte nicht flach auf dem Tisch liegen, sondern z. B. über eine Tastatur aufgestellt werden können?</a:t>
            </a:r>
            <a:endParaRPr lang="de-D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9B70EF-B196-15CE-38DA-7B1B044DB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35690">
            <a:off x="8564564" y="1347380"/>
            <a:ext cx="3137719" cy="1775094"/>
          </a:xfrm>
          <a:prstGeom prst="rect">
            <a:avLst/>
          </a:prstGeom>
        </p:spPr>
      </p:pic>
      <p:pic>
        <p:nvPicPr>
          <p:cNvPr id="7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6F995ED1-041A-4B31-80CB-5B45C2B0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28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D3AEF4D-586E-30E0-2F5A-569297B7DABB}"/>
              </a:ext>
            </a:extLst>
          </p:cNvPr>
          <p:cNvSpPr txBox="1"/>
          <p:nvPr/>
        </p:nvSpPr>
        <p:spPr>
          <a:xfrm>
            <a:off x="787908" y="1602232"/>
            <a:ext cx="1061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44D"/>
                </a:solidFill>
              </a:rPr>
              <a:t>Fragenauswahl: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9B969F1-A266-D42E-8252-ED6FB980BD4C}"/>
              </a:ext>
            </a:extLst>
          </p:cNvPr>
          <p:cNvSpPr txBox="1"/>
          <p:nvPr/>
        </p:nvSpPr>
        <p:spPr>
          <a:xfrm>
            <a:off x="399682" y="2248563"/>
            <a:ext cx="9851758" cy="392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algn="just"/>
            <a:r>
              <a:rPr lang="de-DE" sz="2800" b="1" dirty="0">
                <a:solidFill>
                  <a:srgbClr val="0074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Wahl der Jahrgangsstufe</a:t>
            </a:r>
          </a:p>
          <a:p>
            <a:pPr marL="449580" algn="just"/>
            <a:endParaRPr lang="de-DE" sz="2800" b="1" dirty="0">
              <a:solidFill>
                <a:srgbClr val="00744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indent="2730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 der Start der 1:1-Ausstattung gleich mit dem Start an der weiterführenden Schule erfolgen?</a:t>
            </a:r>
          </a:p>
          <a:p>
            <a:pPr marL="447675" indent="2730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das Fach XY bereits Erfahrung mit einer 1:1-Ausstattung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447675" indent="2730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welcher Klasse sollen fachspezifische Apps und digitale Anwendungen im Unterricht bzw. 		     darüber hinaus genutzt werden, z. B. für Hausausgaben?</a:t>
            </a:r>
          </a:p>
          <a:p>
            <a:pPr marL="447675" indent="2730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wann soll die digitale Heftführung im Fach XY erfolgen?</a:t>
            </a:r>
          </a:p>
          <a:p>
            <a:pPr marL="447675" indent="2730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 wann sollen digitale Bücher im Fach XY eingeführt werden?</a:t>
            </a:r>
          </a:p>
          <a:p>
            <a:pPr marL="447675" indent="2730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Sollen neue digitale Aufgabenformate früh etabliert werden?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1D6A5C54-D8DE-4A82-B8FC-F63638DB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D3AEF4D-586E-30E0-2F5A-569297B7DABB}"/>
              </a:ext>
            </a:extLst>
          </p:cNvPr>
          <p:cNvSpPr txBox="1"/>
          <p:nvPr/>
        </p:nvSpPr>
        <p:spPr>
          <a:xfrm>
            <a:off x="787908" y="5087112"/>
            <a:ext cx="1061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44D"/>
                </a:solidFill>
              </a:rPr>
              <a:t>Autor: </a:t>
            </a:r>
          </a:p>
          <a:p>
            <a:r>
              <a:rPr lang="de-DE" sz="2400" dirty="0">
                <a:solidFill>
                  <a:srgbClr val="00744D"/>
                </a:solidFill>
              </a:rPr>
              <a:t>Dominik Jörg (Arbeitskreis Praxisbeispiele aus der Schulentwicklungsmoderation, 2024)</a:t>
            </a:r>
          </a:p>
        </p:txBody>
      </p:sp>
      <p:pic>
        <p:nvPicPr>
          <p:cNvPr id="7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1D6A5C54-D8DE-4A82-B8FC-F63638DB7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06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3C836C4-B829-0DFE-0940-A6FAE8C24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380" y="1227646"/>
            <a:ext cx="8925899" cy="4892738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00744D"/>
                </a:solidFill>
              </a:rPr>
              <a:t>Ablauf der Veranstaltung:</a:t>
            </a:r>
          </a:p>
          <a:p>
            <a:pPr algn="l"/>
            <a:endParaRPr lang="de-DE" sz="500" dirty="0">
              <a:solidFill>
                <a:srgbClr val="00744D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Ziel des heutigen Nachmittags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Workshopphase 1: 	SWOT-Analyse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Workshopphase 2: Präsentation &amp; Ordnen der Ergebnisse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Workshopphase 3: Transfer der Ergebnisse zur Planung der 						1:1-Ausstattung 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Nächste Schritte/Ausblick</a:t>
            </a:r>
          </a:p>
          <a:p>
            <a:pPr marL="457200" indent="-457200" algn="l">
              <a:buAutoNum type="arabicPeriod"/>
            </a:pPr>
            <a:endParaRPr lang="de-DE" sz="2800" dirty="0">
              <a:solidFill>
                <a:srgbClr val="00744D"/>
              </a:solidFill>
            </a:endParaRPr>
          </a:p>
          <a:p>
            <a:pPr marL="457200" indent="-457200" algn="l">
              <a:buAutoNum type="arabicPeriod"/>
            </a:pPr>
            <a:endParaRPr lang="de-DE" sz="2800" dirty="0">
              <a:solidFill>
                <a:srgbClr val="00744D"/>
              </a:solidFill>
            </a:endParaRPr>
          </a:p>
        </p:txBody>
      </p:sp>
      <p:pic>
        <p:nvPicPr>
          <p:cNvPr id="4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6992B6C4-3B17-4BF5-8443-02B1B761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73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C8FFDB10-5282-A3A7-8A19-2CDEFFC6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>
            <a:extLst>
              <a:ext uri="{FF2B5EF4-FFF2-40B4-BE49-F238E27FC236}">
                <a16:creationId xmlns:a16="http://schemas.microsoft.com/office/drawing/2014/main" id="{05A8BA09-0147-10D2-52F2-5982F4E82AE4}"/>
              </a:ext>
            </a:extLst>
          </p:cNvPr>
          <p:cNvSpPr/>
          <p:nvPr/>
        </p:nvSpPr>
        <p:spPr>
          <a:xfrm>
            <a:off x="2343592" y="1934198"/>
            <a:ext cx="70981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37C0E9-4DC1-32B1-033C-1BDBAA11C5B0}"/>
              </a:ext>
            </a:extLst>
          </p:cNvPr>
          <p:cNvSpPr txBox="1"/>
          <p:nvPr/>
        </p:nvSpPr>
        <p:spPr>
          <a:xfrm>
            <a:off x="715941" y="1173984"/>
            <a:ext cx="87998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just" fontAlgn="ctr"/>
            <a:r>
              <a:rPr lang="de-DE" sz="2800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 Einführung einer 1:1-Ausstattung ist eine Chance, Merkmale guten Unterrichts zu reflektieren und unter verbesserten Rahmenbedingungen weiterzuentwickeln.</a:t>
            </a:r>
          </a:p>
          <a:p>
            <a:pPr marL="342900" algn="just" fontAlgn="ctr"/>
            <a:endParaRPr lang="de-DE" sz="2800" kern="100" dirty="0">
              <a:solidFill>
                <a:srgbClr val="00744D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algn="just" fontAlgn="ctr"/>
            <a:r>
              <a:rPr lang="de-DE" sz="2800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Durch das neue Setting muss Unterricht „neu“ gedacht werden, damit das Endgerät nicht zum reinen Heftersatz degradiert wird. </a:t>
            </a:r>
          </a:p>
          <a:p>
            <a:pPr marL="342900" algn="just" fontAlgn="ctr"/>
            <a:endParaRPr lang="de-DE" sz="2800" kern="100" dirty="0">
              <a:solidFill>
                <a:srgbClr val="00744D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algn="just" fontAlgn="ctr"/>
            <a:r>
              <a:rPr lang="de-DE" sz="2800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Dies bietet viele Chancen, aber auch Risiken bei der Umsetzung im Fachunterricht. </a:t>
            </a:r>
          </a:p>
          <a:p>
            <a:pPr marL="342900" algn="just" rtl="0" fontAlgn="ctr">
              <a:spcBef>
                <a:spcPts val="0"/>
              </a:spcBef>
              <a:spcAft>
                <a:spcPts val="0"/>
              </a:spcAft>
            </a:pPr>
            <a:endParaRPr lang="de-DE" sz="4000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53285DA7-455F-4E71-B4C6-39A5595C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20780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660332CF-A5B1-405E-91FB-DB496B8C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20780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7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C8FFDB10-5282-A3A7-8A19-2CDEFFC67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>
            <a:extLst>
              <a:ext uri="{FF2B5EF4-FFF2-40B4-BE49-F238E27FC236}">
                <a16:creationId xmlns:a16="http://schemas.microsoft.com/office/drawing/2014/main" id="{05A8BA09-0147-10D2-52F2-5982F4E82AE4}"/>
              </a:ext>
            </a:extLst>
          </p:cNvPr>
          <p:cNvSpPr/>
          <p:nvPr/>
        </p:nvSpPr>
        <p:spPr>
          <a:xfrm>
            <a:off x="1744152" y="1964678"/>
            <a:ext cx="70981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37C0E9-4DC1-32B1-033C-1BDBAA11C5B0}"/>
              </a:ext>
            </a:extLst>
          </p:cNvPr>
          <p:cNvSpPr txBox="1"/>
          <p:nvPr/>
        </p:nvSpPr>
        <p:spPr>
          <a:xfrm>
            <a:off x="-143492" y="1224901"/>
            <a:ext cx="11042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 fontAlgn="ctr"/>
            <a:r>
              <a:rPr lang="de-DE" sz="2800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SWOT-Analyse des eigenen Faches</a:t>
            </a:r>
            <a:endParaRPr lang="de-DE" sz="4000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9A64C228-B8A4-2623-9C2E-AA67FFFBCDA0}"/>
              </a:ext>
            </a:extLst>
          </p:cNvPr>
          <p:cNvSpPr/>
          <p:nvPr/>
        </p:nvSpPr>
        <p:spPr>
          <a:xfrm rot="5400000">
            <a:off x="4834324" y="2147270"/>
            <a:ext cx="1107006" cy="51157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3EF92C-2A19-56F9-9B40-0B2B937C8407}"/>
              </a:ext>
            </a:extLst>
          </p:cNvPr>
          <p:cNvSpPr txBox="1"/>
          <p:nvPr/>
        </p:nvSpPr>
        <p:spPr>
          <a:xfrm>
            <a:off x="-24516" y="2936260"/>
            <a:ext cx="11042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 fontAlgn="ctr"/>
            <a:r>
              <a:rPr lang="de-DE" sz="2800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Rahmenbedingungen und Bedürfnisse</a:t>
            </a:r>
            <a:endParaRPr lang="de-DE" sz="4000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C15C28C-8F77-E44D-AC6E-B5A2F6A5D194}"/>
              </a:ext>
            </a:extLst>
          </p:cNvPr>
          <p:cNvSpPr txBox="1"/>
          <p:nvPr/>
        </p:nvSpPr>
        <p:spPr>
          <a:xfrm>
            <a:off x="4996688" y="2195510"/>
            <a:ext cx="15727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 fontAlgn="ctr"/>
            <a:r>
              <a:rPr lang="de-DE" sz="1200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abhängig</a:t>
            </a:r>
            <a:endParaRPr lang="de-DE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68D526-897E-FD95-680F-1027FEB28092}"/>
              </a:ext>
            </a:extLst>
          </p:cNvPr>
          <p:cNvSpPr txBox="1"/>
          <p:nvPr/>
        </p:nvSpPr>
        <p:spPr>
          <a:xfrm>
            <a:off x="853334" y="4306509"/>
            <a:ext cx="353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 fontAlgn="ctr"/>
            <a:r>
              <a:rPr lang="de-DE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Geeignete Jahrgangsstufe</a:t>
            </a:r>
            <a:endParaRPr lang="de-DE" sz="2800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956D986-D9B9-188E-F03B-83CAB4AA3362}"/>
              </a:ext>
            </a:extLst>
          </p:cNvPr>
          <p:cNvSpPr txBox="1"/>
          <p:nvPr/>
        </p:nvSpPr>
        <p:spPr>
          <a:xfrm>
            <a:off x="4017706" y="5215160"/>
            <a:ext cx="353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 fontAlgn="ctr"/>
            <a:r>
              <a:rPr lang="de-DE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Technische Mindestkriterien</a:t>
            </a:r>
            <a:endParaRPr lang="de-DE" sz="2800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529202-CC01-3079-FE7F-DA0CB5A44A14}"/>
              </a:ext>
            </a:extLst>
          </p:cNvPr>
          <p:cNvSpPr txBox="1"/>
          <p:nvPr/>
        </p:nvSpPr>
        <p:spPr>
          <a:xfrm>
            <a:off x="5387827" y="4855236"/>
            <a:ext cx="353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 fontAlgn="ctr"/>
            <a:r>
              <a:rPr lang="de-DE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Pädagogische Rahmen</a:t>
            </a:r>
            <a:endParaRPr lang="de-DE" sz="2800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19F684-A26E-F287-54EC-889909E3EA37}"/>
              </a:ext>
            </a:extLst>
          </p:cNvPr>
          <p:cNvSpPr txBox="1"/>
          <p:nvPr/>
        </p:nvSpPr>
        <p:spPr>
          <a:xfrm>
            <a:off x="1478275" y="4879050"/>
            <a:ext cx="3530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 fontAlgn="ctr"/>
            <a:r>
              <a:rPr lang="de-DE" i="0" kern="100" dirty="0">
                <a:solidFill>
                  <a:srgbClr val="00744D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Schulung von Lehrkräften</a:t>
            </a:r>
            <a:endParaRPr lang="de-DE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589B608-3536-A78F-30B9-38F85246439A}"/>
              </a:ext>
            </a:extLst>
          </p:cNvPr>
          <p:cNvSpPr txBox="1"/>
          <p:nvPr/>
        </p:nvSpPr>
        <p:spPr>
          <a:xfrm>
            <a:off x="5027553" y="4044543"/>
            <a:ext cx="35307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algn="ctr" fontAlgn="ctr"/>
            <a:r>
              <a:rPr lang="de-DE" sz="3600" kern="100" dirty="0">
                <a:solidFill>
                  <a:srgbClr val="00744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de-DE" sz="4800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A6926A9B-67F0-4AF0-A3A7-3506AB91B13C}"/>
              </a:ext>
            </a:extLst>
          </p:cNvPr>
          <p:cNvSpPr/>
          <p:nvPr/>
        </p:nvSpPr>
        <p:spPr>
          <a:xfrm rot="8021446">
            <a:off x="4077222" y="3898716"/>
            <a:ext cx="1372763" cy="14705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E6AB6089-F54E-307E-332B-653776767026}"/>
              </a:ext>
            </a:extLst>
          </p:cNvPr>
          <p:cNvSpPr/>
          <p:nvPr/>
        </p:nvSpPr>
        <p:spPr>
          <a:xfrm rot="5400000">
            <a:off x="4496845" y="4248922"/>
            <a:ext cx="1756844" cy="175636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C0F2B4CE-A4AC-A638-29BF-B29C2E89D077}"/>
              </a:ext>
            </a:extLst>
          </p:cNvPr>
          <p:cNvSpPr/>
          <p:nvPr/>
        </p:nvSpPr>
        <p:spPr>
          <a:xfrm rot="2958844">
            <a:off x="5276469" y="3954881"/>
            <a:ext cx="1372763" cy="14705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26A64DB7-1689-4EC4-9D8F-710D36D0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5" y="177215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F7F1354A-8524-4190-A16B-73F6BFB49DB8}"/>
              </a:ext>
            </a:extLst>
          </p:cNvPr>
          <p:cNvSpPr/>
          <p:nvPr/>
        </p:nvSpPr>
        <p:spPr>
          <a:xfrm rot="4441379">
            <a:off x="5063351" y="4340788"/>
            <a:ext cx="1372763" cy="14705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8696B420-2D30-41BE-A9A1-C097D8770F11}"/>
              </a:ext>
            </a:extLst>
          </p:cNvPr>
          <p:cNvSpPr/>
          <p:nvPr/>
        </p:nvSpPr>
        <p:spPr>
          <a:xfrm rot="6410128">
            <a:off x="4331898" y="4300247"/>
            <a:ext cx="1372763" cy="147054"/>
          </a:xfrm>
          <a:prstGeom prst="rightArrow">
            <a:avLst/>
          </a:prstGeom>
          <a:solidFill>
            <a:srgbClr val="F59C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18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3DCA6-E5D3-D774-3CE5-D426B2A31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9A29070-BE58-B6DC-6635-6362A993F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308608"/>
            <a:ext cx="7899400" cy="4240784"/>
          </a:xfrm>
        </p:spPr>
        <p:txBody>
          <a:bodyPr>
            <a:normAutofit lnSpcReduction="10000"/>
          </a:bodyPr>
          <a:lstStyle/>
          <a:p>
            <a:pPr algn="l"/>
            <a:r>
              <a:rPr lang="de-DE" sz="2800" dirty="0">
                <a:solidFill>
                  <a:srgbClr val="00744D"/>
                </a:solidFill>
              </a:rPr>
              <a:t>Ziele des heutigen Nachmittags: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Potential des Faches </a:t>
            </a:r>
            <a:r>
              <a:rPr lang="de-DE" i="1" dirty="0">
                <a:solidFill>
                  <a:schemeClr val="tx1"/>
                </a:solidFill>
              </a:rPr>
              <a:t>XY</a:t>
            </a:r>
            <a:r>
              <a:rPr lang="de-DE" dirty="0">
                <a:solidFill>
                  <a:schemeClr val="tx1"/>
                </a:solidFill>
              </a:rPr>
              <a:t> bzgl. der Einführung der 1:1-Ausstattung reflektieren</a:t>
            </a:r>
          </a:p>
          <a:p>
            <a:pPr algn="l"/>
            <a:endParaRPr lang="de-D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Abgleich dieser Ergebnisse mit notwendigen Entscheidungen zur Realisation der 1:1-Ausstattung abgleichen</a:t>
            </a:r>
          </a:p>
          <a:p>
            <a:pPr algn="l"/>
            <a:endParaRPr lang="de-DE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Der Schulleitung eine Handlungsempfehlung aus Sicht des Faches </a:t>
            </a:r>
            <a:r>
              <a:rPr lang="de-DE" i="1" dirty="0">
                <a:solidFill>
                  <a:schemeClr val="tx1"/>
                </a:solidFill>
              </a:rPr>
              <a:t>XY</a:t>
            </a:r>
            <a:r>
              <a:rPr lang="de-DE" dirty="0">
                <a:solidFill>
                  <a:schemeClr val="tx1"/>
                </a:solidFill>
              </a:rPr>
              <a:t> aussprechen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744D"/>
              </a:solidFill>
            </a:endParaRPr>
          </a:p>
          <a:p>
            <a:pPr marL="457200" indent="-457200" algn="l">
              <a:buAutoNum type="arabicPeriod"/>
            </a:pPr>
            <a:endParaRPr lang="de-DE" sz="2800" dirty="0">
              <a:solidFill>
                <a:srgbClr val="00744D"/>
              </a:solidFill>
            </a:endParaRPr>
          </a:p>
        </p:txBody>
      </p:sp>
      <p:pic>
        <p:nvPicPr>
          <p:cNvPr id="4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417055FE-7173-4E3A-9C32-668599A5A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6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fel, Kreide, Swot, Planung, Stärken">
            <a:extLst>
              <a:ext uri="{FF2B5EF4-FFF2-40B4-BE49-F238E27FC236}">
                <a16:creationId xmlns:a16="http://schemas.microsoft.com/office/drawing/2014/main" id="{3C941D40-3E7F-4845-B812-0B4D1B9D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76" y="3071970"/>
            <a:ext cx="4637088" cy="30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220D681-EB05-4839-8595-E69457F31288}"/>
              </a:ext>
            </a:extLst>
          </p:cNvPr>
          <p:cNvSpPr/>
          <p:nvPr/>
        </p:nvSpPr>
        <p:spPr>
          <a:xfrm>
            <a:off x="1981200" y="1045745"/>
            <a:ext cx="7067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>
                <a:solidFill>
                  <a:srgbClr val="00744D"/>
                </a:solidFill>
              </a:rPr>
              <a:t>Arbeitsphase:</a:t>
            </a:r>
          </a:p>
          <a:p>
            <a:pPr algn="ctr"/>
            <a:endParaRPr lang="de-DE" sz="3200" b="1" dirty="0">
              <a:solidFill>
                <a:srgbClr val="00744D"/>
              </a:solidFill>
            </a:endParaRPr>
          </a:p>
          <a:p>
            <a:pPr algn="ctr"/>
            <a:r>
              <a:rPr lang="de-DE" sz="3200" b="1" dirty="0">
                <a:solidFill>
                  <a:srgbClr val="00744D"/>
                </a:solidFill>
              </a:rPr>
              <a:t>SAMMELN von Stärken, </a:t>
            </a:r>
            <a:r>
              <a:rPr lang="de-DE" sz="3200" b="1" dirty="0">
                <a:solidFill>
                  <a:schemeClr val="accent3">
                    <a:lumMod val="75000"/>
                  </a:schemeClr>
                </a:solidFill>
              </a:rPr>
              <a:t>Schwächen</a:t>
            </a:r>
            <a:r>
              <a:rPr lang="de-DE" sz="3200" b="1" dirty="0">
                <a:solidFill>
                  <a:srgbClr val="00744D"/>
                </a:solidFill>
              </a:rPr>
              <a:t>, </a:t>
            </a:r>
            <a:r>
              <a:rPr lang="de-DE" sz="3200" b="1" dirty="0">
                <a:solidFill>
                  <a:srgbClr val="C00000"/>
                </a:solidFill>
              </a:rPr>
              <a:t>Risiken</a:t>
            </a:r>
            <a:r>
              <a:rPr lang="de-DE" sz="3200" b="1" dirty="0">
                <a:solidFill>
                  <a:srgbClr val="00744D"/>
                </a:solidFill>
              </a:rPr>
              <a:t> und </a:t>
            </a:r>
            <a:r>
              <a:rPr lang="de-DE" sz="3200" b="1" dirty="0">
                <a:solidFill>
                  <a:srgbClr val="0070C0"/>
                </a:solidFill>
              </a:rPr>
              <a:t>Chancen</a:t>
            </a:r>
          </a:p>
          <a:p>
            <a:pPr algn="ctr"/>
            <a:endParaRPr lang="de-DE" sz="3200" b="1" dirty="0">
              <a:solidFill>
                <a:srgbClr val="00744D"/>
              </a:solidFill>
            </a:endParaRPr>
          </a:p>
          <a:p>
            <a:pPr algn="ctr"/>
            <a:endParaRPr lang="de-DE" sz="3200" b="1" dirty="0">
              <a:solidFill>
                <a:srgbClr val="00744D"/>
              </a:solidFill>
            </a:endParaRPr>
          </a:p>
          <a:p>
            <a:pPr algn="ctr"/>
            <a:r>
              <a:rPr lang="de-DE" sz="3200" b="1" dirty="0">
                <a:solidFill>
                  <a:schemeClr val="bg1"/>
                </a:solidFill>
              </a:rPr>
              <a:t>(SWOT-Analyse)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F8E7F0FB-B69F-43DC-B1DB-19D08E8A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7265186-EBBD-4473-A7EA-3E57371FDE8F}"/>
              </a:ext>
            </a:extLst>
          </p:cNvPr>
          <p:cNvSpPr/>
          <p:nvPr/>
        </p:nvSpPr>
        <p:spPr>
          <a:xfrm>
            <a:off x="3096605" y="6095782"/>
            <a:ext cx="28440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rgbClr val="191B26"/>
                </a:solidFill>
                <a:latin typeface="Open Sans" pitchFamily="2" charset="0"/>
              </a:rPr>
              <a:t>Bilder </a:t>
            </a:r>
            <a:r>
              <a:rPr lang="de-DE" sz="800" dirty="0" err="1">
                <a:solidFill>
                  <a:srgbClr val="191B26"/>
                </a:solidFill>
                <a:latin typeface="Open Sans" pitchFamily="2" charset="0"/>
              </a:rPr>
              <a:t>pixabay</a:t>
            </a:r>
            <a:r>
              <a:rPr lang="de-DE" sz="800" dirty="0">
                <a:solidFill>
                  <a:srgbClr val="191B26"/>
                </a:solidFill>
                <a:latin typeface="Open Sans" pitchFamily="2" charset="0"/>
              </a:rPr>
              <a:t>: Tafel, Kreide, </a:t>
            </a:r>
            <a:r>
              <a:rPr lang="de-DE" sz="800" dirty="0" err="1">
                <a:solidFill>
                  <a:srgbClr val="191B26"/>
                </a:solidFill>
                <a:latin typeface="Open Sans" pitchFamily="2" charset="0"/>
              </a:rPr>
              <a:t>Swot</a:t>
            </a:r>
            <a:r>
              <a:rPr lang="de-DE" sz="800" dirty="0">
                <a:solidFill>
                  <a:srgbClr val="191B26"/>
                </a:solidFill>
                <a:latin typeface="Open Sans" pitchFamily="2" charset="0"/>
              </a:rPr>
              <a:t>. Kostenlose Nutzung.</a:t>
            </a:r>
            <a:endParaRPr lang="de-DE" sz="800" b="0" i="0" dirty="0">
              <a:solidFill>
                <a:srgbClr val="191B26"/>
              </a:solidFill>
              <a:effectLst/>
              <a:latin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0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75E4BB-475C-0EDD-58DB-BD64A3E3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610" y="821149"/>
            <a:ext cx="7719238" cy="5215702"/>
          </a:xfrm>
          <a:prstGeom prst="rect">
            <a:avLst/>
          </a:prstGeom>
        </p:spPr>
      </p:pic>
      <p:pic>
        <p:nvPicPr>
          <p:cNvPr id="5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FC0226A3-94D5-4C0F-9931-ADE3285B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41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D3AEF4D-586E-30E0-2F5A-569297B7DABB}"/>
              </a:ext>
            </a:extLst>
          </p:cNvPr>
          <p:cNvSpPr txBox="1"/>
          <p:nvPr/>
        </p:nvSpPr>
        <p:spPr>
          <a:xfrm>
            <a:off x="822960" y="1170432"/>
            <a:ext cx="9306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44D"/>
                </a:solidFill>
              </a:rPr>
              <a:t>Grundsetting:</a:t>
            </a:r>
          </a:p>
          <a:p>
            <a:endParaRPr lang="de-DE" sz="2400" dirty="0"/>
          </a:p>
          <a:p>
            <a:r>
              <a:rPr lang="de-DE" sz="2400" dirty="0"/>
              <a:t>Sie unterrichten eine Klasse, in der alle Schülerinnen und Schüler ein digitales Endgerät zur Verfügung haben.</a:t>
            </a:r>
          </a:p>
          <a:p>
            <a:endParaRPr lang="de-DE" sz="2400" dirty="0">
              <a:solidFill>
                <a:srgbClr val="00744D"/>
              </a:solidFill>
            </a:endParaRPr>
          </a:p>
          <a:p>
            <a:r>
              <a:rPr lang="de-DE" sz="3600" b="1" dirty="0">
                <a:solidFill>
                  <a:srgbClr val="00744D"/>
                </a:solidFill>
              </a:rPr>
              <a:t>Arbeitsauftrag:</a:t>
            </a:r>
          </a:p>
          <a:p>
            <a:endParaRPr lang="de-DE" sz="2400" dirty="0">
              <a:solidFill>
                <a:srgbClr val="00744D"/>
              </a:solidFill>
            </a:endParaRPr>
          </a:p>
          <a:p>
            <a:r>
              <a:rPr lang="de-DE" sz="2400" dirty="0"/>
              <a:t>Bitte bearbeiten Sie die folgenden 4 Fragestellungen paarweise in dem vorgegebenen Zeitrahmen. </a:t>
            </a:r>
          </a:p>
          <a:p>
            <a:r>
              <a:rPr lang="de-DE" sz="2400" dirty="0"/>
              <a:t>Notieren Sie jede Antwort/Idee auf eine extra Moderationskarte. </a:t>
            </a:r>
          </a:p>
          <a:p>
            <a:r>
              <a:rPr lang="de-DE" sz="2400" dirty="0"/>
              <a:t>Im Anschluss an die Arbeitsphase stellen Sie Ihre Ergebnisse der Fachschaft vor.</a:t>
            </a:r>
          </a:p>
        </p:txBody>
      </p:sp>
      <p:pic>
        <p:nvPicPr>
          <p:cNvPr id="5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70F8333F-216C-45E6-8E91-07C4F933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9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1D1AC12F-07A0-4F65-925C-D7666C6886AA}"/>
              </a:ext>
            </a:extLst>
          </p:cNvPr>
          <p:cNvSpPr txBox="1">
            <a:spLocks/>
          </p:cNvSpPr>
          <p:nvPr/>
        </p:nvSpPr>
        <p:spPr>
          <a:xfrm>
            <a:off x="25134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XX.XX.2023</a:t>
            </a:r>
          </a:p>
        </p:txBody>
      </p:sp>
      <p:sp>
        <p:nvSpPr>
          <p:cNvPr id="8" name="Fußzeilenplatzhalter 8">
            <a:extLst>
              <a:ext uri="{FF2B5EF4-FFF2-40B4-BE49-F238E27FC236}">
                <a16:creationId xmlns:a16="http://schemas.microsoft.com/office/drawing/2014/main" id="{1F7260D7-E918-4003-BA2A-3E3774ED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Schule entwickeln – Handlungsfelder erarbeiten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3E4984-EAC5-43EC-8219-C37C45348E9E}"/>
              </a:ext>
            </a:extLst>
          </p:cNvPr>
          <p:cNvSpPr txBox="1"/>
          <p:nvPr/>
        </p:nvSpPr>
        <p:spPr>
          <a:xfrm>
            <a:off x="438289" y="1889383"/>
            <a:ext cx="9774970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rtl="0" fontAlgn="ctr">
              <a:spcAft>
                <a:spcPts val="600"/>
              </a:spcAft>
            </a:pPr>
            <a:r>
              <a:rPr lang="de-DE" sz="2800" b="1" i="0" dirty="0">
                <a:solidFill>
                  <a:srgbClr val="00744D"/>
                </a:solidFill>
                <a:effectLst/>
                <a:latin typeface="Calibri" panose="020F0502020204030204" pitchFamily="34" charset="0"/>
              </a:rPr>
              <a:t>Frage 1: </a:t>
            </a:r>
            <a:r>
              <a:rPr lang="de-DE" sz="2600" b="0" i="0" dirty="0">
                <a:solidFill>
                  <a:srgbClr val="00744D"/>
                </a:solidFill>
                <a:effectLst/>
                <a:latin typeface="Calibri" panose="020F0502020204030204" pitchFamily="34" charset="0"/>
              </a:rPr>
              <a:t>Was sind die Stärken des Fach XY in diesem Setting?</a:t>
            </a:r>
          </a:p>
          <a:p>
            <a:pPr marL="342900" rtl="0" fontAlgn="ctr">
              <a:spcAft>
                <a:spcPts val="600"/>
              </a:spcAft>
            </a:pPr>
            <a:r>
              <a:rPr lang="de-DE" sz="2800" b="1" i="0" dirty="0">
                <a:solidFill>
                  <a:srgbClr val="00744D"/>
                </a:solidFill>
                <a:effectLst/>
                <a:latin typeface="Calibri" panose="020F0502020204030204" pitchFamily="34" charset="0"/>
              </a:rPr>
              <a:t>Frage 2:</a:t>
            </a:r>
            <a:r>
              <a:rPr lang="de-DE" sz="2800" b="0" i="0" dirty="0">
                <a:solidFill>
                  <a:srgbClr val="00744D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2600" dirty="0">
                <a:solidFill>
                  <a:srgbClr val="00744D"/>
                </a:solidFill>
                <a:latin typeface="Calibri" panose="020F0502020204030204" pitchFamily="34" charset="0"/>
              </a:rPr>
              <a:t>Was sind die Schwächen des Fach XY in diesem Setting?</a:t>
            </a:r>
          </a:p>
          <a:p>
            <a:pPr marL="342900" rtl="0" fontAlgn="ctr">
              <a:spcAft>
                <a:spcPts val="600"/>
              </a:spcAft>
            </a:pPr>
            <a:r>
              <a:rPr lang="de-DE" sz="2800" b="1" i="0" dirty="0">
                <a:solidFill>
                  <a:srgbClr val="00744D"/>
                </a:solidFill>
                <a:effectLst/>
                <a:latin typeface="Calibri" panose="020F0502020204030204" pitchFamily="34" charset="0"/>
              </a:rPr>
              <a:t>Frage 3: </a:t>
            </a:r>
            <a:r>
              <a:rPr lang="de-DE" sz="2600" dirty="0">
                <a:solidFill>
                  <a:srgbClr val="00744D"/>
                </a:solidFill>
                <a:latin typeface="Calibri" panose="020F0502020204030204" pitchFamily="34" charset="0"/>
              </a:rPr>
              <a:t>Welches sind die Chancen des Fach XY, wenn Sie „visionär“ </a:t>
            </a:r>
          </a:p>
          <a:p>
            <a:pPr marL="342900" fontAlgn="ctr">
              <a:spcAft>
                <a:spcPts val="600"/>
              </a:spcAft>
            </a:pPr>
            <a:r>
              <a:rPr lang="de-DE" sz="2800" dirty="0">
                <a:solidFill>
                  <a:srgbClr val="00744D"/>
                </a:solidFill>
                <a:latin typeface="Calibri" panose="020F0502020204030204" pitchFamily="34" charset="0"/>
              </a:rPr>
              <a:t>               </a:t>
            </a:r>
            <a:r>
              <a:rPr lang="de-DE" sz="2600" dirty="0">
                <a:solidFill>
                  <a:srgbClr val="00744D"/>
                </a:solidFill>
                <a:latin typeface="Calibri" panose="020F0502020204030204" pitchFamily="34" charset="0"/>
              </a:rPr>
              <a:t>denken? Welche Potentiale können wir besser nutzen? 				   Welchen Trends gilt es zu folgen?</a:t>
            </a:r>
          </a:p>
          <a:p>
            <a:pPr marL="342900" rtl="0" fontAlgn="ctr">
              <a:spcAft>
                <a:spcPts val="600"/>
              </a:spcAft>
            </a:pPr>
            <a:r>
              <a:rPr lang="de-DE" sz="2800" b="1" dirty="0">
                <a:solidFill>
                  <a:srgbClr val="00744D"/>
                </a:solidFill>
                <a:latin typeface="Calibri" panose="020F0502020204030204" pitchFamily="34" charset="0"/>
              </a:rPr>
              <a:t>Frage 4 :</a:t>
            </a:r>
            <a:r>
              <a:rPr lang="de-DE" sz="2800" dirty="0">
                <a:solidFill>
                  <a:srgbClr val="00744D"/>
                </a:solidFill>
                <a:latin typeface="Calibri" panose="020F0502020204030204" pitchFamily="34" charset="0"/>
              </a:rPr>
              <a:t> </a:t>
            </a:r>
            <a:r>
              <a:rPr lang="de-DE" sz="2600" dirty="0">
                <a:solidFill>
                  <a:srgbClr val="00744D"/>
                </a:solidFill>
                <a:latin typeface="Calibri" panose="020F0502020204030204" pitchFamily="34" charset="0"/>
              </a:rPr>
              <a:t>Welche Herausforderungen müssen wir beachten? </a:t>
            </a:r>
          </a:p>
          <a:p>
            <a:pPr marL="342900" rtl="0" fontAlgn="ctr">
              <a:spcAft>
                <a:spcPts val="600"/>
              </a:spcAft>
            </a:pPr>
            <a:r>
              <a:rPr lang="de-DE" sz="2600" dirty="0">
                <a:solidFill>
                  <a:srgbClr val="00744D"/>
                </a:solidFill>
                <a:latin typeface="Calibri" panose="020F0502020204030204" pitchFamily="34" charset="0"/>
              </a:rPr>
              <a:t>			    </a:t>
            </a:r>
            <a:r>
              <a:rPr lang="de-DE" sz="2800" dirty="0">
                <a:solidFill>
                  <a:srgbClr val="00744D"/>
                </a:solidFill>
                <a:latin typeface="Calibri" panose="020F0502020204030204" pitchFamily="34" charset="0"/>
              </a:rPr>
              <a:t>Welche </a:t>
            </a:r>
            <a:r>
              <a:rPr lang="de-DE" sz="2600" dirty="0">
                <a:solidFill>
                  <a:srgbClr val="00744D"/>
                </a:solidFill>
                <a:latin typeface="Calibri" panose="020F0502020204030204" pitchFamily="34" charset="0"/>
              </a:rPr>
              <a:t>Risiken könnten entstehen</a:t>
            </a:r>
            <a:r>
              <a:rPr lang="de-DE" sz="2800" dirty="0">
                <a:solidFill>
                  <a:srgbClr val="00744D"/>
                </a:solidFill>
                <a:latin typeface="Calibri" panose="020F0502020204030204" pitchFamily="34" charset="0"/>
              </a:rPr>
              <a:t>?</a:t>
            </a:r>
            <a:endParaRPr lang="de-DE" sz="2800" i="0" dirty="0">
              <a:solidFill>
                <a:srgbClr val="00744D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3AEF4D-586E-30E0-2F5A-569297B7DABB}"/>
              </a:ext>
            </a:extLst>
          </p:cNvPr>
          <p:cNvSpPr txBox="1"/>
          <p:nvPr/>
        </p:nvSpPr>
        <p:spPr>
          <a:xfrm>
            <a:off x="822960" y="1170432"/>
            <a:ext cx="1061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744D"/>
                </a:solidFill>
              </a:rPr>
              <a:t>Fragestellungen:</a:t>
            </a:r>
          </a:p>
        </p:txBody>
      </p:sp>
      <p:pic>
        <p:nvPicPr>
          <p:cNvPr id="7" name="Picture 2" descr="https://www.schulentwicklung.isb.bayern.de/fileadmin/user_upload/Schulentwicklung/logos/logo_se.jpg">
            <a:extLst>
              <a:ext uri="{FF2B5EF4-FFF2-40B4-BE49-F238E27FC236}">
                <a16:creationId xmlns:a16="http://schemas.microsoft.com/office/drawing/2014/main" id="{BE084B29-ED51-4727-8D9D-413BE491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" y="197647"/>
            <a:ext cx="1895179" cy="57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226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enutzerdefiniert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A7950"/>
      </a:accent1>
      <a:accent2>
        <a:srgbClr val="4D671B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2C3C43"/>
      </a:hlink>
      <a:folHlink>
        <a:srgbClr val="2C3C4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788</Words>
  <Application>Microsoft Office PowerPoint</Application>
  <PresentationFormat>Breitbild</PresentationFormat>
  <Paragraphs>138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Aptos</vt:lpstr>
      <vt:lpstr>Arial</vt:lpstr>
      <vt:lpstr>Calibri</vt:lpstr>
      <vt:lpstr>Open Sans</vt:lpstr>
      <vt:lpstr>Segoe UI Symbol</vt:lpstr>
      <vt:lpstr>Symbol</vt:lpstr>
      <vt:lpstr>Times New Roman</vt:lpstr>
      <vt:lpstr>Wingdings 3</vt:lpstr>
      <vt:lpstr>Facette</vt:lpstr>
      <vt:lpstr>IST-Stand Analyse  in der Fachschaft XY  als Grundlage für die Planung der  1:1-Ausstattung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Tipps zur Nutzung der Vorlage</dc:title>
  <dc:creator>Wenzl, Anna</dc:creator>
  <cp:lastModifiedBy>Wenzl, Anna</cp:lastModifiedBy>
  <cp:revision>45</cp:revision>
  <dcterms:created xsi:type="dcterms:W3CDTF">2023-07-17T11:43:36Z</dcterms:created>
  <dcterms:modified xsi:type="dcterms:W3CDTF">2024-03-26T15:16:55Z</dcterms:modified>
</cp:coreProperties>
</file>