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72" r:id="rId2"/>
    <p:sldId id="273" r:id="rId3"/>
    <p:sldId id="274" r:id="rId4"/>
    <p:sldId id="265" r:id="rId5"/>
    <p:sldId id="266" r:id="rId6"/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7" r:id="rId16"/>
    <p:sldId id="268" r:id="rId17"/>
    <p:sldId id="269" r:id="rId18"/>
    <p:sldId id="270" r:id="rId19"/>
    <p:sldId id="271" r:id="rId20"/>
    <p:sldId id="275" r:id="rId21"/>
    <p:sldId id="276" r:id="rId22"/>
    <p:sldId id="277" r:id="rId23"/>
    <p:sldId id="279" r:id="rId24"/>
    <p:sldId id="280" r:id="rId25"/>
    <p:sldId id="281" r:id="rId26"/>
    <p:sldId id="282" r:id="rId27"/>
    <p:sldId id="283" r:id="rId28"/>
    <p:sldId id="285" r:id="rId29"/>
    <p:sldId id="286" r:id="rId30"/>
    <p:sldId id="288" r:id="rId31"/>
    <p:sldId id="289" r:id="rId32"/>
    <p:sldId id="290" r:id="rId33"/>
    <p:sldId id="291" r:id="rId3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37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F3A1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>
        <p:scale>
          <a:sx n="116" d="100"/>
          <a:sy n="116" d="100"/>
        </p:scale>
        <p:origin x="-132" y="-402"/>
      </p:cViewPr>
      <p:guideLst>
        <p:guide orient="horz" pos="2137"/>
        <p:guide pos="3817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E681E-A088-4852-A35A-70978D4FF2D3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A7F6CC-C9B9-4439-8B32-5EAFED889D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2668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A0F18-1238-354F-BD4F-C9DE4D955912}" type="slidenum">
              <a:rPr lang="de-DE" smtClean="0"/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8614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A0F18-1238-354F-BD4F-C9DE4D955912}" type="slidenum">
              <a:rPr lang="de-DE" smtClean="0"/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4636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A0F18-1238-354F-BD4F-C9DE4D955912}" type="slidenum">
              <a:rPr lang="de-DE" smtClean="0"/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2016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A0F18-1238-354F-BD4F-C9DE4D955912}" type="slidenum">
              <a:rPr lang="de-DE" smtClean="0"/>
              <a:t>32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1582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A0F18-1238-354F-BD4F-C9DE4D955912}" type="slidenum">
              <a:rPr lang="de-DE" smtClean="0"/>
              <a:t>33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4632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46E3-6BAF-4629-8040-454984664E0B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6E3-8D35-4606-B32C-91D408E4DC5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1977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46E3-6BAF-4629-8040-454984664E0B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6E3-8D35-4606-B32C-91D408E4DC5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7312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46E3-6BAF-4629-8040-454984664E0B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6E3-8D35-4606-B32C-91D408E4DC5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2377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46E3-6BAF-4629-8040-454984664E0B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6E3-8D35-4606-B32C-91D408E4DC5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2817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46E3-6BAF-4629-8040-454984664E0B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6E3-8D35-4606-B32C-91D408E4DC5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9613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46E3-6BAF-4629-8040-454984664E0B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6E3-8D35-4606-B32C-91D408E4DC5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349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46E3-6BAF-4629-8040-454984664E0B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6E3-8D35-4606-B32C-91D408E4DC5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3922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46E3-6BAF-4629-8040-454984664E0B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6E3-8D35-4606-B32C-91D408E4DC5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7860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46E3-6BAF-4629-8040-454984664E0B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6E3-8D35-4606-B32C-91D408E4DC5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4304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46E3-6BAF-4629-8040-454984664E0B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6E3-8D35-4606-B32C-91D408E4DC5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0943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46E3-6BAF-4629-8040-454984664E0B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6E3-8D35-4606-B32C-91D408E4DC5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2212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646E3-6BAF-4629-8040-454984664E0B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046E3-8D35-4606-B32C-91D408E4DC5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0566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6inradio.net/gmedia/page/22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-nd/3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6inradio.net/gmedia/page/22/" TargetMode="Externa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4686299" y="0"/>
            <a:ext cx="7505701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0" y="0"/>
            <a:ext cx="4686300" cy="6858000"/>
          </a:xfrm>
          <a:prstGeom prst="rect">
            <a:avLst/>
          </a:prstGeom>
          <a:solidFill>
            <a:srgbClr val="6AA3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564530" y="5169211"/>
            <a:ext cx="355723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Feedback</a:t>
            </a:r>
            <a:endParaRPr lang="de-DE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xmlns="" id="{3FB50146-AEBB-4935-B0F2-BF0B76187E2B}"/>
              </a:ext>
            </a:extLst>
          </p:cNvPr>
          <p:cNvGrpSpPr/>
          <p:nvPr/>
        </p:nvGrpSpPr>
        <p:grpSpPr>
          <a:xfrm>
            <a:off x="6524044" y="1764375"/>
            <a:ext cx="4326337" cy="3329250"/>
            <a:chOff x="0" y="0"/>
            <a:chExt cx="5760720" cy="4618990"/>
          </a:xfrm>
        </p:grpSpPr>
        <p:pic>
          <p:nvPicPr>
            <p:cNvPr id="9" name="Grafik 8">
              <a:extLst>
                <a:ext uri="{FF2B5EF4-FFF2-40B4-BE49-F238E27FC236}">
                  <a16:creationId xmlns:a16="http://schemas.microsoft.com/office/drawing/2014/main" xmlns="" id="{1B5551DD-F063-408E-8980-407B726C30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xmlns="" r:id="rId3"/>
                </a:ext>
              </a:extLst>
            </a:blip>
            <a:stretch>
              <a:fillRect/>
            </a:stretch>
          </p:blipFill>
          <p:spPr>
            <a:xfrm>
              <a:off x="0" y="0"/>
              <a:ext cx="5760720" cy="4275455"/>
            </a:xfrm>
            <a:prstGeom prst="rect">
              <a:avLst/>
            </a:prstGeom>
          </p:spPr>
        </p:pic>
        <p:sp>
          <p:nvSpPr>
            <p:cNvPr id="11" name="Textfeld 2">
              <a:extLst>
                <a:ext uri="{FF2B5EF4-FFF2-40B4-BE49-F238E27FC236}">
                  <a16:creationId xmlns:a16="http://schemas.microsoft.com/office/drawing/2014/main" xmlns="" id="{47D93666-667C-4A3E-8A90-09E5E52A46A7}"/>
                </a:ext>
              </a:extLst>
            </p:cNvPr>
            <p:cNvSpPr txBox="1"/>
            <p:nvPr/>
          </p:nvSpPr>
          <p:spPr>
            <a:xfrm>
              <a:off x="0" y="4275455"/>
              <a:ext cx="5760720" cy="343535"/>
            </a:xfrm>
            <a:prstGeom prst="rect">
              <a:avLst/>
            </a:prstGeom>
            <a:solidFill>
              <a:prstClr val="white"/>
            </a:solidFill>
            <a:ln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9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"</a:t>
              </a:r>
              <a:r>
                <a:rPr lang="de-DE" sz="900" u="sng">
                  <a:solidFill>
                    <a:srgbClr val="0563C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  <a:hlinkClick r:id="rId3"/>
                </a:rPr>
                <a:t>Dieses Foto</a:t>
              </a:r>
              <a:r>
                <a:rPr lang="de-DE" sz="9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" von Unbekannter Autor ist lizenziert gemäß </a:t>
              </a:r>
              <a:r>
                <a:rPr lang="de-DE" sz="900" u="sng">
                  <a:solidFill>
                    <a:srgbClr val="0563C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  <a:hlinkClick r:id="rId4"/>
                </a:rPr>
                <a:t>CC BY-NC-ND</a:t>
              </a:r>
              <a:endParaRPr lang="de-DE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1567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/>
          <p:nvPr/>
        </p:nvSpPr>
        <p:spPr>
          <a:xfrm>
            <a:off x="347532" y="381509"/>
            <a:ext cx="11529035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Schüler-Feedback erhöht das Verständnis der Lehrperson für die Schüler und steigert die Sensibilität für deren Wahrnehmung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649764" y="1130596"/>
            <a:ext cx="9844570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dirty="0"/>
              <a:t>Forderung nach Hattie → den Unterricht durch die Augen der Lernenden sehen und gestalten</a:t>
            </a:r>
            <a:endParaRPr lang="de-DE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155092" y="2311899"/>
            <a:ext cx="7339242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dirty="0"/>
              <a:t>erhöht Verständnis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für die Schüler/innen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für ihre Lernvoraussetzungen: ihr Vorwissen, ihre Leistungsmöglichkeiten und ihre Lernhaltung</a:t>
            </a:r>
            <a:endParaRPr lang="de-DE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Pfeil nach unten 3"/>
          <p:cNvSpPr/>
          <p:nvPr/>
        </p:nvSpPr>
        <p:spPr>
          <a:xfrm>
            <a:off x="6721740" y="1609351"/>
            <a:ext cx="205946" cy="593125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7522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/>
          <p:nvPr/>
        </p:nvSpPr>
        <p:spPr>
          <a:xfrm>
            <a:off x="331482" y="959028"/>
            <a:ext cx="11529035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Schüler-Feedback vertieft die Beziehung zwischen Lehrenden und Lernenden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633714" y="1708115"/>
            <a:ext cx="9844570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dirty="0"/>
              <a:t>Ziel des Schülerfeedbacks: </a:t>
            </a:r>
            <a:r>
              <a:rPr lang="de-DE" b="1" dirty="0">
                <a:solidFill>
                  <a:srgbClr val="FF0000"/>
                </a:solidFill>
              </a:rPr>
              <a:t>Verbesserung des Unterrichts</a:t>
            </a:r>
          </a:p>
          <a:p>
            <a:r>
              <a:rPr lang="de-DE" dirty="0"/>
              <a:t>	→ Unterricht wird als </a:t>
            </a:r>
            <a:r>
              <a:rPr lang="de-DE" b="1" dirty="0">
                <a:solidFill>
                  <a:srgbClr val="FF0000"/>
                </a:solidFill>
              </a:rPr>
              <a:t>gemeinsamer Arbeitsprozess </a:t>
            </a:r>
            <a:r>
              <a:rPr lang="de-DE" dirty="0"/>
              <a:t>(Lehrkraft und Schüler) verstanden</a:t>
            </a:r>
          </a:p>
          <a:p>
            <a:r>
              <a:rPr lang="de-DE" dirty="0"/>
              <a:t>	→ Schüler werden ernst genommen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33714" y="2890417"/>
            <a:ext cx="9844570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dirty="0"/>
              <a:t>Rollenwechsel der Lehrkraft: </a:t>
            </a:r>
            <a:r>
              <a:rPr lang="de-DE" b="1" dirty="0">
                <a:solidFill>
                  <a:srgbClr val="FF0000"/>
                </a:solidFill>
              </a:rPr>
              <a:t>Rolle des Lehrenden in die Rolle des Lernenden</a:t>
            </a:r>
          </a:p>
          <a:p>
            <a:r>
              <a:rPr lang="de-DE" dirty="0"/>
              <a:t>	→ hierarchische Struktur im Unterricht wird aufgebrochen</a:t>
            </a:r>
          </a:p>
          <a:p>
            <a:r>
              <a:rPr lang="de-DE" dirty="0"/>
              <a:t>	→ Kommunikation auf einer anderen Ebene</a:t>
            </a:r>
          </a:p>
          <a:p>
            <a:r>
              <a:rPr lang="de-DE" dirty="0"/>
              <a:t>	→ positive Auswirkungen auf das Klassenklima</a:t>
            </a:r>
          </a:p>
        </p:txBody>
      </p:sp>
    </p:spTree>
    <p:extLst>
      <p:ext uri="{BB962C8B-B14F-4D97-AF65-F5344CB8AC3E}">
        <p14:creationId xmlns:p14="http://schemas.microsoft.com/office/powerpoint/2010/main" val="1750470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/>
          <p:nvPr/>
        </p:nvSpPr>
        <p:spPr>
          <a:xfrm>
            <a:off x="331482" y="660644"/>
            <a:ext cx="11529035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Schüler-Feedback ermöglicht es den Schülerinnen und Schülern, auf den Unterricht Einfluss zu nehmen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633714" y="1111355"/>
            <a:ext cx="9844570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dirty="0"/>
              <a:t>indem sie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Lehrperson in ihrem Handeln bestärken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Veränderungswünsche vorbringen → zusätzlichen Unterstützungsbedarf signalisieren, Ideen für Handlungsalternativen vorschlagen, …</a:t>
            </a:r>
          </a:p>
        </p:txBody>
      </p:sp>
      <p:sp>
        <p:nvSpPr>
          <p:cNvPr id="7" name="Rechteck 6"/>
          <p:cNvSpPr/>
          <p:nvPr/>
        </p:nvSpPr>
        <p:spPr>
          <a:xfrm>
            <a:off x="331482" y="2858673"/>
            <a:ext cx="11529035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Schüler-Feedback steigert das Selbstwertgefühl der Schülerinnen und Schüler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33714" y="3309384"/>
            <a:ext cx="9844570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dirty="0"/>
              <a:t>wichtig ist dabei → dem Einholen des Feedbacks folgen Veränderungen</a:t>
            </a:r>
          </a:p>
        </p:txBody>
      </p:sp>
      <p:sp>
        <p:nvSpPr>
          <p:cNvPr id="9" name="Rechteck 8"/>
          <p:cNvSpPr/>
          <p:nvPr/>
        </p:nvSpPr>
        <p:spPr>
          <a:xfrm>
            <a:off x="331482" y="4321584"/>
            <a:ext cx="11529035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Schüler-Feedback erhöht die Lernmotivation der Schülerinnen und Schüler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33714" y="4772295"/>
            <a:ext cx="9844570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dirty="0"/>
              <a:t>ursächlich</a:t>
            </a:r>
          </a:p>
          <a:p>
            <a:r>
              <a:rPr lang="de-DE" dirty="0"/>
              <a:t>	→ vertiefte Beziehung zur Lehrkraft</a:t>
            </a:r>
          </a:p>
          <a:p>
            <a:r>
              <a:rPr lang="de-DE" dirty="0"/>
              <a:t>	→ Möglichkeit der Einflussnahme auf den Unterricht</a:t>
            </a:r>
          </a:p>
          <a:p>
            <a:r>
              <a:rPr lang="de-DE" dirty="0"/>
              <a:t>	→ Gefühl ernst genommen zu werden</a:t>
            </a:r>
          </a:p>
          <a:p>
            <a:r>
              <a:rPr lang="de-DE" dirty="0"/>
              <a:t>	→ Gefühl wirksam zu sein</a:t>
            </a:r>
          </a:p>
        </p:txBody>
      </p:sp>
    </p:spTree>
    <p:extLst>
      <p:ext uri="{BB962C8B-B14F-4D97-AF65-F5344CB8AC3E}">
        <p14:creationId xmlns:p14="http://schemas.microsoft.com/office/powerpoint/2010/main" val="2083913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/>
          <p:nvPr/>
        </p:nvSpPr>
        <p:spPr>
          <a:xfrm>
            <a:off x="331482" y="660644"/>
            <a:ext cx="11529035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Schüler-Feedback erfordert eine Reflexion der Schüler über den Lernprozess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633714" y="1111355"/>
            <a:ext cx="9844570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dirty="0"/>
              <a:t>Schüler betrachten den Lernprozess von einer Metaebene aus</a:t>
            </a:r>
          </a:p>
          <a:p>
            <a:r>
              <a:rPr lang="de-DE" dirty="0"/>
              <a:t>	→ gewinnen mehr Klarheit über das eigene Lern- und Arbeitsverhalten</a:t>
            </a:r>
          </a:p>
          <a:p>
            <a:r>
              <a:rPr lang="de-DE" dirty="0"/>
              <a:t>	→ kann sich positiv auf ihre Einstellung und Verhalten auswirken</a:t>
            </a:r>
          </a:p>
        </p:txBody>
      </p:sp>
      <p:sp>
        <p:nvSpPr>
          <p:cNvPr id="7" name="Rechteck 6"/>
          <p:cNvSpPr/>
          <p:nvPr/>
        </p:nvSpPr>
        <p:spPr>
          <a:xfrm>
            <a:off x="331482" y="2358159"/>
            <a:ext cx="11529035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Schüler-Feedback stärkt die Verantwortung der Schülerinnen und Schüler für Lernprozesse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33714" y="2808870"/>
            <a:ext cx="984457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dirty="0"/>
              <a:t>gemeinsame Betrachtung des Unterrichts</a:t>
            </a:r>
          </a:p>
          <a:p>
            <a:r>
              <a:rPr lang="de-DE" dirty="0"/>
              <a:t>	→ Schülern wird bewusst, dass sie für das Gelingen von Unterricht mitverantwortlich sind</a:t>
            </a:r>
          </a:p>
        </p:txBody>
      </p:sp>
      <p:sp>
        <p:nvSpPr>
          <p:cNvPr id="9" name="Rechteck 8"/>
          <p:cNvSpPr/>
          <p:nvPr/>
        </p:nvSpPr>
        <p:spPr>
          <a:xfrm>
            <a:off x="331482" y="3888451"/>
            <a:ext cx="11529035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Schüler-Feedback fördert soziale Kompetenzen der Schülerinnen und Schüler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33714" y="4339162"/>
            <a:ext cx="984457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dirty="0"/>
              <a:t>Förderung der Kompetenzen der Meinungsbildung und -äußerung</a:t>
            </a:r>
          </a:p>
          <a:p>
            <a:r>
              <a:rPr lang="de-DE" dirty="0"/>
              <a:t>	→ Meinungen sachlich und zielgerichtet (auf die Situation bezogen) vorbringen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633714" y="5095577"/>
            <a:ext cx="984457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dirty="0"/>
              <a:t>Meinungsäußerung im Rahmen des Feedbacks erfolgt in einem geschützten Raum</a:t>
            </a:r>
          </a:p>
          <a:p>
            <a:r>
              <a:rPr lang="de-DE" dirty="0"/>
              <a:t>	→ Meinung darf nicht bewertet (abgewertet) werden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633714" y="5853957"/>
            <a:ext cx="9844570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dirty="0"/>
              <a:t>unterschiedliche Meinungen gleichberechtigt stehen und gelten lassen</a:t>
            </a:r>
          </a:p>
          <a:p>
            <a:r>
              <a:rPr lang="de-DE" dirty="0"/>
              <a:t>	→ kann auf andere Kommunikationssituationen übertragen werden → fördert so die Toleranz 	     der Schüler </a:t>
            </a:r>
          </a:p>
        </p:txBody>
      </p:sp>
    </p:spTree>
    <p:extLst>
      <p:ext uri="{BB962C8B-B14F-4D97-AF65-F5344CB8AC3E}">
        <p14:creationId xmlns:p14="http://schemas.microsoft.com/office/powerpoint/2010/main" val="253988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/>
          <p:nvPr/>
        </p:nvSpPr>
        <p:spPr>
          <a:xfrm>
            <a:off x="331482" y="660644"/>
            <a:ext cx="11529035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Schüler-Feedback kann Schülerleistungen verbessern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633714" y="1111355"/>
            <a:ext cx="9844570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dirty="0"/>
              <a:t>ursächlich:</a:t>
            </a:r>
          </a:p>
          <a:p>
            <a:r>
              <a:rPr lang="de-DE" dirty="0"/>
              <a:t>	→ gesteigerte Unterrichtsqualität</a:t>
            </a:r>
          </a:p>
          <a:p>
            <a:r>
              <a:rPr lang="de-DE" dirty="0"/>
              <a:t>	→ Vertiefung der Beziehung zur Lehrperson</a:t>
            </a:r>
          </a:p>
          <a:p>
            <a:r>
              <a:rPr lang="de-DE" dirty="0"/>
              <a:t>	→ Stärkung der Eigenverantwortung</a:t>
            </a:r>
          </a:p>
          <a:p>
            <a:r>
              <a:rPr lang="de-DE" dirty="0"/>
              <a:t>	→ erhöhte Lernmotivation</a:t>
            </a:r>
          </a:p>
        </p:txBody>
      </p:sp>
    </p:spTree>
    <p:extLst>
      <p:ext uri="{BB962C8B-B14F-4D97-AF65-F5344CB8AC3E}">
        <p14:creationId xmlns:p14="http://schemas.microsoft.com/office/powerpoint/2010/main" val="2647648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471638" y="2095677"/>
            <a:ext cx="110594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Methoden</a:t>
            </a:r>
          </a:p>
          <a:p>
            <a:r>
              <a:rPr lang="de-DE" sz="7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 Schüler-Feedbacks</a:t>
            </a:r>
          </a:p>
        </p:txBody>
      </p:sp>
    </p:spTree>
    <p:extLst>
      <p:ext uri="{BB962C8B-B14F-4D97-AF65-F5344CB8AC3E}">
        <p14:creationId xmlns:p14="http://schemas.microsoft.com/office/powerpoint/2010/main" val="31371631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318137" y="1823162"/>
            <a:ext cx="20978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Inhaltliche Aspekte</a:t>
            </a:r>
          </a:p>
        </p:txBody>
      </p:sp>
      <p:sp>
        <p:nvSpPr>
          <p:cNvPr id="11" name="Rechteck 10"/>
          <p:cNvSpPr/>
          <p:nvPr/>
        </p:nvSpPr>
        <p:spPr>
          <a:xfrm>
            <a:off x="2926080" y="2332393"/>
            <a:ext cx="13956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b="1" dirty="0"/>
              <a:t>offene Fragestellung</a:t>
            </a:r>
          </a:p>
        </p:txBody>
      </p:sp>
      <p:sp>
        <p:nvSpPr>
          <p:cNvPr id="12" name="Rechteck 11"/>
          <p:cNvSpPr/>
          <p:nvPr/>
        </p:nvSpPr>
        <p:spPr>
          <a:xfrm>
            <a:off x="318137" y="3660461"/>
            <a:ext cx="10486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Zeitraum</a:t>
            </a:r>
            <a:endParaRPr lang="de-D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318137" y="5242668"/>
            <a:ext cx="23961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Weg der Rückmeldung</a:t>
            </a:r>
            <a:endParaRPr lang="de-D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331482" y="349600"/>
            <a:ext cx="11529035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Arten von Methoden</a:t>
            </a:r>
          </a:p>
        </p:txBody>
      </p:sp>
      <p:sp>
        <p:nvSpPr>
          <p:cNvPr id="22" name="Rechteck 21"/>
          <p:cNvSpPr/>
          <p:nvPr/>
        </p:nvSpPr>
        <p:spPr>
          <a:xfrm>
            <a:off x="4879508" y="2209355"/>
            <a:ext cx="69210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(mehr oder weniger weit gefasste) inhaltliche Aspekte des Unterrichts werden vorgegeben (z. B. Rückmeldung zur Verständlichkeit des Unterrichts an sich oder Verständlichkeit der Aufgabenstellung in der Gruppenarbeit)</a:t>
            </a:r>
          </a:p>
        </p:txBody>
      </p:sp>
      <p:sp>
        <p:nvSpPr>
          <p:cNvPr id="26" name="Rechteck 25"/>
          <p:cNvSpPr/>
          <p:nvPr/>
        </p:nvSpPr>
        <p:spPr>
          <a:xfrm>
            <a:off x="2926080" y="1171756"/>
            <a:ext cx="22811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b="1" dirty="0"/>
              <a:t>feste Antwortskalen </a:t>
            </a:r>
          </a:p>
          <a:p>
            <a:r>
              <a:rPr lang="de-DE" sz="1600" b="1" dirty="0"/>
              <a:t>(z.B. Zustimmungs- oder Häufigkeitsskala)</a:t>
            </a:r>
          </a:p>
        </p:txBody>
      </p:sp>
      <p:sp>
        <p:nvSpPr>
          <p:cNvPr id="27" name="Rechteck 26"/>
          <p:cNvSpPr/>
          <p:nvPr/>
        </p:nvSpPr>
        <p:spPr>
          <a:xfrm>
            <a:off x="5717406" y="1306062"/>
            <a:ext cx="32084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Items beziehen sich auf einzelne Aspekte des Unterrichts</a:t>
            </a:r>
          </a:p>
        </p:txBody>
      </p:sp>
      <p:sp>
        <p:nvSpPr>
          <p:cNvPr id="28" name="Rechteck 27"/>
          <p:cNvSpPr/>
          <p:nvPr/>
        </p:nvSpPr>
        <p:spPr>
          <a:xfrm>
            <a:off x="1755002" y="3368073"/>
            <a:ext cx="37666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b="1" dirty="0"/>
              <a:t>jeder unterrichtliche Zeitraum ist denkbar</a:t>
            </a:r>
          </a:p>
        </p:txBody>
      </p:sp>
      <p:sp>
        <p:nvSpPr>
          <p:cNvPr id="29" name="Rechteck 28"/>
          <p:cNvSpPr/>
          <p:nvPr/>
        </p:nvSpPr>
        <p:spPr>
          <a:xfrm>
            <a:off x="1812751" y="3882024"/>
            <a:ext cx="273037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b="1" dirty="0"/>
              <a:t>Unterrichtseinheit als Ganzes</a:t>
            </a:r>
          </a:p>
        </p:txBody>
      </p:sp>
      <p:sp>
        <p:nvSpPr>
          <p:cNvPr id="31" name="Rechteck 30"/>
          <p:cNvSpPr/>
          <p:nvPr/>
        </p:nvSpPr>
        <p:spPr>
          <a:xfrm>
            <a:off x="3607869" y="4565926"/>
            <a:ext cx="11036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b="1" dirty="0"/>
              <a:t>schriftlich</a:t>
            </a:r>
          </a:p>
        </p:txBody>
      </p:sp>
      <p:sp>
        <p:nvSpPr>
          <p:cNvPr id="32" name="Rechteck 31"/>
          <p:cNvSpPr/>
          <p:nvPr/>
        </p:nvSpPr>
        <p:spPr>
          <a:xfrm>
            <a:off x="3795059" y="4911274"/>
            <a:ext cx="11036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b="1" dirty="0"/>
              <a:t>mündlich</a:t>
            </a:r>
          </a:p>
        </p:txBody>
      </p:sp>
      <p:sp>
        <p:nvSpPr>
          <p:cNvPr id="33" name="Rechteck 32"/>
          <p:cNvSpPr/>
          <p:nvPr/>
        </p:nvSpPr>
        <p:spPr>
          <a:xfrm>
            <a:off x="3951767" y="5322684"/>
            <a:ext cx="12865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b="1" dirty="0"/>
              <a:t>non-verbal</a:t>
            </a:r>
          </a:p>
        </p:txBody>
      </p:sp>
      <p:sp>
        <p:nvSpPr>
          <p:cNvPr id="34" name="Rechteck 33"/>
          <p:cNvSpPr/>
          <p:nvPr/>
        </p:nvSpPr>
        <p:spPr>
          <a:xfrm>
            <a:off x="3607869" y="5816739"/>
            <a:ext cx="32886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b="1" dirty="0"/>
              <a:t>Kombination von mündlicher und non-verbaler Form</a:t>
            </a:r>
          </a:p>
        </p:txBody>
      </p:sp>
      <p:cxnSp>
        <p:nvCxnSpPr>
          <p:cNvPr id="36" name="Gerade Verbindung mit Pfeil 35"/>
          <p:cNvCxnSpPr>
            <a:stCxn id="10" idx="3"/>
            <a:endCxn id="26" idx="1"/>
          </p:cNvCxnSpPr>
          <p:nvPr/>
        </p:nvCxnSpPr>
        <p:spPr>
          <a:xfrm flipV="1">
            <a:off x="2415941" y="1587255"/>
            <a:ext cx="510139" cy="420573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/>
          <p:cNvCxnSpPr>
            <a:stCxn id="10" idx="3"/>
            <a:endCxn id="11" idx="1"/>
          </p:cNvCxnSpPr>
          <p:nvPr/>
        </p:nvCxnSpPr>
        <p:spPr>
          <a:xfrm>
            <a:off x="2415941" y="2007828"/>
            <a:ext cx="510139" cy="616953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>
            <a:stCxn id="26" idx="3"/>
            <a:endCxn id="27" idx="1"/>
          </p:cNvCxnSpPr>
          <p:nvPr/>
        </p:nvCxnSpPr>
        <p:spPr>
          <a:xfrm>
            <a:off x="5207267" y="1587255"/>
            <a:ext cx="510139" cy="11195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mit Pfeil 47"/>
          <p:cNvCxnSpPr>
            <a:stCxn id="11" idx="3"/>
            <a:endCxn id="22" idx="1"/>
          </p:cNvCxnSpPr>
          <p:nvPr/>
        </p:nvCxnSpPr>
        <p:spPr>
          <a:xfrm>
            <a:off x="4321743" y="2624781"/>
            <a:ext cx="557765" cy="73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>
            <a:stCxn id="12" idx="3"/>
            <a:endCxn id="28" idx="1"/>
          </p:cNvCxnSpPr>
          <p:nvPr/>
        </p:nvCxnSpPr>
        <p:spPr>
          <a:xfrm flipV="1">
            <a:off x="1366787" y="3537350"/>
            <a:ext cx="388215" cy="307777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>
            <a:stCxn id="12" idx="3"/>
            <a:endCxn id="29" idx="1"/>
          </p:cNvCxnSpPr>
          <p:nvPr/>
        </p:nvCxnSpPr>
        <p:spPr>
          <a:xfrm>
            <a:off x="1366787" y="3845127"/>
            <a:ext cx="445964" cy="206174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mit Pfeil 60"/>
          <p:cNvCxnSpPr>
            <a:stCxn id="13" idx="3"/>
            <a:endCxn id="31" idx="1"/>
          </p:cNvCxnSpPr>
          <p:nvPr/>
        </p:nvCxnSpPr>
        <p:spPr>
          <a:xfrm flipV="1">
            <a:off x="2714324" y="4735203"/>
            <a:ext cx="893545" cy="692131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mit Pfeil 63"/>
          <p:cNvCxnSpPr>
            <a:stCxn id="13" idx="3"/>
            <a:endCxn id="32" idx="1"/>
          </p:cNvCxnSpPr>
          <p:nvPr/>
        </p:nvCxnSpPr>
        <p:spPr>
          <a:xfrm flipV="1">
            <a:off x="2714324" y="5080551"/>
            <a:ext cx="1080735" cy="346783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13" idx="3"/>
            <a:endCxn id="33" idx="1"/>
          </p:cNvCxnSpPr>
          <p:nvPr/>
        </p:nvCxnSpPr>
        <p:spPr>
          <a:xfrm>
            <a:off x="2714324" y="5427334"/>
            <a:ext cx="1237443" cy="64627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mit Pfeil 69"/>
          <p:cNvCxnSpPr>
            <a:stCxn id="13" idx="3"/>
            <a:endCxn id="34" idx="1"/>
          </p:cNvCxnSpPr>
          <p:nvPr/>
        </p:nvCxnSpPr>
        <p:spPr>
          <a:xfrm>
            <a:off x="2714324" y="5427334"/>
            <a:ext cx="893545" cy="681793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960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22" grpId="0"/>
      <p:bldP spid="26" grpId="0"/>
      <p:bldP spid="27" grpId="0"/>
      <p:bldP spid="28" grpId="0"/>
      <p:bldP spid="29" grpId="0"/>
      <p:bldP spid="31" grpId="0"/>
      <p:bldP spid="32" grpId="0"/>
      <p:bldP spid="33" grpId="0"/>
      <p:bldP spid="3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344805" y="5282503"/>
            <a:ext cx="866273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de-DE" sz="1600" b="1" dirty="0"/>
              <a:t>Vorteile</a:t>
            </a:r>
          </a:p>
        </p:txBody>
      </p:sp>
      <p:sp>
        <p:nvSpPr>
          <p:cNvPr id="19" name="Rechteck 18"/>
          <p:cNvSpPr/>
          <p:nvPr/>
        </p:nvSpPr>
        <p:spPr>
          <a:xfrm>
            <a:off x="331482" y="349600"/>
            <a:ext cx="11529035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Schriftliche Rückmeldungen → Fragebögen (unterschiedliche Varianten)</a:t>
            </a:r>
          </a:p>
        </p:txBody>
      </p:sp>
      <p:sp>
        <p:nvSpPr>
          <p:cNvPr id="22" name="Rechteck 21"/>
          <p:cNvSpPr/>
          <p:nvPr/>
        </p:nvSpPr>
        <p:spPr>
          <a:xfrm>
            <a:off x="1795490" y="4544716"/>
            <a:ext cx="47673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umfassende Rückmeldung zu verschiedenen Bereichen</a:t>
            </a:r>
          </a:p>
        </p:txBody>
      </p:sp>
      <p:sp>
        <p:nvSpPr>
          <p:cNvPr id="26" name="Rechteck 25"/>
          <p:cNvSpPr/>
          <p:nvPr/>
        </p:nvSpPr>
        <p:spPr>
          <a:xfrm>
            <a:off x="428324" y="1389170"/>
            <a:ext cx="1126156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de-DE" sz="1600" b="1" dirty="0"/>
              <a:t>Gestaltung</a:t>
            </a:r>
          </a:p>
        </p:txBody>
      </p:sp>
      <p:sp>
        <p:nvSpPr>
          <p:cNvPr id="27" name="Rechteck 26"/>
          <p:cNvSpPr/>
          <p:nvPr/>
        </p:nvSpPr>
        <p:spPr>
          <a:xfrm>
            <a:off x="2290156" y="1117995"/>
            <a:ext cx="282260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Obergrenze von 20 Items</a:t>
            </a:r>
          </a:p>
        </p:txBody>
      </p:sp>
      <p:cxnSp>
        <p:nvCxnSpPr>
          <p:cNvPr id="45" name="Gerade Verbindung mit Pfeil 44"/>
          <p:cNvCxnSpPr>
            <a:stCxn id="26" idx="3"/>
            <a:endCxn id="27" idx="1"/>
          </p:cNvCxnSpPr>
          <p:nvPr/>
        </p:nvCxnSpPr>
        <p:spPr>
          <a:xfrm flipV="1">
            <a:off x="1554480" y="1287272"/>
            <a:ext cx="735676" cy="271175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mit Pfeil 47"/>
          <p:cNvCxnSpPr>
            <a:stCxn id="11" idx="3"/>
            <a:endCxn id="22" idx="1"/>
          </p:cNvCxnSpPr>
          <p:nvPr/>
        </p:nvCxnSpPr>
        <p:spPr>
          <a:xfrm flipV="1">
            <a:off x="1211078" y="4713993"/>
            <a:ext cx="584412" cy="737787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331482" y="810104"/>
            <a:ext cx="10150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Fragebogen mit skalierten Antwortmöglichkeiten</a:t>
            </a:r>
          </a:p>
        </p:txBody>
      </p:sp>
      <p:cxnSp>
        <p:nvCxnSpPr>
          <p:cNvPr id="42" name="Gerade Verbindung mit Pfeil 41"/>
          <p:cNvCxnSpPr>
            <a:stCxn id="26" idx="3"/>
            <a:endCxn id="46" idx="1"/>
          </p:cNvCxnSpPr>
          <p:nvPr/>
        </p:nvCxnSpPr>
        <p:spPr>
          <a:xfrm>
            <a:off x="1554480" y="1558447"/>
            <a:ext cx="1659701" cy="8847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hteck 45"/>
          <p:cNvSpPr/>
          <p:nvPr/>
        </p:nvSpPr>
        <p:spPr>
          <a:xfrm>
            <a:off x="3214181" y="1398017"/>
            <a:ext cx="61821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Items sollten sich auf veränderliche Merkmale des Unterrichts beziehen</a:t>
            </a:r>
          </a:p>
        </p:txBody>
      </p:sp>
      <p:cxnSp>
        <p:nvCxnSpPr>
          <p:cNvPr id="49" name="Gerade Verbindung mit Pfeil 48"/>
          <p:cNvCxnSpPr>
            <a:stCxn id="26" idx="3"/>
            <a:endCxn id="52" idx="1"/>
          </p:cNvCxnSpPr>
          <p:nvPr/>
        </p:nvCxnSpPr>
        <p:spPr>
          <a:xfrm>
            <a:off x="1554480" y="1558447"/>
            <a:ext cx="1685622" cy="288869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hteck 51"/>
          <p:cNvSpPr/>
          <p:nvPr/>
        </p:nvSpPr>
        <p:spPr>
          <a:xfrm>
            <a:off x="3240102" y="1678039"/>
            <a:ext cx="61821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Schüler müssen zu den inhaltlichen Aspekten Stellung beziehen können</a:t>
            </a:r>
          </a:p>
        </p:txBody>
      </p:sp>
      <p:cxnSp>
        <p:nvCxnSpPr>
          <p:cNvPr id="55" name="Gerade Verbindung mit Pfeil 54"/>
          <p:cNvCxnSpPr>
            <a:stCxn id="26" idx="3"/>
            <a:endCxn id="56" idx="1"/>
          </p:cNvCxnSpPr>
          <p:nvPr/>
        </p:nvCxnSpPr>
        <p:spPr>
          <a:xfrm>
            <a:off x="1554480" y="1558447"/>
            <a:ext cx="1860078" cy="568891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hteck 55"/>
          <p:cNvSpPr/>
          <p:nvPr/>
        </p:nvSpPr>
        <p:spPr>
          <a:xfrm>
            <a:off x="3414558" y="1958061"/>
            <a:ext cx="69347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Formulierung muss der Altersstufe und Kompetenz der Schüler angemessen sein</a:t>
            </a:r>
          </a:p>
        </p:txBody>
      </p:sp>
      <p:cxnSp>
        <p:nvCxnSpPr>
          <p:cNvPr id="60" name="Gerade Verbindung mit Pfeil 59"/>
          <p:cNvCxnSpPr>
            <a:stCxn id="26" idx="3"/>
            <a:endCxn id="62" idx="1"/>
          </p:cNvCxnSpPr>
          <p:nvPr/>
        </p:nvCxnSpPr>
        <p:spPr>
          <a:xfrm>
            <a:off x="1554480" y="1558447"/>
            <a:ext cx="2236414" cy="848913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hteck 61"/>
          <p:cNvSpPr/>
          <p:nvPr/>
        </p:nvSpPr>
        <p:spPr>
          <a:xfrm>
            <a:off x="3790894" y="2238083"/>
            <a:ext cx="61821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satzförmige Items → besser verständlich, inhaltlich klarer</a:t>
            </a:r>
          </a:p>
        </p:txBody>
      </p:sp>
      <p:cxnSp>
        <p:nvCxnSpPr>
          <p:cNvPr id="80" name="Gerade Verbindung mit Pfeil 79"/>
          <p:cNvCxnSpPr>
            <a:stCxn id="26" idx="3"/>
            <a:endCxn id="81" idx="1"/>
          </p:cNvCxnSpPr>
          <p:nvPr/>
        </p:nvCxnSpPr>
        <p:spPr>
          <a:xfrm>
            <a:off x="1554480" y="1558447"/>
            <a:ext cx="1471352" cy="1128935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hteck 80"/>
          <p:cNvSpPr/>
          <p:nvPr/>
        </p:nvSpPr>
        <p:spPr>
          <a:xfrm>
            <a:off x="3025832" y="2518105"/>
            <a:ext cx="70384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Pronomen der 1. Person Singular → Ich habe die Arbeitsanweisung verstanden</a:t>
            </a:r>
          </a:p>
        </p:txBody>
      </p:sp>
      <p:cxnSp>
        <p:nvCxnSpPr>
          <p:cNvPr id="96" name="Gerade Verbindung mit Pfeil 95"/>
          <p:cNvCxnSpPr>
            <a:stCxn id="26" idx="3"/>
            <a:endCxn id="97" idx="1"/>
          </p:cNvCxnSpPr>
          <p:nvPr/>
        </p:nvCxnSpPr>
        <p:spPr>
          <a:xfrm>
            <a:off x="1554480" y="1558447"/>
            <a:ext cx="1022280" cy="1408957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hteck 96"/>
          <p:cNvSpPr/>
          <p:nvPr/>
        </p:nvSpPr>
        <p:spPr>
          <a:xfrm>
            <a:off x="2576760" y="2798127"/>
            <a:ext cx="70384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keine Notenskala → Zustimmungs- und Häufigkeitsskala</a:t>
            </a:r>
          </a:p>
        </p:txBody>
      </p:sp>
      <p:sp>
        <p:nvSpPr>
          <p:cNvPr id="112" name="Rechteck 111"/>
          <p:cNvSpPr/>
          <p:nvPr/>
        </p:nvSpPr>
        <p:spPr>
          <a:xfrm>
            <a:off x="428324" y="3469419"/>
            <a:ext cx="875899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de-DE" sz="1600" b="1" dirty="0"/>
              <a:t>Einsatz</a:t>
            </a:r>
          </a:p>
        </p:txBody>
      </p:sp>
      <p:sp>
        <p:nvSpPr>
          <p:cNvPr id="120" name="Rechteck 119"/>
          <p:cNvSpPr/>
          <p:nvPr/>
        </p:nvSpPr>
        <p:spPr>
          <a:xfrm>
            <a:off x="2065620" y="3259637"/>
            <a:ext cx="73760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Fragenbogen berücksichtigt die individuellen Interessen / Bedürfnissen der Lehrperson</a:t>
            </a:r>
          </a:p>
        </p:txBody>
      </p:sp>
      <p:cxnSp>
        <p:nvCxnSpPr>
          <p:cNvPr id="121" name="Gerade Verbindung mit Pfeil 120"/>
          <p:cNvCxnSpPr>
            <a:stCxn id="112" idx="3"/>
            <a:endCxn id="120" idx="1"/>
          </p:cNvCxnSpPr>
          <p:nvPr/>
        </p:nvCxnSpPr>
        <p:spPr>
          <a:xfrm flipV="1">
            <a:off x="1304223" y="3428914"/>
            <a:ext cx="761397" cy="209782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Rechteck 125"/>
          <p:cNvSpPr/>
          <p:nvPr/>
        </p:nvSpPr>
        <p:spPr>
          <a:xfrm>
            <a:off x="2827017" y="3549903"/>
            <a:ext cx="704259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Wirksamkeit des Fragebogens hängt besonders vom Auswertungsgespräch ab</a:t>
            </a:r>
          </a:p>
        </p:txBody>
      </p:sp>
      <p:cxnSp>
        <p:nvCxnSpPr>
          <p:cNvPr id="127" name="Gerade Verbindung mit Pfeil 126"/>
          <p:cNvCxnSpPr>
            <a:stCxn id="112" idx="3"/>
            <a:endCxn id="126" idx="1"/>
          </p:cNvCxnSpPr>
          <p:nvPr/>
        </p:nvCxnSpPr>
        <p:spPr>
          <a:xfrm>
            <a:off x="1304223" y="3638696"/>
            <a:ext cx="1522794" cy="80484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hteck 133"/>
          <p:cNvSpPr/>
          <p:nvPr/>
        </p:nvSpPr>
        <p:spPr>
          <a:xfrm>
            <a:off x="2672687" y="3840169"/>
            <a:ext cx="547116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Ermüdungseffekt → häufiger Einsatz und fehlende Auswertung</a:t>
            </a:r>
          </a:p>
        </p:txBody>
      </p:sp>
      <p:cxnSp>
        <p:nvCxnSpPr>
          <p:cNvPr id="135" name="Gerade Verbindung mit Pfeil 134"/>
          <p:cNvCxnSpPr>
            <a:stCxn id="112" idx="3"/>
            <a:endCxn id="134" idx="1"/>
          </p:cNvCxnSpPr>
          <p:nvPr/>
        </p:nvCxnSpPr>
        <p:spPr>
          <a:xfrm>
            <a:off x="1304223" y="3638696"/>
            <a:ext cx="1368464" cy="370750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Rechteck 195"/>
          <p:cNvSpPr/>
          <p:nvPr/>
        </p:nvSpPr>
        <p:spPr>
          <a:xfrm>
            <a:off x="1815598" y="4855147"/>
            <a:ext cx="47673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gut geeignet für unerfahrene Klassen (und Lehrkräfte)</a:t>
            </a:r>
          </a:p>
        </p:txBody>
      </p:sp>
      <p:cxnSp>
        <p:nvCxnSpPr>
          <p:cNvPr id="197" name="Gerade Verbindung mit Pfeil 196"/>
          <p:cNvCxnSpPr>
            <a:stCxn id="11" idx="3"/>
            <a:endCxn id="196" idx="1"/>
          </p:cNvCxnSpPr>
          <p:nvPr/>
        </p:nvCxnSpPr>
        <p:spPr>
          <a:xfrm flipV="1">
            <a:off x="1211078" y="5024424"/>
            <a:ext cx="604520" cy="427356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Rechteck 199"/>
          <p:cNvSpPr/>
          <p:nvPr/>
        </p:nvSpPr>
        <p:spPr>
          <a:xfrm>
            <a:off x="1819097" y="5165578"/>
            <a:ext cx="43121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zügige Bearbeitung / unkomplizierte Auszählung</a:t>
            </a:r>
          </a:p>
        </p:txBody>
      </p:sp>
      <p:cxnSp>
        <p:nvCxnSpPr>
          <p:cNvPr id="201" name="Gerade Verbindung mit Pfeil 200"/>
          <p:cNvCxnSpPr>
            <a:stCxn id="11" idx="3"/>
            <a:endCxn id="200" idx="1"/>
          </p:cNvCxnSpPr>
          <p:nvPr/>
        </p:nvCxnSpPr>
        <p:spPr>
          <a:xfrm flipV="1">
            <a:off x="1211078" y="5334855"/>
            <a:ext cx="608019" cy="116925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Rechteck 205"/>
          <p:cNvSpPr/>
          <p:nvPr/>
        </p:nvSpPr>
        <p:spPr>
          <a:xfrm>
            <a:off x="1795490" y="5476009"/>
            <a:ext cx="480753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sehr geringe Beeinflussung bei der Meinungsbekundung</a:t>
            </a:r>
          </a:p>
        </p:txBody>
      </p:sp>
      <p:cxnSp>
        <p:nvCxnSpPr>
          <p:cNvPr id="207" name="Gerade Verbindung mit Pfeil 206"/>
          <p:cNvCxnSpPr>
            <a:stCxn id="11" idx="3"/>
            <a:endCxn id="206" idx="1"/>
          </p:cNvCxnSpPr>
          <p:nvPr/>
        </p:nvCxnSpPr>
        <p:spPr>
          <a:xfrm>
            <a:off x="1211078" y="5451780"/>
            <a:ext cx="584412" cy="193506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Rechteck 210"/>
          <p:cNvSpPr/>
          <p:nvPr/>
        </p:nvSpPr>
        <p:spPr>
          <a:xfrm>
            <a:off x="1645964" y="5786440"/>
            <a:ext cx="47673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Anonymität erleichtert Offenheit</a:t>
            </a:r>
          </a:p>
        </p:txBody>
      </p:sp>
      <p:cxnSp>
        <p:nvCxnSpPr>
          <p:cNvPr id="212" name="Gerade Verbindung mit Pfeil 211"/>
          <p:cNvCxnSpPr>
            <a:stCxn id="11" idx="3"/>
            <a:endCxn id="211" idx="1"/>
          </p:cNvCxnSpPr>
          <p:nvPr/>
        </p:nvCxnSpPr>
        <p:spPr>
          <a:xfrm>
            <a:off x="1211078" y="5451780"/>
            <a:ext cx="434886" cy="503937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Rechteck 221"/>
          <p:cNvSpPr/>
          <p:nvPr/>
        </p:nvSpPr>
        <p:spPr>
          <a:xfrm>
            <a:off x="1645964" y="6096871"/>
            <a:ext cx="56788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Abgleich zwischen Selbst- und Fremdwahrnehmung ist gut möglich</a:t>
            </a:r>
          </a:p>
        </p:txBody>
      </p:sp>
      <p:cxnSp>
        <p:nvCxnSpPr>
          <p:cNvPr id="223" name="Gerade Verbindung mit Pfeil 222"/>
          <p:cNvCxnSpPr>
            <a:stCxn id="11" idx="3"/>
            <a:endCxn id="222" idx="1"/>
          </p:cNvCxnSpPr>
          <p:nvPr/>
        </p:nvCxnSpPr>
        <p:spPr>
          <a:xfrm>
            <a:off x="1211078" y="5451780"/>
            <a:ext cx="434886" cy="814368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Rechteck 233"/>
          <p:cNvSpPr/>
          <p:nvPr/>
        </p:nvSpPr>
        <p:spPr>
          <a:xfrm>
            <a:off x="1428521" y="6407300"/>
            <a:ext cx="53496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Guter Überblick über die Verteilung der Wahrnehmungen</a:t>
            </a:r>
          </a:p>
        </p:txBody>
      </p:sp>
      <p:cxnSp>
        <p:nvCxnSpPr>
          <p:cNvPr id="235" name="Gerade Verbindung mit Pfeil 234"/>
          <p:cNvCxnSpPr>
            <a:stCxn id="11" idx="3"/>
            <a:endCxn id="234" idx="1"/>
          </p:cNvCxnSpPr>
          <p:nvPr/>
        </p:nvCxnSpPr>
        <p:spPr>
          <a:xfrm>
            <a:off x="1211078" y="5451780"/>
            <a:ext cx="217443" cy="1124797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Rechteck 247"/>
          <p:cNvSpPr/>
          <p:nvPr/>
        </p:nvSpPr>
        <p:spPr>
          <a:xfrm>
            <a:off x="7162778" y="5176266"/>
            <a:ext cx="981072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de-DE" sz="1600" b="1" dirty="0"/>
              <a:t>Nachteile</a:t>
            </a:r>
          </a:p>
        </p:txBody>
      </p:sp>
      <p:sp>
        <p:nvSpPr>
          <p:cNvPr id="249" name="Rechteck 248"/>
          <p:cNvSpPr/>
          <p:nvPr/>
        </p:nvSpPr>
        <p:spPr>
          <a:xfrm>
            <a:off x="8895009" y="4193427"/>
            <a:ext cx="29086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rein quantitative Antwortmöglichkeiten schränken Meinungsäußerungen ein</a:t>
            </a:r>
          </a:p>
        </p:txBody>
      </p:sp>
      <p:cxnSp>
        <p:nvCxnSpPr>
          <p:cNvPr id="250" name="Gerade Verbindung mit Pfeil 249"/>
          <p:cNvCxnSpPr>
            <a:stCxn id="248" idx="3"/>
            <a:endCxn id="249" idx="1"/>
          </p:cNvCxnSpPr>
          <p:nvPr/>
        </p:nvCxnSpPr>
        <p:spPr>
          <a:xfrm flipV="1">
            <a:off x="8143850" y="4608926"/>
            <a:ext cx="751159" cy="736617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Rechteck 250"/>
          <p:cNvSpPr/>
          <p:nvPr/>
        </p:nvSpPr>
        <p:spPr>
          <a:xfrm>
            <a:off x="8874294" y="5181835"/>
            <a:ext cx="29862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Interpretation der Daten kommt besondere Bedeutung zu</a:t>
            </a:r>
          </a:p>
        </p:txBody>
      </p:sp>
      <p:cxnSp>
        <p:nvCxnSpPr>
          <p:cNvPr id="252" name="Gerade Verbindung mit Pfeil 251"/>
          <p:cNvCxnSpPr>
            <a:stCxn id="248" idx="3"/>
            <a:endCxn id="251" idx="1"/>
          </p:cNvCxnSpPr>
          <p:nvPr/>
        </p:nvCxnSpPr>
        <p:spPr>
          <a:xfrm>
            <a:off x="8143850" y="5345543"/>
            <a:ext cx="730444" cy="128680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Rechteck 252"/>
          <p:cNvSpPr/>
          <p:nvPr/>
        </p:nvSpPr>
        <p:spPr>
          <a:xfrm>
            <a:off x="8858165" y="5924020"/>
            <a:ext cx="29823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gemeinsame Dateninterpretation erfordert viel Fingerspitzengefühl</a:t>
            </a:r>
          </a:p>
        </p:txBody>
      </p:sp>
      <p:cxnSp>
        <p:nvCxnSpPr>
          <p:cNvPr id="254" name="Gerade Verbindung mit Pfeil 253"/>
          <p:cNvCxnSpPr>
            <a:stCxn id="248" idx="3"/>
            <a:endCxn id="253" idx="1"/>
          </p:cNvCxnSpPr>
          <p:nvPr/>
        </p:nvCxnSpPr>
        <p:spPr>
          <a:xfrm>
            <a:off x="8143850" y="5345543"/>
            <a:ext cx="714315" cy="870865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172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2" grpId="0"/>
      <p:bldP spid="26" grpId="0" animBg="1"/>
      <p:bldP spid="27" grpId="0"/>
      <p:bldP spid="46" grpId="0"/>
      <p:bldP spid="52" grpId="0"/>
      <p:bldP spid="56" grpId="0"/>
      <p:bldP spid="62" grpId="0"/>
      <p:bldP spid="81" grpId="0"/>
      <p:bldP spid="97" grpId="0"/>
      <p:bldP spid="112" grpId="0" animBg="1"/>
      <p:bldP spid="120" grpId="0"/>
      <p:bldP spid="126" grpId="0"/>
      <p:bldP spid="134" grpId="0"/>
      <p:bldP spid="196" grpId="0"/>
      <p:bldP spid="200" grpId="0"/>
      <p:bldP spid="206" grpId="0"/>
      <p:bldP spid="211" grpId="0"/>
      <p:bldP spid="222" grpId="0"/>
      <p:bldP spid="234" grpId="0"/>
      <p:bldP spid="248" grpId="0" animBg="1"/>
      <p:bldP spid="249" grpId="0"/>
      <p:bldP spid="251" grpId="0"/>
      <p:bldP spid="25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428324" y="2188463"/>
            <a:ext cx="1438977" cy="8309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de-DE" sz="1600" b="1" dirty="0"/>
              <a:t>Vorteile gegenüber  Variante 1</a:t>
            </a:r>
          </a:p>
        </p:txBody>
      </p:sp>
      <p:sp>
        <p:nvSpPr>
          <p:cNvPr id="19" name="Rechteck 18"/>
          <p:cNvSpPr/>
          <p:nvPr/>
        </p:nvSpPr>
        <p:spPr>
          <a:xfrm>
            <a:off x="331482" y="349600"/>
            <a:ext cx="11529035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Schriftliche Rückmeldungen → Fragebögen (unterschiedliche Varianten)</a:t>
            </a:r>
          </a:p>
        </p:txBody>
      </p:sp>
      <p:sp>
        <p:nvSpPr>
          <p:cNvPr id="22" name="Rechteck 21"/>
          <p:cNvSpPr/>
          <p:nvPr/>
        </p:nvSpPr>
        <p:spPr>
          <a:xfrm>
            <a:off x="3077564" y="1985908"/>
            <a:ext cx="47673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individuelle Begründung → konstruktive Impulse</a:t>
            </a:r>
          </a:p>
        </p:txBody>
      </p:sp>
      <p:sp>
        <p:nvSpPr>
          <p:cNvPr id="26" name="Rechteck 25"/>
          <p:cNvSpPr/>
          <p:nvPr/>
        </p:nvSpPr>
        <p:spPr>
          <a:xfrm>
            <a:off x="428324" y="1389170"/>
            <a:ext cx="1126156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de-DE" sz="1600" b="1" dirty="0"/>
              <a:t>Gestaltung</a:t>
            </a:r>
          </a:p>
        </p:txBody>
      </p:sp>
      <p:sp>
        <p:nvSpPr>
          <p:cNvPr id="27" name="Rechteck 26"/>
          <p:cNvSpPr/>
          <p:nvPr/>
        </p:nvSpPr>
        <p:spPr>
          <a:xfrm>
            <a:off x="2165028" y="1389170"/>
            <a:ext cx="696934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vorgegebene Antwortkategorien + freie Meinungsäußerung</a:t>
            </a:r>
          </a:p>
        </p:txBody>
      </p:sp>
      <p:cxnSp>
        <p:nvCxnSpPr>
          <p:cNvPr id="45" name="Gerade Verbindung mit Pfeil 44"/>
          <p:cNvCxnSpPr>
            <a:stCxn id="26" idx="3"/>
            <a:endCxn id="27" idx="1"/>
          </p:cNvCxnSpPr>
          <p:nvPr/>
        </p:nvCxnSpPr>
        <p:spPr>
          <a:xfrm>
            <a:off x="1554480" y="1558447"/>
            <a:ext cx="610548" cy="0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mit Pfeil 47"/>
          <p:cNvCxnSpPr>
            <a:stCxn id="11" idx="3"/>
            <a:endCxn id="22" idx="1"/>
          </p:cNvCxnSpPr>
          <p:nvPr/>
        </p:nvCxnSpPr>
        <p:spPr>
          <a:xfrm flipV="1">
            <a:off x="1867301" y="2155185"/>
            <a:ext cx="1210263" cy="448777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331482" y="810104"/>
            <a:ext cx="10150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Gemischter Fragebogen</a:t>
            </a:r>
          </a:p>
        </p:txBody>
      </p:sp>
      <p:sp>
        <p:nvSpPr>
          <p:cNvPr id="196" name="Rechteck 195"/>
          <p:cNvSpPr/>
          <p:nvPr/>
        </p:nvSpPr>
        <p:spPr>
          <a:xfrm>
            <a:off x="3077564" y="2603961"/>
            <a:ext cx="73700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Hinweise zur Deutung → bessere Vorbereitung auf das Auswertungsgespräch</a:t>
            </a:r>
          </a:p>
        </p:txBody>
      </p:sp>
      <p:cxnSp>
        <p:nvCxnSpPr>
          <p:cNvPr id="197" name="Gerade Verbindung mit Pfeil 196"/>
          <p:cNvCxnSpPr>
            <a:stCxn id="11" idx="3"/>
            <a:endCxn id="196" idx="1"/>
          </p:cNvCxnSpPr>
          <p:nvPr/>
        </p:nvCxnSpPr>
        <p:spPr>
          <a:xfrm>
            <a:off x="1867301" y="2603962"/>
            <a:ext cx="1210263" cy="169276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hteck 69"/>
          <p:cNvSpPr/>
          <p:nvPr/>
        </p:nvSpPr>
        <p:spPr>
          <a:xfrm>
            <a:off x="428324" y="3501514"/>
            <a:ext cx="1438977" cy="8309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de-DE" sz="1600" b="1" dirty="0"/>
              <a:t>Nachteile gegenüber  Variante 1</a:t>
            </a:r>
          </a:p>
        </p:txBody>
      </p:sp>
      <p:sp>
        <p:nvSpPr>
          <p:cNvPr id="71" name="Rechteck 70"/>
          <p:cNvSpPr/>
          <p:nvPr/>
        </p:nvSpPr>
        <p:spPr>
          <a:xfrm>
            <a:off x="3077564" y="3298959"/>
            <a:ext cx="234145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Anonymität geht verloren</a:t>
            </a:r>
          </a:p>
        </p:txBody>
      </p:sp>
      <p:cxnSp>
        <p:nvCxnSpPr>
          <p:cNvPr id="72" name="Gerade Verbindung mit Pfeil 71"/>
          <p:cNvCxnSpPr>
            <a:stCxn id="70" idx="3"/>
            <a:endCxn id="71" idx="1"/>
          </p:cNvCxnSpPr>
          <p:nvPr/>
        </p:nvCxnSpPr>
        <p:spPr>
          <a:xfrm flipV="1">
            <a:off x="1867301" y="3468236"/>
            <a:ext cx="1210263" cy="448777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hteck 72"/>
          <p:cNvSpPr/>
          <p:nvPr/>
        </p:nvSpPr>
        <p:spPr>
          <a:xfrm>
            <a:off x="3077564" y="3675986"/>
            <a:ext cx="226445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Ausfüllen dauert länger</a:t>
            </a:r>
          </a:p>
        </p:txBody>
      </p:sp>
      <p:cxnSp>
        <p:nvCxnSpPr>
          <p:cNvPr id="74" name="Gerade Verbindung mit Pfeil 73"/>
          <p:cNvCxnSpPr>
            <a:stCxn id="70" idx="3"/>
            <a:endCxn id="73" idx="1"/>
          </p:cNvCxnSpPr>
          <p:nvPr/>
        </p:nvCxnSpPr>
        <p:spPr>
          <a:xfrm flipV="1">
            <a:off x="1867301" y="3845263"/>
            <a:ext cx="1210263" cy="71750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hteck 77"/>
          <p:cNvSpPr/>
          <p:nvPr/>
        </p:nvSpPr>
        <p:spPr>
          <a:xfrm>
            <a:off x="3077564" y="4068154"/>
            <a:ext cx="33729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Auswertung der Daten ist aufwändiger</a:t>
            </a:r>
          </a:p>
        </p:txBody>
      </p:sp>
      <p:cxnSp>
        <p:nvCxnSpPr>
          <p:cNvPr id="79" name="Gerade Verbindung mit Pfeil 78"/>
          <p:cNvCxnSpPr>
            <a:stCxn id="70" idx="3"/>
            <a:endCxn id="78" idx="1"/>
          </p:cNvCxnSpPr>
          <p:nvPr/>
        </p:nvCxnSpPr>
        <p:spPr>
          <a:xfrm>
            <a:off x="1867301" y="3917013"/>
            <a:ext cx="1210263" cy="320418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6456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2" grpId="0"/>
      <p:bldP spid="26" grpId="0" animBg="1"/>
      <p:bldP spid="27" grpId="0"/>
      <p:bldP spid="196" grpId="0"/>
      <p:bldP spid="70" grpId="0" animBg="1"/>
      <p:bldP spid="71" grpId="0"/>
      <p:bldP spid="73" grpId="0"/>
      <p:bldP spid="7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428324" y="2188463"/>
            <a:ext cx="1438977" cy="8309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de-DE" sz="1600" b="1" dirty="0"/>
              <a:t>Vorteil gegenüber  Variante 1 + 2</a:t>
            </a:r>
          </a:p>
        </p:txBody>
      </p:sp>
      <p:sp>
        <p:nvSpPr>
          <p:cNvPr id="19" name="Rechteck 18"/>
          <p:cNvSpPr/>
          <p:nvPr/>
        </p:nvSpPr>
        <p:spPr>
          <a:xfrm>
            <a:off x="331482" y="349600"/>
            <a:ext cx="11529035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Schriftliche Rückmeldungen → Fragebögen (unterschiedliche Varianten)</a:t>
            </a:r>
          </a:p>
        </p:txBody>
      </p:sp>
      <p:sp>
        <p:nvSpPr>
          <p:cNvPr id="22" name="Rechteck 21"/>
          <p:cNvSpPr/>
          <p:nvPr/>
        </p:nvSpPr>
        <p:spPr>
          <a:xfrm>
            <a:off x="3077564" y="2428703"/>
            <a:ext cx="359274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uneingeschränkte Reflexion der Schüler</a:t>
            </a:r>
          </a:p>
        </p:txBody>
      </p:sp>
      <p:sp>
        <p:nvSpPr>
          <p:cNvPr id="26" name="Rechteck 25"/>
          <p:cNvSpPr/>
          <p:nvPr/>
        </p:nvSpPr>
        <p:spPr>
          <a:xfrm>
            <a:off x="428324" y="1389170"/>
            <a:ext cx="1126156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de-DE" sz="1600" b="1" dirty="0"/>
              <a:t>Gestaltung</a:t>
            </a:r>
          </a:p>
        </p:txBody>
      </p:sp>
      <p:sp>
        <p:nvSpPr>
          <p:cNvPr id="27" name="Rechteck 26"/>
          <p:cNvSpPr/>
          <p:nvPr/>
        </p:nvSpPr>
        <p:spPr>
          <a:xfrm>
            <a:off x="2165028" y="1389170"/>
            <a:ext cx="819175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Hilfestellung über vorgegebene Satzanfänge → „Ich hätte mehr verstanden, wenn …“ </a:t>
            </a:r>
          </a:p>
        </p:txBody>
      </p:sp>
      <p:cxnSp>
        <p:nvCxnSpPr>
          <p:cNvPr id="45" name="Gerade Verbindung mit Pfeil 44"/>
          <p:cNvCxnSpPr>
            <a:stCxn id="26" idx="3"/>
            <a:endCxn id="27" idx="1"/>
          </p:cNvCxnSpPr>
          <p:nvPr/>
        </p:nvCxnSpPr>
        <p:spPr>
          <a:xfrm>
            <a:off x="1554480" y="1558447"/>
            <a:ext cx="610548" cy="0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mit Pfeil 47"/>
          <p:cNvCxnSpPr>
            <a:stCxn id="11" idx="3"/>
            <a:endCxn id="22" idx="1"/>
          </p:cNvCxnSpPr>
          <p:nvPr/>
        </p:nvCxnSpPr>
        <p:spPr>
          <a:xfrm flipV="1">
            <a:off x="1867301" y="2597980"/>
            <a:ext cx="1210263" cy="5982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331482" y="810104"/>
            <a:ext cx="10150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Offener Fragebogen mit freien Antwortmöglichkeiten</a:t>
            </a:r>
          </a:p>
        </p:txBody>
      </p:sp>
      <p:sp>
        <p:nvSpPr>
          <p:cNvPr id="70" name="Rechteck 69"/>
          <p:cNvSpPr/>
          <p:nvPr/>
        </p:nvSpPr>
        <p:spPr>
          <a:xfrm>
            <a:off x="428324" y="3847808"/>
            <a:ext cx="1438977" cy="8309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de-DE" sz="1600" b="1" dirty="0"/>
              <a:t>Nachteile gegenüber  Variante 1 + 2</a:t>
            </a:r>
          </a:p>
        </p:txBody>
      </p:sp>
      <p:sp>
        <p:nvSpPr>
          <p:cNvPr id="71" name="Rechteck 70"/>
          <p:cNvSpPr/>
          <p:nvPr/>
        </p:nvSpPr>
        <p:spPr>
          <a:xfrm>
            <a:off x="3077564" y="3298959"/>
            <a:ext cx="77412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keinen Überblick über die allgemeine, durchschnittliche Einschätzung der Klasse zu bestimmten Aspekten</a:t>
            </a:r>
          </a:p>
        </p:txBody>
      </p:sp>
      <p:cxnSp>
        <p:nvCxnSpPr>
          <p:cNvPr id="72" name="Gerade Verbindung mit Pfeil 71"/>
          <p:cNvCxnSpPr>
            <a:stCxn id="70" idx="3"/>
            <a:endCxn id="71" idx="1"/>
          </p:cNvCxnSpPr>
          <p:nvPr/>
        </p:nvCxnSpPr>
        <p:spPr>
          <a:xfrm flipV="1">
            <a:off x="1867301" y="3591347"/>
            <a:ext cx="1210263" cy="671960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hteck 72"/>
          <p:cNvSpPr/>
          <p:nvPr/>
        </p:nvSpPr>
        <p:spPr>
          <a:xfrm>
            <a:off x="3077564" y="4100553"/>
            <a:ext cx="72792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ein direkter Abgleich zwischen Selbst- und Fremdwahrnehmung ist nicht möglich</a:t>
            </a:r>
          </a:p>
        </p:txBody>
      </p:sp>
      <p:cxnSp>
        <p:nvCxnSpPr>
          <p:cNvPr id="74" name="Gerade Verbindung mit Pfeil 73"/>
          <p:cNvCxnSpPr>
            <a:stCxn id="70" idx="3"/>
            <a:endCxn id="73" idx="1"/>
          </p:cNvCxnSpPr>
          <p:nvPr/>
        </p:nvCxnSpPr>
        <p:spPr>
          <a:xfrm>
            <a:off x="1867301" y="4263307"/>
            <a:ext cx="1210263" cy="6523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hteck 77"/>
          <p:cNvSpPr/>
          <p:nvPr/>
        </p:nvSpPr>
        <p:spPr>
          <a:xfrm>
            <a:off x="3077564" y="4701842"/>
            <a:ext cx="48440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/>
              <a:t>systematische Auswertung der Daten ist aufwändiger</a:t>
            </a:r>
          </a:p>
        </p:txBody>
      </p:sp>
      <p:cxnSp>
        <p:nvCxnSpPr>
          <p:cNvPr id="79" name="Gerade Verbindung mit Pfeil 78"/>
          <p:cNvCxnSpPr>
            <a:stCxn id="70" idx="3"/>
            <a:endCxn id="78" idx="1"/>
          </p:cNvCxnSpPr>
          <p:nvPr/>
        </p:nvCxnSpPr>
        <p:spPr>
          <a:xfrm>
            <a:off x="1867301" y="4263307"/>
            <a:ext cx="1210263" cy="607812"/>
          </a:xfrm>
          <a:prstGeom prst="straightConnector1">
            <a:avLst/>
          </a:prstGeom>
          <a:ln w="4127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688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2" grpId="0"/>
      <p:bldP spid="26" grpId="0" animBg="1"/>
      <p:bldP spid="27" grpId="0"/>
      <p:bldP spid="70" grpId="0" animBg="1"/>
      <p:bldP spid="71" grpId="0"/>
      <p:bldP spid="73" grpId="0"/>
      <p:bldP spid="7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pieren 17"/>
          <p:cNvGrpSpPr/>
          <p:nvPr/>
        </p:nvGrpSpPr>
        <p:grpSpPr>
          <a:xfrm>
            <a:off x="490723" y="1910102"/>
            <a:ext cx="2281011" cy="584200"/>
            <a:chOff x="5083980" y="1990488"/>
            <a:chExt cx="2281011" cy="584200"/>
          </a:xfrm>
        </p:grpSpPr>
        <p:sp>
          <p:nvSpPr>
            <p:cNvPr id="8" name="Rechteck 7"/>
            <p:cNvSpPr/>
            <p:nvPr/>
          </p:nvSpPr>
          <p:spPr>
            <a:xfrm>
              <a:off x="5083980" y="1990488"/>
              <a:ext cx="1943100" cy="584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Kolleginnen und Kollegen</a:t>
              </a:r>
            </a:p>
          </p:txBody>
        </p:sp>
        <p:sp>
          <p:nvSpPr>
            <p:cNvPr id="9" name="Gleichschenkliges Dreieck 8"/>
            <p:cNvSpPr/>
            <p:nvPr/>
          </p:nvSpPr>
          <p:spPr>
            <a:xfrm rot="5400000">
              <a:off x="6922986" y="2132682"/>
              <a:ext cx="584200" cy="299811"/>
            </a:xfrm>
            <a:prstGeom prst="triangle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6" name="Gruppieren 15"/>
          <p:cNvGrpSpPr/>
          <p:nvPr/>
        </p:nvGrpSpPr>
        <p:grpSpPr>
          <a:xfrm>
            <a:off x="4636766" y="2011702"/>
            <a:ext cx="2281011" cy="584200"/>
            <a:chOff x="9230023" y="2092088"/>
            <a:chExt cx="2281011" cy="584200"/>
          </a:xfrm>
        </p:grpSpPr>
        <p:sp>
          <p:nvSpPr>
            <p:cNvPr id="10" name="Rechteck 9"/>
            <p:cNvSpPr/>
            <p:nvPr/>
          </p:nvSpPr>
          <p:spPr>
            <a:xfrm>
              <a:off x="9567934" y="2092088"/>
              <a:ext cx="1943100" cy="584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Schulleitung</a:t>
              </a:r>
            </a:p>
          </p:txBody>
        </p:sp>
        <p:sp>
          <p:nvSpPr>
            <p:cNvPr id="11" name="Gleichschenkliges Dreieck 10"/>
            <p:cNvSpPr/>
            <p:nvPr/>
          </p:nvSpPr>
          <p:spPr>
            <a:xfrm rot="16200000">
              <a:off x="9087829" y="2234282"/>
              <a:ext cx="584200" cy="299811"/>
            </a:xfrm>
            <a:prstGeom prst="triangle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2696930" y="3182328"/>
            <a:ext cx="1943100" cy="941697"/>
            <a:chOff x="7290187" y="3262714"/>
            <a:chExt cx="1943100" cy="941697"/>
          </a:xfrm>
        </p:grpSpPr>
        <p:sp>
          <p:nvSpPr>
            <p:cNvPr id="12" name="Rechteck 11"/>
            <p:cNvSpPr/>
            <p:nvPr/>
          </p:nvSpPr>
          <p:spPr>
            <a:xfrm>
              <a:off x="7290187" y="3620211"/>
              <a:ext cx="1943100" cy="584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Schülerinnen und Schüler</a:t>
              </a:r>
            </a:p>
          </p:txBody>
        </p:sp>
        <p:sp>
          <p:nvSpPr>
            <p:cNvPr id="13" name="Gleichschenkliges Dreieck 12"/>
            <p:cNvSpPr/>
            <p:nvPr/>
          </p:nvSpPr>
          <p:spPr>
            <a:xfrm>
              <a:off x="7969637" y="3262714"/>
              <a:ext cx="584200" cy="299811"/>
            </a:xfrm>
            <a:prstGeom prst="triangle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9" name="Gruppieren 18"/>
          <p:cNvGrpSpPr/>
          <p:nvPr/>
        </p:nvGrpSpPr>
        <p:grpSpPr>
          <a:xfrm>
            <a:off x="2605336" y="457956"/>
            <a:ext cx="2197828" cy="913480"/>
            <a:chOff x="7198593" y="538342"/>
            <a:chExt cx="2197828" cy="913480"/>
          </a:xfrm>
        </p:grpSpPr>
        <p:sp>
          <p:nvSpPr>
            <p:cNvPr id="14" name="Rechteck 13"/>
            <p:cNvSpPr/>
            <p:nvPr/>
          </p:nvSpPr>
          <p:spPr>
            <a:xfrm>
              <a:off x="7198593" y="538342"/>
              <a:ext cx="2197828" cy="584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„Abnehmer“:</a:t>
              </a:r>
            </a:p>
            <a:p>
              <a:pPr algn="ctr"/>
              <a:r>
                <a:rPr lang="de-DE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Eltern, Wirtschaft, …</a:t>
              </a:r>
            </a:p>
          </p:txBody>
        </p:sp>
        <p:sp>
          <p:nvSpPr>
            <p:cNvPr id="15" name="Gleichschenkliges Dreieck 14"/>
            <p:cNvSpPr/>
            <p:nvPr/>
          </p:nvSpPr>
          <p:spPr>
            <a:xfrm rot="10800000">
              <a:off x="8005407" y="1152011"/>
              <a:ext cx="584200" cy="299811"/>
            </a:xfrm>
            <a:prstGeom prst="triangle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3" name="Gruppieren 22"/>
          <p:cNvGrpSpPr/>
          <p:nvPr/>
        </p:nvGrpSpPr>
        <p:grpSpPr>
          <a:xfrm>
            <a:off x="8663062" y="2172829"/>
            <a:ext cx="3201517" cy="4187928"/>
            <a:chOff x="8663062" y="2172829"/>
            <a:chExt cx="3201517" cy="4187928"/>
          </a:xfrm>
        </p:grpSpPr>
        <p:pic>
          <p:nvPicPr>
            <p:cNvPr id="22" name="Grafik 2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3062" y="2172829"/>
              <a:ext cx="3201517" cy="1442760"/>
            </a:xfrm>
            <a:prstGeom prst="rect">
              <a:avLst/>
            </a:prstGeom>
          </p:spPr>
        </p:pic>
        <p:sp>
          <p:nvSpPr>
            <p:cNvPr id="20" name="Rechteck 19"/>
            <p:cNvSpPr/>
            <p:nvPr/>
          </p:nvSpPr>
          <p:spPr>
            <a:xfrm>
              <a:off x="8666327" y="3615589"/>
              <a:ext cx="3167637" cy="2745168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285750" indent="-285750">
                <a:buFont typeface="Calibri" panose="020F0502020204030204" pitchFamily="34" charset="0"/>
                <a:buChar char="→"/>
              </a:pPr>
              <a:r>
                <a:rPr lang="de-DE" dirty="0"/>
                <a:t>Verbesserung der eigenen Unterrichtsqualität</a:t>
              </a:r>
            </a:p>
            <a:p>
              <a:pPr marL="285750" indent="-285750">
                <a:buFont typeface="Calibri" panose="020F0502020204030204" pitchFamily="34" charset="0"/>
                <a:buChar char="→"/>
              </a:pPr>
              <a:r>
                <a:rPr lang="de-DE" dirty="0"/>
                <a:t>Erhalt wichtiger Informationen / Einschätzungen zum eigenen unterrichtlichen Handeln</a:t>
              </a:r>
            </a:p>
            <a:p>
              <a:pPr marL="285750" indent="-285750">
                <a:buFont typeface="Calibri" panose="020F0502020204030204" pitchFamily="34" charset="0"/>
                <a:buChar char="→"/>
              </a:pPr>
              <a:r>
                <a:rPr lang="de-DE" dirty="0"/>
                <a:t>Entwicklung der Sensibilität für das Erleben der Schüler/innen</a:t>
              </a:r>
            </a:p>
          </p:txBody>
        </p:sp>
      </p:grpSp>
      <p:grpSp>
        <p:nvGrpSpPr>
          <p:cNvPr id="28" name="Gruppieren 27"/>
          <p:cNvGrpSpPr/>
          <p:nvPr/>
        </p:nvGrpSpPr>
        <p:grpSpPr>
          <a:xfrm>
            <a:off x="736982" y="4389309"/>
            <a:ext cx="6608787" cy="1870274"/>
            <a:chOff x="736982" y="4389309"/>
            <a:chExt cx="6608787" cy="1870274"/>
          </a:xfrm>
        </p:grpSpPr>
        <p:sp>
          <p:nvSpPr>
            <p:cNvPr id="24" name="Rechteck 23"/>
            <p:cNvSpPr/>
            <p:nvPr/>
          </p:nvSpPr>
          <p:spPr>
            <a:xfrm>
              <a:off x="1146412" y="4844955"/>
              <a:ext cx="6199357" cy="1414628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285750" indent="-285750">
                <a:buFont typeface="Calibri" panose="020F0502020204030204" pitchFamily="34" charset="0"/>
                <a:buChar char="→"/>
              </a:pPr>
              <a:r>
                <a:rPr lang="de-DE" dirty="0"/>
                <a:t>besseres gegenseitiges Verständnis</a:t>
              </a:r>
            </a:p>
            <a:p>
              <a:pPr marL="285750" indent="-285750">
                <a:buFont typeface="Calibri" panose="020F0502020204030204" pitchFamily="34" charset="0"/>
                <a:buChar char="→"/>
              </a:pPr>
              <a:r>
                <a:rPr lang="de-DE" dirty="0"/>
                <a:t>Lernprobleme erkennen</a:t>
              </a:r>
            </a:p>
            <a:p>
              <a:pPr marL="285750" indent="-285750">
                <a:buFont typeface="Calibri" panose="020F0502020204030204" pitchFamily="34" charset="0"/>
                <a:buChar char="→"/>
              </a:pPr>
              <a:r>
                <a:rPr lang="de-DE" dirty="0"/>
                <a:t>sich unterschiedlicher Perspektiven und wechselseitiger Fehleinschätzungen bewusst werden</a:t>
              </a:r>
            </a:p>
          </p:txBody>
        </p:sp>
        <p:pic>
          <p:nvPicPr>
            <p:cNvPr id="25" name="Grafik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6982" y="4389309"/>
              <a:ext cx="1934949" cy="628858"/>
            </a:xfrm>
            <a:prstGeom prst="rect">
              <a:avLst/>
            </a:prstGeom>
          </p:spPr>
        </p:pic>
      </p:grpSp>
      <p:grpSp>
        <p:nvGrpSpPr>
          <p:cNvPr id="27" name="Gruppieren 26"/>
          <p:cNvGrpSpPr/>
          <p:nvPr/>
        </p:nvGrpSpPr>
        <p:grpSpPr>
          <a:xfrm>
            <a:off x="7559908" y="211981"/>
            <a:ext cx="3565208" cy="1515119"/>
            <a:chOff x="7559908" y="211981"/>
            <a:chExt cx="3565208" cy="1515119"/>
          </a:xfrm>
        </p:grpSpPr>
        <p:sp>
          <p:nvSpPr>
            <p:cNvPr id="5" name="Rechteck 4"/>
            <p:cNvSpPr/>
            <p:nvPr/>
          </p:nvSpPr>
          <p:spPr>
            <a:xfrm>
              <a:off x="7559909" y="696455"/>
              <a:ext cx="3565207" cy="10306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dirty="0">
                  <a:solidFill>
                    <a:schemeClr val="tx1"/>
                  </a:solidFill>
                </a:rPr>
                <a:t>Jede Form der Rückmeldung, die sich eine Person einholt bzw. um die eine Person bittet.</a:t>
              </a:r>
            </a:p>
          </p:txBody>
        </p:sp>
        <p:sp>
          <p:nvSpPr>
            <p:cNvPr id="26" name="Rechteck 25"/>
            <p:cNvSpPr/>
            <p:nvPr/>
          </p:nvSpPr>
          <p:spPr>
            <a:xfrm>
              <a:off x="7559908" y="211981"/>
              <a:ext cx="3565208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de-DE" sz="2800" b="1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Individuelle Feedbacks</a:t>
              </a:r>
            </a:p>
          </p:txBody>
        </p:sp>
      </p:grpSp>
      <p:pic>
        <p:nvPicPr>
          <p:cNvPr id="30" name="Grafik 29">
            <a:extLst>
              <a:ext uri="{FF2B5EF4-FFF2-40B4-BE49-F238E27FC236}">
                <a16:creationId xmlns:a16="http://schemas.microsoft.com/office/drawing/2014/main" xmlns="" id="{95E29341-533C-4274-901C-19E60261D13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5"/>
              </a:ext>
            </a:extLst>
          </a:blip>
          <a:stretch>
            <a:fillRect/>
          </a:stretch>
        </p:blipFill>
        <p:spPr>
          <a:xfrm>
            <a:off x="3039298" y="1758736"/>
            <a:ext cx="1292993" cy="920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864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471637" y="1503520"/>
            <a:ext cx="110594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Besprechung des Feedbacks mit einer Lehrkraft der Wahl</a:t>
            </a:r>
          </a:p>
        </p:txBody>
      </p:sp>
    </p:spTree>
    <p:extLst>
      <p:ext uri="{BB962C8B-B14F-4D97-AF65-F5344CB8AC3E}">
        <p14:creationId xmlns:p14="http://schemas.microsoft.com/office/powerpoint/2010/main" val="42802761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56633" y="1707096"/>
            <a:ext cx="420661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Planung</a:t>
            </a:r>
          </a:p>
          <a:p>
            <a:pPr marL="342900" indent="-342900">
              <a:buAutoNum type="arabicPeriod"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Einholung des Feedbacks</a:t>
            </a:r>
          </a:p>
          <a:p>
            <a:pPr marL="342900" indent="-342900">
              <a:buAutoNum type="arabicPeriod"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Auswertung</a:t>
            </a:r>
          </a:p>
          <a:p>
            <a:pPr marL="342900" indent="-342900">
              <a:buAutoNum type="arabicPeriod"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Vorbereitung des Auswertungsgesprächs</a:t>
            </a:r>
          </a:p>
          <a:p>
            <a:pPr marL="342900" indent="-342900">
              <a:buAutoNum type="arabicPeriod"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Auswertungsgespräch mit Klasse</a:t>
            </a:r>
          </a:p>
          <a:p>
            <a:pPr marL="342900" indent="-342900">
              <a:buAutoNum type="arabicPeriod"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-&gt; von Daten zu Taten</a:t>
            </a:r>
            <a:endParaRPr lang="de-DE" sz="2400" dirty="0"/>
          </a:p>
        </p:txBody>
      </p:sp>
      <p:sp>
        <p:nvSpPr>
          <p:cNvPr id="17" name="Pfeil nach links und rechts 16"/>
          <p:cNvSpPr/>
          <p:nvPr/>
        </p:nvSpPr>
        <p:spPr>
          <a:xfrm rot="5400000">
            <a:off x="5081400" y="3174241"/>
            <a:ext cx="3052119" cy="265039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/>
        </p:nvSpPr>
        <p:spPr>
          <a:xfrm>
            <a:off x="8662086" y="2212247"/>
            <a:ext cx="2379083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Unterstützung:</a:t>
            </a:r>
          </a:p>
          <a:p>
            <a:pPr algn="ctr"/>
            <a:r>
              <a:rPr lang="de-DE" sz="2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Besprechung des Feedbacks mit einer Lehrkraft der Wahl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322620" y="599240"/>
            <a:ext cx="115467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Eingliederung in Phasen des Schüler-Feedbacks</a:t>
            </a:r>
          </a:p>
        </p:txBody>
      </p:sp>
      <p:sp>
        <p:nvSpPr>
          <p:cNvPr id="22" name="Pfeil nach links und rechts 21"/>
          <p:cNvSpPr/>
          <p:nvPr/>
        </p:nvSpPr>
        <p:spPr>
          <a:xfrm>
            <a:off x="7108971" y="3400035"/>
            <a:ext cx="1369601" cy="212899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xmlns="" id="{7AA2E53E-0E23-464C-8C33-0F87BA3E76D3}"/>
              </a:ext>
            </a:extLst>
          </p:cNvPr>
          <p:cNvSpPr txBox="1"/>
          <p:nvPr/>
        </p:nvSpPr>
        <p:spPr>
          <a:xfrm>
            <a:off x="4379853" y="1278602"/>
            <a:ext cx="105856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</a:t>
            </a:r>
          </a:p>
          <a:p>
            <a:pPr algn="ctr"/>
            <a:r>
              <a:rPr lang="de-DE" dirty="0"/>
              <a:t>E</a:t>
            </a:r>
          </a:p>
          <a:p>
            <a:pPr algn="ctr"/>
            <a:r>
              <a:rPr lang="de-DE" dirty="0"/>
              <a:t>H</a:t>
            </a:r>
          </a:p>
          <a:p>
            <a:pPr algn="ctr"/>
            <a:r>
              <a:rPr lang="de-DE" dirty="0"/>
              <a:t>R</a:t>
            </a:r>
          </a:p>
          <a:p>
            <a:pPr algn="ctr"/>
            <a:r>
              <a:rPr lang="de-DE" dirty="0"/>
              <a:t>A</a:t>
            </a:r>
          </a:p>
          <a:p>
            <a:pPr algn="ctr"/>
            <a:r>
              <a:rPr lang="de-DE" dirty="0"/>
              <a:t>M</a:t>
            </a:r>
          </a:p>
          <a:p>
            <a:pPr algn="ctr"/>
            <a:r>
              <a:rPr lang="de-DE" dirty="0"/>
              <a:t>T</a:t>
            </a:r>
          </a:p>
          <a:p>
            <a:pPr algn="ctr"/>
            <a:r>
              <a:rPr lang="de-DE" dirty="0"/>
              <a:t>S</a:t>
            </a:r>
          </a:p>
          <a:p>
            <a:pPr algn="ctr"/>
            <a:r>
              <a:rPr lang="de-DE" dirty="0"/>
              <a:t>A</a:t>
            </a:r>
          </a:p>
          <a:p>
            <a:pPr algn="ctr"/>
            <a:r>
              <a:rPr lang="de-DE" dirty="0"/>
              <a:t>N</a:t>
            </a:r>
          </a:p>
          <a:p>
            <a:pPr algn="ctr"/>
            <a:r>
              <a:rPr lang="de-DE" dirty="0"/>
              <a:t>W</a:t>
            </a:r>
          </a:p>
          <a:p>
            <a:pPr algn="ctr"/>
            <a:r>
              <a:rPr lang="de-DE" dirty="0"/>
              <a:t>Ä</a:t>
            </a:r>
          </a:p>
          <a:p>
            <a:pPr algn="ctr"/>
            <a:r>
              <a:rPr lang="de-DE" dirty="0"/>
              <a:t>R</a:t>
            </a:r>
          </a:p>
          <a:p>
            <a:pPr algn="ctr"/>
            <a:r>
              <a:rPr lang="de-DE" dirty="0"/>
              <a:t>T</a:t>
            </a:r>
          </a:p>
          <a:p>
            <a:pPr algn="ctr"/>
            <a:r>
              <a:rPr lang="de-DE" dirty="0"/>
              <a:t>E</a:t>
            </a:r>
          </a:p>
          <a:p>
            <a:pPr algn="ctr"/>
            <a:r>
              <a:rPr lang="de-DE" dirty="0"/>
              <a:t>R</a:t>
            </a:r>
          </a:p>
          <a:p>
            <a:pPr algn="ctr"/>
            <a:r>
              <a:rPr lang="de-DE" dirty="0"/>
              <a:t>*</a:t>
            </a:r>
          </a:p>
          <a:p>
            <a:pPr algn="ctr"/>
            <a:r>
              <a:rPr lang="de-DE" dirty="0"/>
              <a:t>I</a:t>
            </a:r>
          </a:p>
          <a:p>
            <a:pPr algn="ctr"/>
            <a:r>
              <a:rPr lang="de-DE" dirty="0"/>
              <a:t>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xmlns="" id="{E494D4FF-46FD-4B62-B4C1-2590981A0962}"/>
              </a:ext>
            </a:extLst>
          </p:cNvPr>
          <p:cNvSpPr txBox="1"/>
          <p:nvPr/>
        </p:nvSpPr>
        <p:spPr>
          <a:xfrm>
            <a:off x="8775266" y="4925914"/>
            <a:ext cx="5049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</a:t>
            </a:r>
          </a:p>
          <a:p>
            <a:pPr algn="ctr"/>
            <a:r>
              <a:rPr lang="de-DE" dirty="0"/>
              <a:t>A</a:t>
            </a:r>
          </a:p>
          <a:p>
            <a:pPr algn="ctr"/>
            <a:r>
              <a:rPr lang="de-DE" dirty="0"/>
              <a:t>A</a:t>
            </a:r>
          </a:p>
          <a:p>
            <a:pPr algn="ctr"/>
            <a:r>
              <a:rPr lang="de-DE" dirty="0"/>
              <a:t>*</a:t>
            </a:r>
          </a:p>
          <a:p>
            <a:pPr algn="ctr"/>
            <a:r>
              <a:rPr lang="de-DE" dirty="0"/>
              <a:t>I</a:t>
            </a:r>
          </a:p>
          <a:p>
            <a:pPr algn="ctr"/>
            <a:r>
              <a:rPr lang="de-DE" dirty="0"/>
              <a:t>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xmlns="" id="{C268901B-8FBD-48F8-B674-B2D8A50D33CB}"/>
              </a:ext>
            </a:extLst>
          </p:cNvPr>
          <p:cNvSpPr txBox="1"/>
          <p:nvPr/>
        </p:nvSpPr>
        <p:spPr>
          <a:xfrm>
            <a:off x="10233329" y="4098893"/>
            <a:ext cx="105856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</a:t>
            </a:r>
          </a:p>
          <a:p>
            <a:pPr algn="ctr"/>
            <a:r>
              <a:rPr lang="de-DE" dirty="0"/>
              <a:t>E</a:t>
            </a:r>
          </a:p>
          <a:p>
            <a:pPr algn="ctr"/>
            <a:r>
              <a:rPr lang="de-DE" dirty="0"/>
              <a:t>H</a:t>
            </a:r>
          </a:p>
          <a:p>
            <a:pPr algn="ctr"/>
            <a:r>
              <a:rPr lang="de-DE" dirty="0"/>
              <a:t>R</a:t>
            </a:r>
          </a:p>
          <a:p>
            <a:pPr algn="ctr"/>
            <a:r>
              <a:rPr lang="de-DE" dirty="0"/>
              <a:t>E</a:t>
            </a:r>
          </a:p>
          <a:p>
            <a:pPr algn="ctr"/>
            <a:r>
              <a:rPr lang="de-DE" dirty="0"/>
              <a:t>R</a:t>
            </a:r>
          </a:p>
          <a:p>
            <a:pPr algn="ctr"/>
            <a:r>
              <a:rPr lang="de-DE" dirty="0"/>
              <a:t>*</a:t>
            </a:r>
          </a:p>
          <a:p>
            <a:pPr algn="ctr"/>
            <a:r>
              <a:rPr lang="de-DE" dirty="0"/>
              <a:t>I</a:t>
            </a:r>
          </a:p>
          <a:p>
            <a:pPr algn="ctr"/>
            <a:r>
              <a:rPr lang="de-DE" dirty="0"/>
              <a:t>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xmlns="" id="{7B12D732-82EB-4DC1-A4E8-6F52CCC3E204}"/>
              </a:ext>
            </a:extLst>
          </p:cNvPr>
          <p:cNvSpPr txBox="1"/>
          <p:nvPr/>
        </p:nvSpPr>
        <p:spPr>
          <a:xfrm>
            <a:off x="9295593" y="5693134"/>
            <a:ext cx="1467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spricht mit</a:t>
            </a:r>
          </a:p>
        </p:txBody>
      </p:sp>
    </p:spTree>
    <p:extLst>
      <p:ext uri="{BB962C8B-B14F-4D97-AF65-F5344CB8AC3E}">
        <p14:creationId xmlns:p14="http://schemas.microsoft.com/office/powerpoint/2010/main" val="1811921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1228746" y="1997470"/>
            <a:ext cx="954843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Bereicherung des Prozesses um die Sicht eines unbeteiligten Dritten</a:t>
            </a:r>
            <a:b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AutoNum type="arabicPeriod"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Unterstützung der Selbstreflexion</a:t>
            </a:r>
            <a:b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AutoNum type="arabicPeriod"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Hilfe in Bezug auf Auswertungsgespräch und Handlungsmöglichkeiten mit Klasse</a:t>
            </a:r>
          </a:p>
        </p:txBody>
      </p:sp>
      <p:sp>
        <p:nvSpPr>
          <p:cNvPr id="20" name="Rechteck 19"/>
          <p:cNvSpPr/>
          <p:nvPr/>
        </p:nvSpPr>
        <p:spPr>
          <a:xfrm>
            <a:off x="322620" y="599240"/>
            <a:ext cx="115467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Aufgabe der Lehrkraft, Ziele der Besprechung</a:t>
            </a:r>
          </a:p>
        </p:txBody>
      </p:sp>
    </p:spTree>
    <p:extLst>
      <p:ext uri="{BB962C8B-B14F-4D97-AF65-F5344CB8AC3E}">
        <p14:creationId xmlns:p14="http://schemas.microsoft.com/office/powerpoint/2010/main" val="1794878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 17"/>
          <p:cNvSpPr/>
          <p:nvPr/>
        </p:nvSpPr>
        <p:spPr>
          <a:xfrm>
            <a:off x="2709273" y="5341717"/>
            <a:ext cx="6773451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Grundsatz: Vertraulichkeit und Verschwiegenheit 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322620" y="599240"/>
            <a:ext cx="115467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Fähigkeiten/Haltungen (m)einer Beratungsperson</a:t>
            </a:r>
          </a:p>
        </p:txBody>
      </p:sp>
      <p:sp>
        <p:nvSpPr>
          <p:cNvPr id="22" name="Pfeil nach links und rechts 21"/>
          <p:cNvSpPr/>
          <p:nvPr/>
        </p:nvSpPr>
        <p:spPr>
          <a:xfrm>
            <a:off x="1059846" y="5466099"/>
            <a:ext cx="1369601" cy="212899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594468" y="1521836"/>
            <a:ext cx="3669958" cy="218714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>
                <a:latin typeface="Times New Roman" panose="02020603050405020304" pitchFamily="18" charset="0"/>
              </a:rPr>
              <a:t>Zwischen Vertrautheit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>
                <a:latin typeface="Times New Roman" panose="02020603050405020304" pitchFamily="18" charset="0"/>
              </a:rPr>
              <a:t>und Neutralität</a:t>
            </a:r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6188338" y="1882700"/>
            <a:ext cx="3408172" cy="21058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>
                <a:latin typeface="Times New Roman" panose="02020603050405020304" pitchFamily="18" charset="0"/>
              </a:rPr>
              <a:t>Kompetenz</a:t>
            </a:r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3419039" y="2384466"/>
            <a:ext cx="3352900" cy="20438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>
                <a:latin typeface="Times New Roman" panose="02020603050405020304" pitchFamily="18" charset="0"/>
              </a:rPr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3577858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199052" y="1267894"/>
            <a:ext cx="954843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Zeigt sich mein Berater offen einem Gespräch bzw. einer ernsthaften konstruktiven Begleitung gegenüber?</a:t>
            </a:r>
          </a:p>
          <a:p>
            <a:pPr marL="342900" indent="-342900">
              <a:buAutoNum type="arabicPeriod"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Welche Grundhaltung nimmt mein Berater zur Thematik „Schüler-Feedback“ ein?</a:t>
            </a:r>
          </a:p>
          <a:p>
            <a:pPr marL="342900" indent="-342900">
              <a:buAutoNum type="arabicPeriod"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 mein Berater mit der Thematik / Schulart vertraut?</a:t>
            </a:r>
          </a:p>
          <a:p>
            <a:pPr marL="342900" indent="-342900">
              <a:buAutoNum type="arabicPeriod"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 mein Berater für mich „greifbar“ (auch zeitl. Aspekt bedenken)?</a:t>
            </a:r>
          </a:p>
          <a:p>
            <a:pPr marL="342900" indent="-342900">
              <a:buAutoNum type="arabicPeriod"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Wird mein Berater mir ehrliche Rückmeldung geben?</a:t>
            </a:r>
            <a:b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Kann ich die Rückmeldung offen annehmen?</a:t>
            </a:r>
          </a:p>
          <a:p>
            <a:pPr marL="342900" indent="-342900">
              <a:buAutoNum type="arabicPeriod"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Kann mir mein Berater helfen, die Ergebnisse des Feedbacks realistisch einzuordnen / zu werten?</a:t>
            </a:r>
          </a:p>
          <a:p>
            <a:pPr marL="342900" indent="-342900">
              <a:buAutoNum type="arabicPeriod"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Kann ich mit meinem Berater Handlungsmöglichkeiten besprechen, bzw. weitere ausloten (Gespräch mit Klasse, von Daten zu Taten)?</a:t>
            </a:r>
          </a:p>
          <a:p>
            <a:pPr marL="342900" indent="-342900">
              <a:buAutoNum type="arabicPeriod"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Grundlage: Beachtung von Kommunikationsregeln</a:t>
            </a:r>
          </a:p>
        </p:txBody>
      </p:sp>
      <p:sp>
        <p:nvSpPr>
          <p:cNvPr id="20" name="Rechteck 19"/>
          <p:cNvSpPr/>
          <p:nvPr/>
        </p:nvSpPr>
        <p:spPr>
          <a:xfrm>
            <a:off x="322620" y="599240"/>
            <a:ext cx="115467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Impulse zur Auswahl meines Beraters</a:t>
            </a:r>
          </a:p>
        </p:txBody>
      </p:sp>
    </p:spTree>
    <p:extLst>
      <p:ext uri="{BB962C8B-B14F-4D97-AF65-F5344CB8AC3E}">
        <p14:creationId xmlns:p14="http://schemas.microsoft.com/office/powerpoint/2010/main" val="27536434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/>
          <p:cNvSpPr/>
          <p:nvPr/>
        </p:nvSpPr>
        <p:spPr>
          <a:xfrm>
            <a:off x="322620" y="599240"/>
            <a:ext cx="115467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Impulse zur Auswahl meines Beraters</a:t>
            </a:r>
          </a:p>
        </p:txBody>
      </p:sp>
      <p:sp>
        <p:nvSpPr>
          <p:cNvPr id="6" name="Textfeld 2"/>
          <p:cNvSpPr txBox="1">
            <a:spLocks noChangeArrowheads="1"/>
          </p:cNvSpPr>
          <p:nvPr/>
        </p:nvSpPr>
        <p:spPr bwMode="auto">
          <a:xfrm>
            <a:off x="5955958" y="1689862"/>
            <a:ext cx="4484696" cy="2375511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180340" indent="-180340">
              <a:spcAft>
                <a:spcPts val="0"/>
              </a:spcAft>
            </a:pPr>
            <a:r>
              <a:rPr lang="de-DE" sz="1200" b="1" dirty="0">
                <a:solidFill>
                  <a:srgbClr val="258A43"/>
                </a:solidFill>
                <a:effectLst/>
                <a:latin typeface="Frutiger LT Std 45 Light"/>
                <a:ea typeface="Times New Roman" panose="02020603050405020304" pitchFamily="18" charset="0"/>
                <a:cs typeface="Frutiger LT Std 45 Light"/>
              </a:rPr>
              <a:t>Der Feedback-Nehmer sollte …</a:t>
            </a:r>
            <a:endParaRPr lang="de-DE" sz="1200" dirty="0">
              <a:solidFill>
                <a:srgbClr val="000000"/>
              </a:solidFill>
              <a:effectLst/>
              <a:latin typeface="Frutiger LT Std 55 Roman"/>
              <a:ea typeface="Times New Roman" panose="02020603050405020304" pitchFamily="18" charset="0"/>
              <a:cs typeface="Frutiger LT Std 55 Roman"/>
            </a:endParaRPr>
          </a:p>
          <a:p>
            <a:pPr marL="342900" lvl="0" indent="-342900">
              <a:lnSpc>
                <a:spcPct val="115000"/>
              </a:lnSpc>
              <a:spcBef>
                <a:spcPts val="1200"/>
              </a:spcBef>
              <a:spcAft>
                <a:spcPts val="80"/>
              </a:spcAft>
              <a:buFont typeface="Symbol" panose="05050102010706020507" pitchFamily="18" charset="2"/>
              <a:buBlip>
                <a:blip r:embed="rId2"/>
              </a:buBlip>
              <a:tabLst>
                <a:tab pos="180340" algn="l"/>
              </a:tabLst>
            </a:pPr>
            <a:r>
              <a:rPr lang="de-DE" sz="1200" b="1" dirty="0">
                <a:solidFill>
                  <a:srgbClr val="258A43"/>
                </a:solidFill>
                <a:effectLst/>
                <a:latin typeface="Frutiger LT Std 45 Light"/>
                <a:ea typeface="Times New Roman" panose="02020603050405020304" pitchFamily="18" charset="0"/>
                <a:cs typeface="Frutiger LT Std 45 Light"/>
              </a:rPr>
              <a:t>selbst entscheiden,</a:t>
            </a:r>
            <a:r>
              <a:rPr lang="de-DE" sz="1200" dirty="0">
                <a:solidFill>
                  <a:srgbClr val="221E1F"/>
                </a:solidFill>
                <a:effectLst/>
                <a:latin typeface="Frutiger LT Std 55 Roman"/>
                <a:ea typeface="Times New Roman" panose="02020603050405020304" pitchFamily="18" charset="0"/>
                <a:cs typeface="Frutiger LT Std 55 Roman"/>
              </a:rPr>
              <a:t> von wem er eine Rückmeldung einholt. </a:t>
            </a:r>
            <a:endParaRPr lang="de-DE" sz="1200" dirty="0">
              <a:solidFill>
                <a:srgbClr val="000000"/>
              </a:solidFill>
              <a:effectLst/>
              <a:latin typeface="Frutiger LT Std 55 Roman"/>
              <a:ea typeface="Times New Roman" panose="02020603050405020304" pitchFamily="18" charset="0"/>
              <a:cs typeface="Frutiger LT Std 55 Roman"/>
            </a:endParaRPr>
          </a:p>
          <a:p>
            <a:pPr marL="342900" lvl="0" indent="-342900">
              <a:lnSpc>
                <a:spcPct val="115000"/>
              </a:lnSpc>
              <a:spcAft>
                <a:spcPts val="80"/>
              </a:spcAft>
              <a:buFont typeface="Symbol" panose="05050102010706020507" pitchFamily="18" charset="2"/>
              <a:buBlip>
                <a:blip r:embed="rId2"/>
              </a:buBlip>
              <a:tabLst>
                <a:tab pos="180340" algn="l"/>
              </a:tabLst>
            </a:pPr>
            <a:r>
              <a:rPr lang="de-DE" sz="1200" b="1" dirty="0">
                <a:solidFill>
                  <a:srgbClr val="258A43"/>
                </a:solidFill>
                <a:effectLst/>
                <a:latin typeface="Frutiger LT Std 45 Light"/>
                <a:ea typeface="Times New Roman" panose="02020603050405020304" pitchFamily="18" charset="0"/>
                <a:cs typeface="Frutiger LT Std 45 Light"/>
              </a:rPr>
              <a:t>Geduld</a:t>
            </a:r>
            <a:r>
              <a:rPr lang="de-DE" sz="1200" dirty="0">
                <a:solidFill>
                  <a:srgbClr val="221E1F"/>
                </a:solidFill>
                <a:effectLst/>
                <a:latin typeface="Frutiger LT Std 55 Roman"/>
                <a:ea typeface="Times New Roman" panose="02020603050405020304" pitchFamily="18" charset="0"/>
                <a:cs typeface="Frutiger LT Std 55 Roman"/>
              </a:rPr>
              <a:t> haben und den an­deren ausreden lassen. </a:t>
            </a:r>
            <a:endParaRPr lang="de-DE" sz="1200" dirty="0">
              <a:solidFill>
                <a:srgbClr val="000000"/>
              </a:solidFill>
              <a:effectLst/>
              <a:latin typeface="Frutiger LT Std 55 Roman"/>
              <a:ea typeface="Times New Roman" panose="02020603050405020304" pitchFamily="18" charset="0"/>
              <a:cs typeface="Frutiger LT Std 55 Roman"/>
            </a:endParaRPr>
          </a:p>
          <a:p>
            <a:pPr marL="342900" lvl="0" indent="-342900">
              <a:lnSpc>
                <a:spcPct val="115000"/>
              </a:lnSpc>
              <a:spcAft>
                <a:spcPts val="80"/>
              </a:spcAft>
              <a:buFont typeface="Symbol" panose="05050102010706020507" pitchFamily="18" charset="2"/>
              <a:buBlip>
                <a:blip r:embed="rId2"/>
              </a:buBlip>
              <a:tabLst>
                <a:tab pos="180340" algn="l"/>
              </a:tabLst>
            </a:pPr>
            <a:r>
              <a:rPr lang="de-DE" sz="1200" b="1" dirty="0">
                <a:solidFill>
                  <a:srgbClr val="258A43"/>
                </a:solidFill>
                <a:effectLst/>
                <a:latin typeface="Frutiger LT Std 45 Light"/>
                <a:ea typeface="Times New Roman" panose="02020603050405020304" pitchFamily="18" charset="0"/>
                <a:cs typeface="Frutiger LT Std 45 Light"/>
              </a:rPr>
              <a:t>eigene Gefühle formulie­ren</a:t>
            </a:r>
            <a:r>
              <a:rPr lang="de-DE" sz="1200" dirty="0">
                <a:solidFill>
                  <a:srgbClr val="221E1F"/>
                </a:solidFill>
                <a:effectLst/>
                <a:latin typeface="Frutiger LT Std 55 Roman"/>
                <a:ea typeface="Times New Roman" panose="02020603050405020304" pitchFamily="18" charset="0"/>
                <a:cs typeface="Frutiger LT Std 55 Roman"/>
              </a:rPr>
              <a:t>, die das Feedback aus­gelöst hat und dabei sich nicht rechtfertigen oder verteidigen. </a:t>
            </a:r>
            <a:endParaRPr lang="de-DE" sz="1200" dirty="0">
              <a:solidFill>
                <a:srgbClr val="000000"/>
              </a:solidFill>
              <a:effectLst/>
              <a:latin typeface="Frutiger LT Std 55 Roman"/>
              <a:ea typeface="Times New Roman" panose="02020603050405020304" pitchFamily="18" charset="0"/>
              <a:cs typeface="Frutiger LT Std 55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Blip>
                <a:blip r:embed="rId2"/>
              </a:buBlip>
              <a:tabLst>
                <a:tab pos="180340" algn="l"/>
              </a:tabLst>
            </a:pPr>
            <a:r>
              <a:rPr lang="de-DE" sz="1200" dirty="0">
                <a:solidFill>
                  <a:srgbClr val="221E1F"/>
                </a:solidFill>
                <a:effectLst/>
                <a:latin typeface="Frutiger LT Std 55 Roman"/>
                <a:ea typeface="Times New Roman" panose="02020603050405020304" pitchFamily="18" charset="0"/>
                <a:cs typeface="Frutiger LT Std 55 Roman"/>
              </a:rPr>
              <a:t>Feedback als </a:t>
            </a:r>
            <a:r>
              <a:rPr lang="de-DE" sz="1200" b="1" dirty="0">
                <a:solidFill>
                  <a:srgbClr val="258A43"/>
                </a:solidFill>
                <a:effectLst/>
                <a:latin typeface="Frutiger LT Std 45 Light"/>
                <a:ea typeface="Times New Roman" panose="02020603050405020304" pitchFamily="18" charset="0"/>
                <a:cs typeface="Frutiger LT Std 45 Light"/>
              </a:rPr>
              <a:t>Geschenk</a:t>
            </a:r>
            <a:r>
              <a:rPr lang="de-DE" sz="1200" dirty="0">
                <a:solidFill>
                  <a:srgbClr val="221E1F"/>
                </a:solidFill>
                <a:effectLst/>
                <a:latin typeface="Frutiger LT Std 55 Roman"/>
                <a:ea typeface="Times New Roman" panose="02020603050405020304" pitchFamily="18" charset="0"/>
                <a:cs typeface="Frutiger LT Std 55 Roman"/>
              </a:rPr>
              <a:t> be­trachten und dafür dankbar sein, auch wenn es nicht in der richtigen Form gegeben wurde.</a:t>
            </a:r>
            <a:r>
              <a:rPr lang="de-DE" sz="900" dirty="0">
                <a:solidFill>
                  <a:srgbClr val="221E1F"/>
                </a:solidFill>
                <a:effectLst/>
                <a:latin typeface="Frutiger LT Std 55 Roman"/>
                <a:ea typeface="Times New Roman" panose="02020603050405020304" pitchFamily="18" charset="0"/>
                <a:cs typeface="Frutiger LT Std 55 Roman"/>
              </a:rPr>
              <a:t> </a:t>
            </a:r>
            <a:endParaRPr lang="de-DE" sz="1200" dirty="0">
              <a:solidFill>
                <a:srgbClr val="000000"/>
              </a:solidFill>
              <a:effectLst/>
              <a:latin typeface="Frutiger LT Std 55 Roman"/>
              <a:ea typeface="Times New Roman" panose="02020603050405020304" pitchFamily="18" charset="0"/>
              <a:cs typeface="Frutiger LT Std 55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de-DE" sz="900" dirty="0">
                <a:solidFill>
                  <a:srgbClr val="221E1F"/>
                </a:solidFill>
                <a:effectLst/>
                <a:latin typeface="Frutiger LT Std 55 Roman"/>
                <a:ea typeface="Times New Roman" panose="02020603050405020304" pitchFamily="18" charset="0"/>
                <a:cs typeface="Frutiger LT Std 55 Roman"/>
              </a:rPr>
              <a:t> </a:t>
            </a:r>
            <a:endParaRPr lang="de-DE" sz="1200" dirty="0">
              <a:solidFill>
                <a:srgbClr val="000000"/>
              </a:solidFill>
              <a:effectLst/>
              <a:latin typeface="Frutiger LT Std 55 Roman"/>
              <a:ea typeface="Times New Roman" panose="02020603050405020304" pitchFamily="18" charset="0"/>
              <a:cs typeface="Frutiger LT Std 55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Textfeld 2"/>
          <p:cNvSpPr txBox="1">
            <a:spLocks noChangeArrowheads="1"/>
          </p:cNvSpPr>
          <p:nvPr/>
        </p:nvSpPr>
        <p:spPr bwMode="auto">
          <a:xfrm>
            <a:off x="6840707" y="4502887"/>
            <a:ext cx="2303780" cy="93408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entnommen aus:</a:t>
            </a:r>
            <a:endParaRPr lang="de-DE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QmbS</a:t>
            </a:r>
            <a:r>
              <a:rPr lang="de-DE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Qualitätsmanagement an beruflichen Schulen in Bayern. Theorieteil: </a:t>
            </a:r>
            <a:r>
              <a:rPr lang="de-DE" sz="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Hg</a:t>
            </a:r>
            <a:r>
              <a:rPr lang="de-DE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vom Bayerischen Staatsministerium für Unterricht und Kultus. München 2010. S. 34</a:t>
            </a:r>
            <a:endParaRPr lang="de-DE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Grafik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541" y="1359243"/>
            <a:ext cx="4396166" cy="53257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08091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/>
          <p:cNvSpPr/>
          <p:nvPr/>
        </p:nvSpPr>
        <p:spPr>
          <a:xfrm>
            <a:off x="322620" y="599240"/>
            <a:ext cx="115467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Beraterkreis</a:t>
            </a:r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2028240" y="3996956"/>
            <a:ext cx="3217702" cy="194846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>
                <a:latin typeface="Times New Roman" panose="02020603050405020304" pitchFamily="18" charset="0"/>
              </a:rPr>
              <a:t>Schulleitung</a:t>
            </a:r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1082940" y="1395585"/>
            <a:ext cx="3408172" cy="21058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>
                <a:latin typeface="Times New Roman" panose="02020603050405020304" pitchFamily="18" charset="0"/>
              </a:rPr>
              <a:t>Betreuungslehrkraft</a:t>
            </a:r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4662613" y="685887"/>
            <a:ext cx="3352900" cy="20438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>
                <a:latin typeface="Times New Roman" panose="02020603050405020304" pitchFamily="18" charset="0"/>
              </a:rPr>
              <a:t>Lehrkraft</a:t>
            </a:r>
            <a:br>
              <a:rPr lang="de-DE" altLang="de-DE" sz="2400" dirty="0">
                <a:latin typeface="Times New Roman" panose="02020603050405020304" pitchFamily="18" charset="0"/>
              </a:rPr>
            </a:br>
            <a:r>
              <a:rPr lang="de-DE" altLang="de-DE" sz="1400" dirty="0">
                <a:latin typeface="Times New Roman" panose="02020603050405020304" pitchFamily="18" charset="0"/>
              </a:rPr>
              <a:t>(Erfahrungen in Evaluation, Beratung …</a:t>
            </a:r>
            <a:br>
              <a:rPr lang="de-DE" altLang="de-DE" sz="1400" dirty="0">
                <a:latin typeface="Times New Roman" panose="02020603050405020304" pitchFamily="18" charset="0"/>
              </a:rPr>
            </a:br>
            <a:r>
              <a:rPr lang="de-DE" altLang="de-DE" sz="1400" dirty="0">
                <a:latin typeface="Times New Roman" panose="02020603050405020304" pitchFamily="18" charset="0"/>
              </a:rPr>
              <a:t>sicher hilfreich) </a:t>
            </a:r>
          </a:p>
        </p:txBody>
      </p:sp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7727783" y="2175372"/>
            <a:ext cx="3408172" cy="21058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>
                <a:latin typeface="Times New Roman" panose="02020603050405020304" pitchFamily="18" charset="0"/>
              </a:rPr>
              <a:t>Seminarleitung</a:t>
            </a:r>
          </a:p>
        </p:txBody>
      </p:sp>
      <p:sp>
        <p:nvSpPr>
          <p:cNvPr id="13" name="Oval 4"/>
          <p:cNvSpPr>
            <a:spLocks noChangeArrowheads="1"/>
          </p:cNvSpPr>
          <p:nvPr/>
        </p:nvSpPr>
        <p:spPr bwMode="auto">
          <a:xfrm>
            <a:off x="6543749" y="4561560"/>
            <a:ext cx="3217702" cy="194846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15" name="Rechteck 14"/>
          <p:cNvSpPr/>
          <p:nvPr/>
        </p:nvSpPr>
        <p:spPr>
          <a:xfrm>
            <a:off x="4966775" y="3414807"/>
            <a:ext cx="2626578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de-DE" sz="2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Ihre Wahl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08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24501" y="984027"/>
            <a:ext cx="1105942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Begleitende Dokumentation für Erfahrungsaustausch im Seminar &amp; Evaluation durch das ISB</a:t>
            </a:r>
          </a:p>
        </p:txBody>
      </p:sp>
    </p:spTree>
    <p:extLst>
      <p:ext uri="{BB962C8B-B14F-4D97-AF65-F5344CB8AC3E}">
        <p14:creationId xmlns:p14="http://schemas.microsoft.com/office/powerpoint/2010/main" val="23077817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769455" y="1902747"/>
            <a:ext cx="664689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Lehramtsanwärter/-innen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Seminarleiter/-innen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Betreuungslehrer/-innen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Schüler/-innen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de-DE" sz="2800" dirty="0"/>
          </a:p>
        </p:txBody>
      </p:sp>
      <p:sp>
        <p:nvSpPr>
          <p:cNvPr id="20" name="Rechteck 19"/>
          <p:cNvSpPr/>
          <p:nvPr/>
        </p:nvSpPr>
        <p:spPr>
          <a:xfrm>
            <a:off x="322620" y="599240"/>
            <a:ext cx="115467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Evaluation des Projekts durch das ISB - Befragtengruppen</a:t>
            </a:r>
          </a:p>
        </p:txBody>
      </p:sp>
    </p:spTree>
    <p:extLst>
      <p:ext uri="{BB962C8B-B14F-4D97-AF65-F5344CB8AC3E}">
        <p14:creationId xmlns:p14="http://schemas.microsoft.com/office/powerpoint/2010/main" val="4789409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576950" y="1734304"/>
            <a:ext cx="93130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Dokumentation der Durchführung (wann, mit wem, in welchen Fächern)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Methoden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Erfahrungen mit Planung, Durchführung, Auswertung, Gespräch mit der Lehrkraft der Wahl, Ableitung von Konsequenzen für den Unterricht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Reflexion der Ergebnisse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de-DE" sz="2800" dirty="0"/>
          </a:p>
        </p:txBody>
      </p:sp>
      <p:sp>
        <p:nvSpPr>
          <p:cNvPr id="20" name="Rechteck 19"/>
          <p:cNvSpPr/>
          <p:nvPr/>
        </p:nvSpPr>
        <p:spPr>
          <a:xfrm>
            <a:off x="322620" y="599240"/>
            <a:ext cx="115467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Evaluation des Projekts durch das ISB - Evaluationsaspekte</a:t>
            </a:r>
          </a:p>
        </p:txBody>
      </p:sp>
    </p:spTree>
    <p:extLst>
      <p:ext uri="{BB962C8B-B14F-4D97-AF65-F5344CB8AC3E}">
        <p14:creationId xmlns:p14="http://schemas.microsoft.com/office/powerpoint/2010/main" val="615716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013" y="424730"/>
            <a:ext cx="2577722" cy="3490529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>
            <a:off x="504967" y="259307"/>
            <a:ext cx="3729251" cy="9296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Das Schulleben schafft ein jugendgemäßes, sozialförderliches Klima (Kapitel I/5.2)</a:t>
            </a:r>
          </a:p>
        </p:txBody>
      </p:sp>
      <p:sp>
        <p:nvSpPr>
          <p:cNvPr id="5" name="Rechteck 4"/>
          <p:cNvSpPr/>
          <p:nvPr/>
        </p:nvSpPr>
        <p:spPr>
          <a:xfrm>
            <a:off x="165479" y="3268639"/>
            <a:ext cx="3152632" cy="214269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Schule gibt Rahmen für vielfältige Erfahrungen und ermöglicht soziales Lernen und Handeln. Der Umgang [miteinander] erfordert Respekt und Toleranz. (Kapitel II.1/2.2)</a:t>
            </a:r>
          </a:p>
        </p:txBody>
      </p:sp>
      <p:sp>
        <p:nvSpPr>
          <p:cNvPr id="7" name="Rechteck 6"/>
          <p:cNvSpPr/>
          <p:nvPr/>
        </p:nvSpPr>
        <p:spPr>
          <a:xfrm>
            <a:off x="5935922" y="553965"/>
            <a:ext cx="3721859" cy="16376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dirty="0"/>
              <a:t>	höhere Selbstständigkeit / 	Eigenverantwortung</a:t>
            </a:r>
          </a:p>
          <a:p>
            <a:r>
              <a:rPr lang="de-DE" dirty="0"/>
              <a:t>→ verlangt Strategien zur Problemlösung, eigene Entscheidungen und Urteilsprozesse;</a:t>
            </a:r>
          </a:p>
        </p:txBody>
      </p:sp>
      <p:sp>
        <p:nvSpPr>
          <p:cNvPr id="8" name="Rechteck 7"/>
          <p:cNvSpPr/>
          <p:nvPr/>
        </p:nvSpPr>
        <p:spPr>
          <a:xfrm>
            <a:off x="4955273" y="2079132"/>
            <a:ext cx="1961298" cy="4674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dirty="0" err="1"/>
              <a:t>reflektives</a:t>
            </a:r>
            <a:r>
              <a:rPr lang="de-DE" dirty="0"/>
              <a:t> Lernen;</a:t>
            </a:r>
          </a:p>
        </p:txBody>
      </p:sp>
      <p:sp>
        <p:nvSpPr>
          <p:cNvPr id="9" name="Rechteck 8"/>
          <p:cNvSpPr/>
          <p:nvPr/>
        </p:nvSpPr>
        <p:spPr>
          <a:xfrm rot="20381825">
            <a:off x="6720810" y="1930032"/>
            <a:ext cx="3962400" cy="177773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dirty="0"/>
              <a:t>Anspruch auf Beteiligung der Schüler / Demokratisierung des Unterrichts</a:t>
            </a:r>
          </a:p>
          <a:p>
            <a:r>
              <a:rPr lang="de-DE" dirty="0"/>
              <a:t>→ veränderte Lehrer-Schüler-Beziehung → alle Beteiligten können konstruktiv in</a:t>
            </a:r>
          </a:p>
          <a:p>
            <a:r>
              <a:rPr lang="de-DE" dirty="0"/>
              <a:t>einer Kritik- und Fehlerkultur agieren;</a:t>
            </a:r>
          </a:p>
        </p:txBody>
      </p:sp>
      <p:sp>
        <p:nvSpPr>
          <p:cNvPr id="11" name="Rechteck 10"/>
          <p:cNvSpPr/>
          <p:nvPr/>
        </p:nvSpPr>
        <p:spPr>
          <a:xfrm rot="19976976">
            <a:off x="3694145" y="817684"/>
            <a:ext cx="3721859" cy="523220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Neue Lernkultur</a:t>
            </a:r>
          </a:p>
        </p:txBody>
      </p:sp>
      <p:sp>
        <p:nvSpPr>
          <p:cNvPr id="13" name="Rechteck 12"/>
          <p:cNvSpPr/>
          <p:nvPr/>
        </p:nvSpPr>
        <p:spPr>
          <a:xfrm>
            <a:off x="7498721" y="4533644"/>
            <a:ext cx="3922465" cy="1867156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>
                <a:solidFill>
                  <a:schemeClr val="tx1"/>
                </a:solidFill>
              </a:rPr>
              <a:t>Hattie: </a:t>
            </a:r>
            <a:r>
              <a:rPr lang="de-DE" sz="2400" i="1" dirty="0">
                <a:solidFill>
                  <a:schemeClr val="tx1"/>
                </a:solidFill>
              </a:rPr>
              <a:t>Feedback hat eine große Bedeutung für die </a:t>
            </a:r>
            <a:r>
              <a:rPr lang="de-DE" sz="2400" i="1" dirty="0" err="1">
                <a:solidFill>
                  <a:schemeClr val="tx1"/>
                </a:solidFill>
              </a:rPr>
              <a:t>Unterrichtsqualität;</a:t>
            </a:r>
            <a:r>
              <a:rPr lang="de-DE" dirty="0" err="1"/>
              <a:t>e</a:t>
            </a:r>
            <a:endParaRPr lang="de-DE" dirty="0"/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57712" y="3935411"/>
            <a:ext cx="3076575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041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1" grpId="0" animBg="1"/>
      <p:bldP spid="1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01359" y="1424798"/>
            <a:ext cx="105073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Dokumentation der Durchführung (wann, mit wem, in welchen Fächern)</a:t>
            </a:r>
          </a:p>
          <a:p>
            <a:pPr marL="342900" lvl="0" indent="-342900">
              <a:buFont typeface="Arial" charset="0"/>
              <a:buChar char="•"/>
              <a:defRPr/>
            </a:pP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0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Methoden</a:t>
            </a:r>
          </a:p>
          <a:p>
            <a:pPr lvl="0">
              <a:defRPr/>
            </a:pP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0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Erfahrungen mit der Planung</a:t>
            </a:r>
          </a:p>
          <a:p>
            <a:pPr marL="800100" lvl="1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Welche Überlegungen haben Sie im vorab angestellt?</a:t>
            </a:r>
          </a:p>
          <a:p>
            <a:pPr marL="1257300" lvl="2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z.B. Zeitpunkt, Fach</a:t>
            </a:r>
          </a:p>
          <a:p>
            <a:pPr marL="1257300" lvl="2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Umfang des Fragebogens</a:t>
            </a:r>
          </a:p>
          <a:p>
            <a:pPr marL="1257300" lvl="2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Formulierung der Items</a:t>
            </a:r>
          </a:p>
          <a:p>
            <a:pPr marL="800100" lvl="1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würden Sie wieder so machen? / Was würden Sie ändern? </a:t>
            </a:r>
          </a:p>
          <a:p>
            <a:pPr marL="800100" lvl="1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Welche Tipps können Sie geben?</a:t>
            </a:r>
          </a:p>
          <a:p>
            <a:pPr marL="800100" lvl="1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</a:t>
            </a:r>
          </a:p>
        </p:txBody>
      </p:sp>
      <p:sp>
        <p:nvSpPr>
          <p:cNvPr id="3" name="Rechteck 2"/>
          <p:cNvSpPr/>
          <p:nvPr/>
        </p:nvSpPr>
        <p:spPr>
          <a:xfrm>
            <a:off x="322620" y="599240"/>
            <a:ext cx="115467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Erfahrungsaustausch im Seminar </a:t>
            </a:r>
            <a:r>
              <a:rPr lang="de-DE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 Planungsphase</a:t>
            </a:r>
            <a:endParaRPr lang="de-DE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411910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87858" y="1647220"/>
            <a:ext cx="105073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Erfahrungen mit der Durchführung und Auswertung</a:t>
            </a:r>
          </a:p>
          <a:p>
            <a:pPr marL="800100" lvl="1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hat sich bewährt? </a:t>
            </a:r>
          </a:p>
          <a:p>
            <a:pPr marL="800100" lvl="1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würden Sie zukünftig bei der Durchführung ändern? Warum?</a:t>
            </a:r>
          </a:p>
          <a:p>
            <a:pPr marL="800100" lvl="1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würden Sie zukünftig bei der Auswertung ändern? Warum?</a:t>
            </a:r>
          </a:p>
          <a:p>
            <a:pPr marL="800100" lvl="1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Worauf sollte man unbedingt achten?</a:t>
            </a:r>
          </a:p>
          <a:p>
            <a:pPr marL="800100" lvl="1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</a:t>
            </a:r>
          </a:p>
          <a:p>
            <a:pPr marL="342900" lvl="0" indent="-342900">
              <a:buFont typeface="Arial" charset="0"/>
              <a:buChar char="•"/>
              <a:defRPr/>
            </a:pP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322620" y="599240"/>
            <a:ext cx="115467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Erfahrungsaustausch im Seminar </a:t>
            </a:r>
            <a:r>
              <a:rPr lang="de-DE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 Durchführung &amp; Auswertung</a:t>
            </a:r>
            <a:endParaRPr lang="de-DE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25798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453080" y="1251852"/>
            <a:ext cx="1050736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Erfahrungen mit dem Gespräch mit dem Berater</a:t>
            </a:r>
          </a:p>
          <a:p>
            <a:pPr marL="800100" lvl="1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war hilfreich, um zu einer realistischen Einordnung der Ergebnisse zu gelangen?</a:t>
            </a:r>
          </a:p>
          <a:p>
            <a:pPr marL="800100" lvl="1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Inwiefern hat Ihnen das Gespräch geholfen, Handlungsmöglichkeiten auszuloten?</a:t>
            </a:r>
          </a:p>
          <a:p>
            <a:pPr marL="800100" lvl="1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Wie sieht </a:t>
            </a:r>
            <a:r>
              <a:rPr lang="de-DE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Ihr Idealbild eines Beraters aus?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0100" lvl="1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Welche Tipps können Sie geben?</a:t>
            </a:r>
          </a:p>
          <a:p>
            <a:pPr marL="800100" lvl="1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</a:t>
            </a:r>
          </a:p>
          <a:p>
            <a:pPr lvl="1">
              <a:defRPr/>
            </a:pP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Gestaltung des Auswertungsgesprächs mit der Klasse</a:t>
            </a:r>
          </a:p>
          <a:p>
            <a:pPr marL="800100" lvl="1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Welche Überlegungen haben Ihre Vorbereitung geleitet?</a:t>
            </a:r>
          </a:p>
          <a:p>
            <a:pPr marL="800100" lvl="1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Aufgrund welcher Überlegungen haben Sie den zeitlichen Abstand für das weitere Gespräch mit Klasse im Hinblick auf eine Überprüfung der Umsetzung geplant?</a:t>
            </a:r>
          </a:p>
          <a:p>
            <a:pPr marL="800100" lvl="1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</a:t>
            </a:r>
          </a:p>
          <a:p>
            <a:pPr marL="800100" lvl="1" indent="-342900">
              <a:buFont typeface="Arial" charset="0"/>
              <a:buChar char="•"/>
              <a:defRPr/>
            </a:pP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359690" y="611596"/>
            <a:ext cx="115467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Erfahrungsaustausch im Seminar </a:t>
            </a:r>
            <a:r>
              <a:rPr lang="de-DE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 Reflexionsphase</a:t>
            </a:r>
            <a:endParaRPr lang="de-DE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33782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453080" y="1251852"/>
            <a:ext cx="1050736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Ableitung von Konsequenzen</a:t>
            </a:r>
          </a:p>
          <a:p>
            <a:pPr marL="800100" lvl="1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fiel Ihnen leicht/ schwer bei der Ableitung von Konsequenzen für den Unterricht? Warum?</a:t>
            </a:r>
          </a:p>
          <a:p>
            <a:pPr marL="800100" lvl="1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Mögliche Tipps?</a:t>
            </a:r>
          </a:p>
          <a:p>
            <a:pPr marL="800100" lvl="1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....</a:t>
            </a:r>
          </a:p>
          <a:p>
            <a:pPr marL="800100" lvl="1" indent="-342900">
              <a:buFont typeface="Arial" charset="0"/>
              <a:buChar char="•"/>
              <a:defRPr/>
            </a:pP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0100" lvl="1" indent="-342900">
              <a:buFont typeface="Arial" charset="0"/>
              <a:buChar char="•"/>
              <a:defRPr/>
            </a:pP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Reflexion der Ergebnisse</a:t>
            </a:r>
          </a:p>
          <a:p>
            <a:pPr marL="800100" lvl="1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 lagen Schwierigkeiten? Warum?</a:t>
            </a:r>
          </a:p>
          <a:p>
            <a:pPr marL="800100" lvl="1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Wäre Hilfestellung notwendig? Von wem?</a:t>
            </a:r>
          </a:p>
          <a:p>
            <a:pPr marL="800100" lvl="1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Welche Tipps können Sie geben?</a:t>
            </a:r>
          </a:p>
          <a:p>
            <a:pPr marL="800100" lvl="1" indent="-342900">
              <a:buFont typeface="Arial" charset="0"/>
              <a:buChar char="•"/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</a:t>
            </a:r>
          </a:p>
          <a:p>
            <a:pPr lvl="1" algn="ctr">
              <a:defRPr/>
            </a:pPr>
            <a:endParaRPr lang="de-DE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ctr">
              <a:defRPr/>
            </a:pPr>
            <a:r>
              <a:rPr lang="de-DE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„Mein Gefühlswelt-Tagebuch“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359690" y="611596"/>
            <a:ext cx="115467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Erfahrungsaustausch im Seminar </a:t>
            </a:r>
            <a:r>
              <a:rPr lang="de-DE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 Reflexionsphase</a:t>
            </a:r>
            <a:endParaRPr lang="de-DE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0918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471638" y="2206992"/>
            <a:ext cx="110594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Nutzen</a:t>
            </a:r>
          </a:p>
          <a:p>
            <a:r>
              <a:rPr lang="de-DE" sz="7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von Schüler-Feedback</a:t>
            </a:r>
          </a:p>
        </p:txBody>
      </p:sp>
    </p:spTree>
    <p:extLst>
      <p:ext uri="{BB962C8B-B14F-4D97-AF65-F5344CB8AC3E}">
        <p14:creationId xmlns:p14="http://schemas.microsoft.com/office/powerpoint/2010/main" val="4033259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56633" y="1707096"/>
            <a:ext cx="27654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realistischere Einschätzung des eigenen Handelns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333849" y="2549224"/>
            <a:ext cx="276548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Beitrag zur Entwicklung bzw. Weiterentwicklung der Lehrerpersönlichkeit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333848" y="3864147"/>
            <a:ext cx="276548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Positives Schüler-Feedback dient der Bestärkung und Motivation der Lehrperson</a:t>
            </a:r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1373375" y="5090425"/>
            <a:ext cx="27654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erhöht das Verständnis für die Schüler und steigert die Sensibilität für deren Wahrnehmung</a:t>
            </a:r>
          </a:p>
        </p:txBody>
      </p:sp>
      <p:sp>
        <p:nvSpPr>
          <p:cNvPr id="10" name="Rechteck 9"/>
          <p:cNvSpPr/>
          <p:nvPr/>
        </p:nvSpPr>
        <p:spPr>
          <a:xfrm>
            <a:off x="8001799" y="1454128"/>
            <a:ext cx="30542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ermöglicht die Einflussnahme auf den Unterricht</a:t>
            </a:r>
            <a:endParaRPr lang="de-D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8825674" y="2122176"/>
            <a:ext cx="20806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steigert das Selbstwertgefühl</a:t>
            </a:r>
            <a:endParaRPr lang="de-D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9930061" y="2721655"/>
            <a:ext cx="19505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erhöht die Lernmotivation</a:t>
            </a:r>
            <a:endParaRPr lang="de-D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9363774" y="3458273"/>
            <a:ext cx="25168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erfordert eine Reflexion der Schüler über den Lernprozess</a:t>
            </a:r>
            <a:endParaRPr lang="de-D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9028495" y="4432844"/>
            <a:ext cx="27654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stärkt die Verantwortung für Lernprozesse</a:t>
            </a:r>
            <a:endParaRPr lang="de-D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8813704" y="5246934"/>
            <a:ext cx="27654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fördert soziale Kompetenzen</a:t>
            </a:r>
            <a:endParaRPr lang="de-D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7164576" y="5861497"/>
            <a:ext cx="27654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kann Schülerleistungen verbessern</a:t>
            </a:r>
            <a:endParaRPr lang="de-D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Pfeil nach links und rechts 16"/>
          <p:cNvSpPr/>
          <p:nvPr/>
        </p:nvSpPr>
        <p:spPr>
          <a:xfrm>
            <a:off x="4675216" y="3372691"/>
            <a:ext cx="2290813" cy="199724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/>
        </p:nvSpPr>
        <p:spPr>
          <a:xfrm>
            <a:off x="4437879" y="2436246"/>
            <a:ext cx="276548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Vertieft die Beziehung zwischen Lehrenden und Lernenden</a:t>
            </a:r>
            <a:endParaRPr lang="de-DE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322620" y="599240"/>
            <a:ext cx="115467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Allgemeiner Nutzen: Durch Schüler-Feedback können Lehren und Lernen besser aufeinander abgestimmt werden. </a:t>
            </a:r>
          </a:p>
        </p:txBody>
      </p:sp>
      <p:sp>
        <p:nvSpPr>
          <p:cNvPr id="21" name="Rechteck 20"/>
          <p:cNvSpPr/>
          <p:nvPr/>
        </p:nvSpPr>
        <p:spPr>
          <a:xfrm>
            <a:off x="333848" y="951566"/>
            <a:ext cx="115467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Konkreter Nutzen: Konstruktives Schüler-Feedback zeigt Verbesserungsmöglichkeiten auf.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xmlns="" id="{072156E7-27A1-432B-A3D3-F93598143373}"/>
              </a:ext>
            </a:extLst>
          </p:cNvPr>
          <p:cNvSpPr txBox="1"/>
          <p:nvPr/>
        </p:nvSpPr>
        <p:spPr>
          <a:xfrm>
            <a:off x="3279913" y="2126970"/>
            <a:ext cx="105856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</a:t>
            </a:r>
          </a:p>
          <a:p>
            <a:pPr algn="ctr"/>
            <a:r>
              <a:rPr lang="de-DE" dirty="0"/>
              <a:t>E</a:t>
            </a:r>
          </a:p>
          <a:p>
            <a:pPr algn="ctr"/>
            <a:r>
              <a:rPr lang="de-DE" dirty="0"/>
              <a:t>H</a:t>
            </a:r>
          </a:p>
          <a:p>
            <a:pPr algn="ctr"/>
            <a:r>
              <a:rPr lang="de-DE" dirty="0"/>
              <a:t>R</a:t>
            </a:r>
          </a:p>
          <a:p>
            <a:pPr algn="ctr"/>
            <a:r>
              <a:rPr lang="de-DE" dirty="0"/>
              <a:t>E</a:t>
            </a:r>
          </a:p>
          <a:p>
            <a:pPr algn="ctr"/>
            <a:r>
              <a:rPr lang="de-DE" dirty="0"/>
              <a:t>R</a:t>
            </a:r>
          </a:p>
          <a:p>
            <a:pPr algn="ctr"/>
            <a:r>
              <a:rPr lang="de-DE" dirty="0"/>
              <a:t>*</a:t>
            </a:r>
          </a:p>
          <a:p>
            <a:pPr algn="ctr"/>
            <a:r>
              <a:rPr lang="de-DE" dirty="0"/>
              <a:t>I</a:t>
            </a:r>
          </a:p>
          <a:p>
            <a:pPr algn="ctr"/>
            <a:r>
              <a:rPr lang="de-DE" dirty="0"/>
              <a:t>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xmlns="" id="{9F00D9EB-AC9C-418A-AF2F-865561603F4C}"/>
              </a:ext>
            </a:extLst>
          </p:cNvPr>
          <p:cNvSpPr txBox="1"/>
          <p:nvPr/>
        </p:nvSpPr>
        <p:spPr>
          <a:xfrm>
            <a:off x="7255564" y="2091187"/>
            <a:ext cx="9104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S</a:t>
            </a:r>
          </a:p>
          <a:p>
            <a:pPr algn="ctr"/>
            <a:r>
              <a:rPr lang="de-DE" dirty="0"/>
              <a:t>C</a:t>
            </a:r>
          </a:p>
          <a:p>
            <a:pPr algn="ctr"/>
            <a:r>
              <a:rPr lang="de-DE" dirty="0"/>
              <a:t>H</a:t>
            </a:r>
          </a:p>
          <a:p>
            <a:pPr algn="ctr"/>
            <a:r>
              <a:rPr lang="de-DE" dirty="0"/>
              <a:t>Ü</a:t>
            </a:r>
          </a:p>
          <a:p>
            <a:pPr algn="ctr"/>
            <a:r>
              <a:rPr lang="de-DE" dirty="0"/>
              <a:t>L</a:t>
            </a:r>
          </a:p>
          <a:p>
            <a:pPr algn="ctr"/>
            <a:r>
              <a:rPr lang="de-DE" dirty="0"/>
              <a:t>E</a:t>
            </a:r>
          </a:p>
          <a:p>
            <a:pPr algn="ctr"/>
            <a:r>
              <a:rPr lang="de-DE" dirty="0"/>
              <a:t>R</a:t>
            </a:r>
          </a:p>
          <a:p>
            <a:pPr algn="ctr"/>
            <a:r>
              <a:rPr lang="de-DE" dirty="0"/>
              <a:t>*</a:t>
            </a:r>
          </a:p>
          <a:p>
            <a:pPr algn="ctr"/>
            <a:r>
              <a:rPr lang="de-DE" dirty="0"/>
              <a:t>I</a:t>
            </a:r>
          </a:p>
          <a:p>
            <a:pPr algn="ctr"/>
            <a:r>
              <a:rPr lang="de-DE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476377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00870" y="1762553"/>
            <a:ext cx="5436989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Lehren und Lernen können besser aufeinander abgestimmt werden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5544820" y="1746461"/>
            <a:ext cx="6299200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dirty="0"/>
              <a:t>große Spielräume in der Planung und Umsetzung des Lehr-/Lernprozesses → </a:t>
            </a:r>
            <a:r>
              <a:rPr lang="de-DE" b="1" dirty="0">
                <a:solidFill>
                  <a:schemeClr val="accent2">
                    <a:lumMod val="75000"/>
                  </a:schemeClr>
                </a:solidFill>
              </a:rPr>
              <a:t>didaktische und methodische Aspekte</a:t>
            </a:r>
            <a:r>
              <a:rPr lang="de-DE" dirty="0"/>
              <a:t>, Lerntempo, z.T. thematische Schwerpunktsetzung, …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5544819" y="3755154"/>
            <a:ext cx="629920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dirty="0"/>
              <a:t>Schüler </a:t>
            </a:r>
            <a:r>
              <a:rPr lang="de-DE" b="1" dirty="0">
                <a:solidFill>
                  <a:schemeClr val="accent2">
                    <a:lumMod val="75000"/>
                  </a:schemeClr>
                </a:solidFill>
              </a:rPr>
              <a:t>gezielt</a:t>
            </a:r>
            <a:r>
              <a:rPr lang="de-DE" dirty="0"/>
              <a:t> nach deren Wahrnehmung des Unterrichts, Bedürfnissen und Interessen </a:t>
            </a:r>
            <a:r>
              <a:rPr lang="de-DE" b="1" dirty="0">
                <a:solidFill>
                  <a:schemeClr val="accent2">
                    <a:lumMod val="75000"/>
                  </a:schemeClr>
                </a:solidFill>
              </a:rPr>
              <a:t>befragen</a:t>
            </a:r>
          </a:p>
        </p:txBody>
      </p:sp>
      <p:sp>
        <p:nvSpPr>
          <p:cNvPr id="9" name="Rechteck 8"/>
          <p:cNvSpPr/>
          <p:nvPr/>
        </p:nvSpPr>
        <p:spPr>
          <a:xfrm>
            <a:off x="840041" y="2968971"/>
            <a:ext cx="3596640" cy="646331"/>
          </a:xfrm>
          <a:prstGeom prst="rect">
            <a:avLst/>
          </a:prstGeom>
          <a:solidFill>
            <a:srgbClr val="CAF3A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de-DE" dirty="0"/>
              <a:t>Unterricht kann passgenauer auf die Lerngruppe abgestimmt werden</a:t>
            </a:r>
          </a:p>
        </p:txBody>
      </p:sp>
      <p:grpSp>
        <p:nvGrpSpPr>
          <p:cNvPr id="14" name="Gruppieren 13"/>
          <p:cNvGrpSpPr/>
          <p:nvPr/>
        </p:nvGrpSpPr>
        <p:grpSpPr>
          <a:xfrm>
            <a:off x="5544819" y="2750199"/>
            <a:ext cx="6299201" cy="924548"/>
            <a:chOff x="5100319" y="3322335"/>
            <a:chExt cx="6299201" cy="924548"/>
          </a:xfrm>
        </p:grpSpPr>
        <p:sp>
          <p:nvSpPr>
            <p:cNvPr id="10" name="Richtungspfeil 9"/>
            <p:cNvSpPr/>
            <p:nvPr/>
          </p:nvSpPr>
          <p:spPr>
            <a:xfrm rot="5400000">
              <a:off x="7787646" y="635008"/>
              <a:ext cx="924548" cy="6299201"/>
            </a:xfrm>
            <a:prstGeom prst="homePlate">
              <a:avLst/>
            </a:prstGeom>
            <a:solidFill>
              <a:srgbClr val="CAF3A1"/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5100319" y="3330949"/>
              <a:ext cx="6299200" cy="369332"/>
            </a:xfrm>
            <a:prstGeom prst="rect">
              <a:avLst/>
            </a:prstGeom>
            <a:solidFill>
              <a:srgbClr val="CAF3A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/>
                <a:t>mit Hilfe eines </a:t>
              </a:r>
              <a:r>
                <a:rPr lang="de-DE" b="1" dirty="0">
                  <a:solidFill>
                    <a:schemeClr val="accent2">
                      <a:lumMod val="75000"/>
                    </a:schemeClr>
                  </a:solidFill>
                </a:rPr>
                <a:t>inhaltlich</a:t>
              </a:r>
              <a:r>
                <a:rPr lang="de-DE" dirty="0"/>
                <a:t> und </a:t>
              </a:r>
              <a:r>
                <a:rPr lang="de-DE" b="1" dirty="0">
                  <a:solidFill>
                    <a:schemeClr val="accent2">
                      <a:lumMod val="75000"/>
                    </a:schemeClr>
                  </a:solidFill>
                </a:rPr>
                <a:t>methodisch</a:t>
              </a:r>
              <a:r>
                <a:rPr lang="de-DE" dirty="0"/>
                <a:t> </a:t>
              </a:r>
              <a:r>
                <a:rPr lang="de-DE" b="1" dirty="0">
                  <a:solidFill>
                    <a:schemeClr val="accent2">
                      <a:lumMod val="75000"/>
                    </a:schemeClr>
                  </a:solidFill>
                </a:rPr>
                <a:t>von</a:t>
              </a:r>
              <a:r>
                <a:rPr lang="de-DE" dirty="0"/>
                <a:t> </a:t>
              </a:r>
              <a:r>
                <a:rPr lang="de-DE" b="1" dirty="0">
                  <a:solidFill>
                    <a:schemeClr val="accent2">
                      <a:lumMod val="75000"/>
                    </a:schemeClr>
                  </a:solidFill>
                </a:rPr>
                <a:t>der Lehrperson</a:t>
              </a:r>
              <a:endParaRPr lang="de-DE" dirty="0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6532878" y="3612846"/>
              <a:ext cx="3434081" cy="369332"/>
            </a:xfrm>
            <a:prstGeom prst="rect">
              <a:avLst/>
            </a:prstGeom>
            <a:solidFill>
              <a:srgbClr val="CAF3A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/>
                <a:t>gesteuerten </a:t>
              </a:r>
              <a:r>
                <a:rPr lang="de-DE" b="1" dirty="0">
                  <a:solidFill>
                    <a:schemeClr val="accent2">
                      <a:lumMod val="75000"/>
                    </a:schemeClr>
                  </a:solidFill>
                </a:rPr>
                <a:t>Schüler-Feedbacks</a:t>
              </a:r>
              <a:endParaRPr lang="de-DE" dirty="0"/>
            </a:p>
          </p:txBody>
        </p:sp>
      </p:grpSp>
      <p:sp>
        <p:nvSpPr>
          <p:cNvPr id="15" name="Rechteckiger Pfeil 14"/>
          <p:cNvSpPr/>
          <p:nvPr/>
        </p:nvSpPr>
        <p:spPr>
          <a:xfrm rot="5400000" flipH="1" flipV="1">
            <a:off x="4057696" y="2960039"/>
            <a:ext cx="757970" cy="2112043"/>
          </a:xfrm>
          <a:prstGeom prst="bentArrow">
            <a:avLst>
              <a:gd name="adj1" fmla="val 15848"/>
              <a:gd name="adj2" fmla="val 19289"/>
              <a:gd name="adj3" fmla="val 16872"/>
              <a:gd name="adj4" fmla="val 43750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schemeClr val="tx1">
                <a:lumMod val="50000"/>
                <a:lumOff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6" name="Pfeil nach oben und unten 15"/>
          <p:cNvSpPr/>
          <p:nvPr/>
        </p:nvSpPr>
        <p:spPr>
          <a:xfrm>
            <a:off x="2518940" y="2408679"/>
            <a:ext cx="238841" cy="522223"/>
          </a:xfrm>
          <a:prstGeom prst="upDown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4215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5550000" y="4462496"/>
            <a:ext cx="6299200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accent2">
                    <a:lumMod val="75000"/>
                  </a:schemeClr>
                </a:solidFill>
              </a:rPr>
              <a:t>Voraussetzung</a:t>
            </a:r>
            <a:r>
              <a:rPr lang="de-DE" dirty="0"/>
              <a:t> → die Schüler haben den Sinn des Feedbacks verstanden und nehmen eine entsprechende konstruktive Grundhaltung ein</a:t>
            </a:r>
          </a:p>
        </p:txBody>
      </p:sp>
      <p:sp>
        <p:nvSpPr>
          <p:cNvPr id="17" name="Rechteck 16"/>
          <p:cNvSpPr/>
          <p:nvPr/>
        </p:nvSpPr>
        <p:spPr>
          <a:xfrm>
            <a:off x="358167" y="1537701"/>
            <a:ext cx="5436989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Konstruktives Schüler-Feedback zeigt Verbesserungsmöglichkeiten auf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5550000" y="1536135"/>
            <a:ext cx="629920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dirty="0"/>
              <a:t>Schüler-Feedback → </a:t>
            </a:r>
            <a:r>
              <a:rPr lang="de-DE" b="1" dirty="0">
                <a:solidFill>
                  <a:schemeClr val="accent2">
                    <a:lumMod val="75000"/>
                  </a:schemeClr>
                </a:solidFill>
              </a:rPr>
              <a:t>kein Instrument der Beurteilung</a:t>
            </a:r>
            <a:r>
              <a:rPr lang="de-DE" dirty="0"/>
              <a:t>, sondern als ein </a:t>
            </a:r>
            <a:r>
              <a:rPr lang="de-DE" b="1" dirty="0">
                <a:solidFill>
                  <a:schemeClr val="accent2">
                    <a:lumMod val="75000"/>
                  </a:schemeClr>
                </a:solidFill>
              </a:rPr>
              <a:t>Instrument der Entwicklung des Lernens und des Lehrens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5550000" y="2999316"/>
            <a:ext cx="629920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accent2">
                    <a:lumMod val="75000"/>
                  </a:schemeClr>
                </a:solidFill>
              </a:rPr>
              <a:t>Kritik</a:t>
            </a:r>
            <a:r>
              <a:rPr lang="de-DE" dirty="0"/>
              <a:t> soll sich auf das </a:t>
            </a:r>
            <a:r>
              <a:rPr lang="de-DE" b="1" dirty="0">
                <a:solidFill>
                  <a:schemeClr val="accent2">
                    <a:lumMod val="75000"/>
                  </a:schemeClr>
                </a:solidFill>
              </a:rPr>
              <a:t>unterrichtliche Handeln der Lehrperson </a:t>
            </a:r>
            <a:r>
              <a:rPr lang="de-DE" dirty="0"/>
              <a:t>beziehen und </a:t>
            </a:r>
            <a:r>
              <a:rPr lang="de-DE" b="1" dirty="0">
                <a:solidFill>
                  <a:schemeClr val="accent2">
                    <a:lumMod val="75000"/>
                  </a:schemeClr>
                </a:solidFill>
              </a:rPr>
              <a:t>nicht auf die Lehrperson selbst</a:t>
            </a:r>
          </a:p>
        </p:txBody>
      </p:sp>
      <p:sp>
        <p:nvSpPr>
          <p:cNvPr id="19" name="Rechteck 18"/>
          <p:cNvSpPr/>
          <p:nvPr/>
        </p:nvSpPr>
        <p:spPr>
          <a:xfrm>
            <a:off x="358166" y="3913933"/>
            <a:ext cx="4726263" cy="646331"/>
          </a:xfrm>
          <a:prstGeom prst="rect">
            <a:avLst/>
          </a:prstGeom>
          <a:solidFill>
            <a:srgbClr val="CAF3A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de-DE" dirty="0"/>
              <a:t>Überlegungen zu Verbesserungsmöglichkeiten → zusammen mit der Klasse </a:t>
            </a:r>
          </a:p>
        </p:txBody>
      </p:sp>
      <p:sp>
        <p:nvSpPr>
          <p:cNvPr id="20" name="Rechteckiger Pfeil 19"/>
          <p:cNvSpPr/>
          <p:nvPr/>
        </p:nvSpPr>
        <p:spPr>
          <a:xfrm rot="5400000" flipH="1" flipV="1">
            <a:off x="4083096" y="3903339"/>
            <a:ext cx="757970" cy="2112043"/>
          </a:xfrm>
          <a:prstGeom prst="bentArrow">
            <a:avLst>
              <a:gd name="adj1" fmla="val 15848"/>
              <a:gd name="adj2" fmla="val 19289"/>
              <a:gd name="adj3" fmla="val 16872"/>
              <a:gd name="adj4" fmla="val 43750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schemeClr val="tx1">
                <a:lumMod val="50000"/>
                <a:lumOff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1" name="Pfeil nach oben und unten 20"/>
          <p:cNvSpPr/>
          <p:nvPr/>
        </p:nvSpPr>
        <p:spPr>
          <a:xfrm>
            <a:off x="2534815" y="2181114"/>
            <a:ext cx="238841" cy="522223"/>
          </a:xfrm>
          <a:prstGeom prst="upDown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358165" y="2714558"/>
            <a:ext cx="4726263" cy="646331"/>
          </a:xfrm>
          <a:prstGeom prst="rect">
            <a:avLst/>
          </a:prstGeom>
          <a:solidFill>
            <a:srgbClr val="CAF3A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de-DE" dirty="0"/>
              <a:t>Umsetzung führt unmittelbar zu einer Erhöhung der Unterrichtsqualität</a:t>
            </a:r>
          </a:p>
        </p:txBody>
      </p:sp>
      <p:sp>
        <p:nvSpPr>
          <p:cNvPr id="23" name="Pfeil nach oben und unten 22"/>
          <p:cNvSpPr/>
          <p:nvPr/>
        </p:nvSpPr>
        <p:spPr>
          <a:xfrm>
            <a:off x="2534814" y="3372110"/>
            <a:ext cx="238841" cy="522223"/>
          </a:xfrm>
          <a:prstGeom prst="upDown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9505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649763" y="1603701"/>
            <a:ext cx="9844571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accent2">
                    <a:lumMod val="75000"/>
                  </a:schemeClr>
                </a:solidFill>
              </a:rPr>
              <a:t>Neigung der Lehrkräfte</a:t>
            </a:r>
            <a:r>
              <a:rPr lang="de-DE" dirty="0"/>
              <a:t> → das Nichterreichen der gesteckten Lernziele den Schülern anzulasten</a:t>
            </a:r>
          </a:p>
        </p:txBody>
      </p:sp>
      <p:sp>
        <p:nvSpPr>
          <p:cNvPr id="17" name="Rechteck 16"/>
          <p:cNvSpPr/>
          <p:nvPr/>
        </p:nvSpPr>
        <p:spPr>
          <a:xfrm>
            <a:off x="347532" y="381509"/>
            <a:ext cx="11529035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Schüler-Feedback ermöglicht der Lehrperson eine realistischere Einschätzung ihres Handelns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649764" y="875221"/>
            <a:ext cx="984457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dirty="0"/>
              <a:t>der </a:t>
            </a:r>
            <a:r>
              <a:rPr lang="de-DE" b="1" dirty="0">
                <a:solidFill>
                  <a:schemeClr val="accent2">
                    <a:lumMod val="75000"/>
                  </a:schemeClr>
                </a:solidFill>
              </a:rPr>
              <a:t>Lehr-/Lernprozess </a:t>
            </a:r>
            <a:r>
              <a:rPr lang="de-DE" dirty="0"/>
              <a:t>und die </a:t>
            </a:r>
            <a:r>
              <a:rPr lang="de-DE" b="1" dirty="0">
                <a:solidFill>
                  <a:schemeClr val="accent2">
                    <a:lumMod val="75000"/>
                  </a:schemeClr>
                </a:solidFill>
              </a:rPr>
              <a:t>Unterrichtsergebnisse</a:t>
            </a:r>
            <a:r>
              <a:rPr lang="de-DE" dirty="0"/>
              <a:t> werden von </a:t>
            </a:r>
            <a:r>
              <a:rPr lang="de-DE" b="1" dirty="0">
                <a:solidFill>
                  <a:schemeClr val="accent2">
                    <a:lumMod val="75000"/>
                  </a:schemeClr>
                </a:solidFill>
              </a:rPr>
              <a:t>vielen Faktoren beeinflusst </a:t>
            </a:r>
            <a:r>
              <a:rPr lang="de-DE" dirty="0"/>
              <a:t>→ eindeutige Zuordnung zwischen Ursachen und Wirkung kaum möglich</a:t>
            </a:r>
            <a:endParaRPr lang="de-DE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633815" y="3127050"/>
            <a:ext cx="4726263" cy="1200329"/>
          </a:xfrm>
          <a:prstGeom prst="rect">
            <a:avLst/>
          </a:prstGeom>
          <a:solidFill>
            <a:srgbClr val="CAF3A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de-DE" b="1" dirty="0">
                <a:solidFill>
                  <a:schemeClr val="accent2">
                    <a:lumMod val="75000"/>
                  </a:schemeClr>
                </a:solidFill>
              </a:rPr>
              <a:t>„Blinder Fleck“ </a:t>
            </a:r>
            <a:r>
              <a:rPr lang="de-DE" dirty="0"/>
              <a:t>(</a:t>
            </a:r>
            <a:r>
              <a:rPr lang="de-DE" dirty="0" err="1"/>
              <a:t>Johari</a:t>
            </a:r>
            <a:r>
              <a:rPr lang="de-DE" dirty="0"/>
              <a:t>-Fenster) </a:t>
            </a:r>
            <a:r>
              <a:rPr lang="de-DE" b="1" dirty="0">
                <a:solidFill>
                  <a:schemeClr val="accent2">
                    <a:lumMod val="75000"/>
                  </a:schemeClr>
                </a:solidFill>
              </a:rPr>
              <a:t>wird verkleinert </a:t>
            </a:r>
            <a:r>
              <a:rPr lang="de-DE" dirty="0"/>
              <a:t>→ indem der Lehrperson ihr unbekannte Aspekte ihrer Außenwirkung bewusst gemacht werden</a:t>
            </a:r>
          </a:p>
        </p:txBody>
      </p:sp>
      <p:sp>
        <p:nvSpPr>
          <p:cNvPr id="22" name="Rechteck 21"/>
          <p:cNvSpPr/>
          <p:nvPr/>
        </p:nvSpPr>
        <p:spPr>
          <a:xfrm>
            <a:off x="633815" y="2067384"/>
            <a:ext cx="6331097" cy="923330"/>
          </a:xfrm>
          <a:prstGeom prst="rect">
            <a:avLst/>
          </a:prstGeom>
          <a:solidFill>
            <a:srgbClr val="CAF3A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de-DE" dirty="0"/>
              <a:t>ein </a:t>
            </a:r>
            <a:r>
              <a:rPr lang="de-DE" b="1" dirty="0">
                <a:solidFill>
                  <a:schemeClr val="accent2">
                    <a:lumMod val="75000"/>
                  </a:schemeClr>
                </a:solidFill>
              </a:rPr>
              <a:t>Abgleich zwischen Selbst- und Fremdwahrnehmung </a:t>
            </a:r>
            <a:r>
              <a:rPr lang="de-DE" dirty="0"/>
              <a:t>kann eine einseitige und ungerechtfertigte Ursachenzuschreibung verhindern helfen</a:t>
            </a:r>
          </a:p>
        </p:txBody>
      </p:sp>
      <p:sp>
        <p:nvSpPr>
          <p:cNvPr id="13" name="Rechteck 12"/>
          <p:cNvSpPr/>
          <p:nvPr/>
        </p:nvSpPr>
        <p:spPr>
          <a:xfrm>
            <a:off x="635084" y="4474545"/>
            <a:ext cx="4726263" cy="646331"/>
          </a:xfrm>
          <a:prstGeom prst="rect">
            <a:avLst/>
          </a:prstGeom>
          <a:solidFill>
            <a:srgbClr val="CAF3A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de-DE" dirty="0"/>
              <a:t>unterstützt den </a:t>
            </a:r>
            <a:r>
              <a:rPr lang="de-DE" b="1" dirty="0">
                <a:solidFill>
                  <a:schemeClr val="accent2">
                    <a:lumMod val="75000"/>
                  </a:schemeClr>
                </a:solidFill>
              </a:rPr>
              <a:t>Aufbau eines Selbstbildes </a:t>
            </a:r>
            <a:r>
              <a:rPr lang="de-DE" dirty="0"/>
              <a:t>und trägt zur </a:t>
            </a:r>
            <a:r>
              <a:rPr lang="de-DE" b="1" dirty="0">
                <a:solidFill>
                  <a:schemeClr val="accent2">
                    <a:lumMod val="75000"/>
                  </a:schemeClr>
                </a:solidFill>
              </a:rPr>
              <a:t>Entwicklung der Lehreridentität </a:t>
            </a:r>
            <a:r>
              <a:rPr lang="de-DE" dirty="0"/>
              <a:t>bei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6825906" y="2067383"/>
            <a:ext cx="4710420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dirty="0"/>
              <a:t>Sinnvoll → Lehrkraft fixiert ihre Erwartung an die Ergebnisse des Feedbacks vor dessen Einholen schriftlich fest → z. B. durch eigenes Ausfüllen eines Fragebogens</a:t>
            </a:r>
            <a:endParaRPr lang="de-DE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414" y="3362062"/>
            <a:ext cx="3942991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126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/>
          <p:nvPr/>
        </p:nvSpPr>
        <p:spPr>
          <a:xfrm>
            <a:off x="347532" y="381509"/>
            <a:ext cx="11529035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Schüler-Feedback trägt zur Entwicklung bzw. Weiterentwicklung der Lehrerpersönlichkeit bei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649764" y="875221"/>
            <a:ext cx="9844570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dirty="0"/>
              <a:t>Weiterentwicklung der Lehrerpersönlichkeit durch</a:t>
            </a:r>
            <a:endParaRPr lang="de-DE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8152468" y="1785218"/>
            <a:ext cx="3447654" cy="1200329"/>
          </a:xfrm>
          <a:prstGeom prst="rect">
            <a:avLst/>
          </a:prstGeom>
          <a:solidFill>
            <a:srgbClr val="CAF3A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de-DE" dirty="0"/>
              <a:t>Bereitschaft, sich in seiner beruflichen Rolle weiterzuentwickeln, gehört zum Verständnis von </a:t>
            </a:r>
            <a:r>
              <a:rPr lang="de-DE" b="1" dirty="0">
                <a:solidFill>
                  <a:schemeClr val="accent2">
                    <a:lumMod val="75000"/>
                  </a:schemeClr>
                </a:solidFill>
              </a:rPr>
              <a:t>Professionalität</a:t>
            </a:r>
          </a:p>
        </p:txBody>
      </p:sp>
      <p:sp>
        <p:nvSpPr>
          <p:cNvPr id="22" name="Rechteck 21"/>
          <p:cNvSpPr/>
          <p:nvPr/>
        </p:nvSpPr>
        <p:spPr>
          <a:xfrm>
            <a:off x="851782" y="1365775"/>
            <a:ext cx="6331097" cy="369332"/>
          </a:xfrm>
          <a:prstGeom prst="rect">
            <a:avLst/>
          </a:prstGeom>
          <a:solidFill>
            <a:srgbClr val="CAF3A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de-DE" b="1" dirty="0">
                <a:solidFill>
                  <a:schemeClr val="accent2">
                    <a:lumMod val="75000"/>
                  </a:schemeClr>
                </a:solidFill>
              </a:rPr>
              <a:t>Ergänzung der eigenen Perspektive durch die Schülerperspektive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851780" y="1852745"/>
            <a:ext cx="6331097" cy="646331"/>
          </a:xfrm>
          <a:prstGeom prst="rect">
            <a:avLst/>
          </a:prstGeom>
          <a:solidFill>
            <a:srgbClr val="CAF3A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de-DE" b="1" dirty="0">
                <a:solidFill>
                  <a:schemeClr val="accent2">
                    <a:lumMod val="75000"/>
                  </a:schemeClr>
                </a:solidFill>
              </a:rPr>
              <a:t>gemeinsames Bemühen um gelingenden Unterricht im Gespräch mit den Schülern</a:t>
            </a:r>
            <a:endParaRPr lang="de-DE" dirty="0"/>
          </a:p>
        </p:txBody>
      </p:sp>
      <p:sp>
        <p:nvSpPr>
          <p:cNvPr id="12" name="Rechteck 11"/>
          <p:cNvSpPr/>
          <p:nvPr/>
        </p:nvSpPr>
        <p:spPr>
          <a:xfrm>
            <a:off x="851780" y="2616714"/>
            <a:ext cx="6331097" cy="646331"/>
          </a:xfrm>
          <a:prstGeom prst="rect">
            <a:avLst/>
          </a:prstGeom>
          <a:solidFill>
            <a:srgbClr val="CAF3A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de-DE" b="1" dirty="0">
                <a:solidFill>
                  <a:schemeClr val="accent2">
                    <a:lumMod val="75000"/>
                  </a:schemeClr>
                </a:solidFill>
              </a:rPr>
              <a:t>Anregungen zu Verbesserungsmöglichkeiten und neuen Handlungsoptionen von Seiten der Klasse</a:t>
            </a:r>
            <a:endParaRPr lang="de-DE" dirty="0"/>
          </a:p>
        </p:txBody>
      </p:sp>
      <p:sp>
        <p:nvSpPr>
          <p:cNvPr id="3" name="Richtungspfeil 2"/>
          <p:cNvSpPr/>
          <p:nvPr/>
        </p:nvSpPr>
        <p:spPr>
          <a:xfrm>
            <a:off x="7495953" y="1550441"/>
            <a:ext cx="499731" cy="154363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/>
          <p:cNvSpPr/>
          <p:nvPr/>
        </p:nvSpPr>
        <p:spPr>
          <a:xfrm>
            <a:off x="347532" y="4553016"/>
            <a:ext cx="11529035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Positives Schüler-Feedback dient der Bestärkung und Motivation der Lehrperson.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649764" y="5046728"/>
            <a:ext cx="984457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dirty="0"/>
              <a:t>bewusstes Einholen positiver Rückmeldungen → Lehrperson wird ermutigt, positiv wahrgenommenes Handeln auszubauen, was unmittelbar zu einer Erhöhung der Unterrichtsqualität führt</a:t>
            </a:r>
            <a:endParaRPr lang="de-DE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790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1791</Words>
  <Application>Microsoft Office PowerPoint</Application>
  <PresentationFormat>Benutzerdefiniert</PresentationFormat>
  <Paragraphs>340</Paragraphs>
  <Slides>33</Slides>
  <Notes>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33</vt:i4>
      </vt:variant>
    </vt:vector>
  </HeadingPairs>
  <TitlesOfParts>
    <vt:vector size="34" baseType="lpstr"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Reinhold Dürrschmidt</dc:creator>
  <cp:lastModifiedBy>Huber, Franz, Dr.</cp:lastModifiedBy>
  <cp:revision>53</cp:revision>
  <dcterms:created xsi:type="dcterms:W3CDTF">2017-01-15T16:23:36Z</dcterms:created>
  <dcterms:modified xsi:type="dcterms:W3CDTF">2019-12-10T12:52:46Z</dcterms:modified>
</cp:coreProperties>
</file>