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44" r:id="rId1"/>
  </p:sldMasterIdLst>
  <p:notesMasterIdLst>
    <p:notesMasterId r:id="rId6"/>
  </p:notesMasterIdLst>
  <p:handoutMasterIdLst>
    <p:handoutMasterId r:id="rId7"/>
  </p:handoutMasterIdLst>
  <p:sldIdLst>
    <p:sldId id="510" r:id="rId2"/>
    <p:sldId id="505" r:id="rId3"/>
    <p:sldId id="509" r:id="rId4"/>
    <p:sldId id="491" r:id="rId5"/>
  </p:sldIdLst>
  <p:sldSz cx="9144000" cy="6858000" type="screen4x3"/>
  <p:notesSz cx="9144000" cy="6858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scaleToFitPaper="1"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1DF7"/>
    <a:srgbClr val="F5F5F5"/>
    <a:srgbClr val="000000"/>
    <a:srgbClr val="FFFFFF"/>
    <a:srgbClr val="010199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08" y="-5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6" d="100"/>
          <a:sy n="116" d="100"/>
        </p:scale>
        <p:origin x="-3160" y="-120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de-DE" dirty="0" smtClean="0"/>
              <a:t>Qualitätsentwicklung im Studienseminar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r>
              <a:rPr lang="de-DE"/>
              <a:t>OStDn Beate Sitek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FE530E7-D830-D34C-9AFA-14CDDE11484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7112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E8477D02-E509-1147-8750-D733FF11DA0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60522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F81AC3CC-762B-EE4F-AAD0-AA5355B64B14}" type="slidenum">
              <a:rPr lang="de-DE" sz="1200">
                <a:latin typeface="Times New Roman" charset="0"/>
                <a:cs typeface="MS PGothic" charset="0"/>
              </a:rPr>
              <a:pPr eaLnBrk="1" hangingPunct="1">
                <a:defRPr/>
              </a:pPr>
              <a:t>1</a:t>
            </a:fld>
            <a:endParaRPr lang="de-DE" sz="1200">
              <a:latin typeface="Times New Roman" charset="0"/>
              <a:cs typeface="MS PGothic" charset="0"/>
            </a:endParaRPr>
          </a:p>
        </p:txBody>
      </p:sp>
      <p:sp>
        <p:nvSpPr>
          <p:cNvPr id="300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de-DE">
              <a:ea typeface="MS PGothic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de-DE" smtClean="0"/>
          </a:p>
          <a:p>
            <a:pPr>
              <a:defRPr/>
            </a:pPr>
            <a:r>
              <a:rPr lang="de-DE" smtClean="0"/>
              <a:t>StDn Beate Sitek, Supervisorin bdp, Gymnasium Weilheim, Schulleitung B2, November 2010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59963B-9293-524A-8CDA-995D834AC2DC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335055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de-DE" smtClean="0"/>
          </a:p>
          <a:p>
            <a:pPr>
              <a:defRPr/>
            </a:pPr>
            <a:r>
              <a:rPr lang="de-DE" smtClean="0"/>
              <a:t>StDn Beate Sitek, Supervisorin bdp, Gymnasium Weilheim, Schulleitung B2, November 2010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9AF8-0C38-9248-A425-7D5A71793D20}" type="slidenum">
              <a:rPr lang="en-US" smtClean="0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129219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de-DE" smtClean="0"/>
          </a:p>
          <a:p>
            <a:pPr>
              <a:defRPr/>
            </a:pPr>
            <a:r>
              <a:rPr lang="de-DE" smtClean="0"/>
              <a:t>StDn Beate Sitek, Supervisorin bdp, Gymnasium Weilheim, Schulleitung B2, November 2010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1D992A-82E9-D444-8990-8B69AE22FF15}" type="slidenum">
              <a:rPr lang="en-US" smtClean="0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485987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de-DE" smtClean="0"/>
          </a:p>
          <a:p>
            <a:pPr>
              <a:defRPr/>
            </a:pPr>
            <a:r>
              <a:rPr lang="de-DE" smtClean="0"/>
              <a:t>StDn Beate Sitek, Supervisorin bdp, Gymnasium Weilheim, Schulleitung B2, November 2010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538053-DB11-9743-9D74-706FB6C0C21E}" type="slidenum">
              <a:rPr lang="en-US" smtClean="0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433425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de-DE" smtClean="0"/>
          </a:p>
          <a:p>
            <a:pPr>
              <a:defRPr/>
            </a:pPr>
            <a:r>
              <a:rPr lang="de-DE" smtClean="0"/>
              <a:t>StDn Beate Sitek, Supervisorin bdp, Gymnasium Weilheim, Schulleitung B2, November 2010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5B49B4-3292-004D-A4AE-09F2EF7490B6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705227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de-DE" smtClean="0"/>
          </a:p>
          <a:p>
            <a:pPr>
              <a:defRPr/>
            </a:pPr>
            <a:r>
              <a:rPr lang="de-DE" smtClean="0"/>
              <a:t>StDn Beate Sitek, Supervisorin bdp, Gymnasium Weilheim, Schulleitung B2, November 2010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6363EE-44CF-004B-B01C-40A2C8BDC0E7}" type="slidenum">
              <a:rPr lang="en-US" smtClean="0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384727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de-DE" smtClean="0"/>
          </a:p>
          <a:p>
            <a:pPr>
              <a:defRPr/>
            </a:pPr>
            <a:r>
              <a:rPr lang="de-DE" smtClean="0"/>
              <a:t>StDn Beate Sitek, Supervisorin bdp, Gymnasium Weilheim, Schulleitung B2, November 2010</a:t>
            </a: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099F46-487C-554B-8EFA-BA64A4D7EAB5}" type="slidenum">
              <a:rPr lang="en-US" smtClean="0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09281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de-DE" smtClean="0"/>
          </a:p>
          <a:p>
            <a:pPr>
              <a:defRPr/>
            </a:pPr>
            <a:r>
              <a:rPr lang="de-DE" smtClean="0"/>
              <a:t>StDn Beate Sitek, Supervisorin bdp, Gymnasium Weilheim, Schulleitung B2, November 2010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9609E3-8959-7646-8901-885E3238E9EA}" type="slidenum">
              <a:rPr lang="en-US" smtClean="0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357633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de-DE" smtClean="0"/>
          </a:p>
          <a:p>
            <a:pPr>
              <a:defRPr/>
            </a:pPr>
            <a:r>
              <a:rPr lang="de-DE" smtClean="0"/>
              <a:t>StDn Beate Sitek, Supervisorin bdp, Gymnasium Weilheim, Schulleitung B2, November 2010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0824C4-F2B9-C54B-8F07-6030A09A96DA}" type="slidenum">
              <a:rPr lang="en-US" smtClean="0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6812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de-DE" smtClean="0"/>
          </a:p>
          <a:p>
            <a:pPr>
              <a:defRPr/>
            </a:pPr>
            <a:r>
              <a:rPr lang="de-DE" smtClean="0"/>
              <a:t>StDn Beate Sitek, Supervisorin bdp, Gymnasium Weilheim, Schulleitung B2, November 2010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56B96B-3F9A-7B49-B6DE-55CE7FBB20DF}" type="slidenum">
              <a:rPr lang="en-US" smtClean="0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094336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de-DE" smtClean="0"/>
          </a:p>
          <a:p>
            <a:pPr>
              <a:defRPr/>
            </a:pPr>
            <a:r>
              <a:rPr lang="de-DE" smtClean="0"/>
              <a:t>StDn Beate Sitek, Supervisorin bdp, Gymnasium Weilheim, Schulleitung B2, November 2010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FC90DE-92E7-5D44-8D5A-3CCEF580C7A6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994337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3F2CB57-0EA8-7D4A-8A83-A9B365BEFE00}" type="slidenum">
              <a:rPr lang="en-US" smtClean="0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381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transition spd="slow">
    <p:circle/>
  </p:transition>
  <p:timing>
    <p:tnLst>
      <p:par>
        <p:cTn id="1" dur="indefinite" restart="never" nodeType="tmRoot"/>
      </p:par>
    </p:tnLst>
  </p:timing>
  <p:hf sldNum="0" hdr="0" ftr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rgbClr val="17375E"/>
          </a:solidFill>
          <a:latin typeface="Verdana"/>
          <a:ea typeface="+mj-ea"/>
          <a:cs typeface="Verdan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17375E"/>
          </a:solidFill>
          <a:effectLst/>
          <a:latin typeface="Verdana"/>
          <a:ea typeface="+mn-ea"/>
          <a:cs typeface="Verdan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17375E"/>
          </a:solidFill>
          <a:effectLst/>
          <a:latin typeface="Verdana"/>
          <a:ea typeface="+mn-ea"/>
          <a:cs typeface="Verdan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17375E"/>
          </a:solidFill>
          <a:effectLst/>
          <a:latin typeface="Verdana"/>
          <a:ea typeface="+mn-ea"/>
          <a:cs typeface="Verdan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17375E"/>
          </a:solidFill>
          <a:effectLst/>
          <a:latin typeface="Verdana"/>
          <a:ea typeface="+mn-ea"/>
          <a:cs typeface="Verdan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17375E"/>
          </a:solidFill>
          <a:effectLst/>
          <a:latin typeface="Verdana"/>
          <a:ea typeface="+mn-e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467544" y="188640"/>
            <a:ext cx="8352928" cy="6617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3200" dirty="0" smtClean="0">
                <a:solidFill>
                  <a:srgbClr val="17375E"/>
                </a:solidFill>
                <a:effectLst/>
                <a:latin typeface="Verdana"/>
                <a:ea typeface="+mj-ea"/>
                <a:cs typeface="Verdana"/>
              </a:rPr>
              <a:t>Qualitätsentwicklung im Seminarlehr-</a:t>
            </a:r>
            <a:r>
              <a:rPr lang="de-DE" sz="3200" dirty="0" err="1" smtClean="0">
                <a:solidFill>
                  <a:srgbClr val="17375E"/>
                </a:solidFill>
                <a:effectLst/>
                <a:latin typeface="Verdana"/>
                <a:ea typeface="+mj-ea"/>
                <a:cs typeface="Verdana"/>
              </a:rPr>
              <a:t>kräfteteam</a:t>
            </a:r>
            <a:r>
              <a:rPr lang="de-DE" sz="3200" dirty="0" smtClean="0">
                <a:solidFill>
                  <a:srgbClr val="17375E"/>
                </a:solidFill>
                <a:effectLst/>
                <a:latin typeface="Verdana"/>
                <a:ea typeface="+mj-ea"/>
                <a:cs typeface="Verdana"/>
              </a:rPr>
              <a:t> </a:t>
            </a:r>
            <a:r>
              <a:rPr lang="mr-IN" sz="3200" dirty="0" smtClean="0">
                <a:solidFill>
                  <a:srgbClr val="17375E"/>
                </a:solidFill>
                <a:effectLst/>
                <a:latin typeface="Verdana"/>
                <a:ea typeface="+mj-ea"/>
                <a:cs typeface="Verdana"/>
              </a:rPr>
              <a:t>–</a:t>
            </a:r>
            <a:r>
              <a:rPr lang="de-DE" sz="3200" dirty="0" smtClean="0">
                <a:solidFill>
                  <a:srgbClr val="17375E"/>
                </a:solidFill>
                <a:effectLst/>
                <a:latin typeface="Verdana"/>
                <a:ea typeface="+mj-ea"/>
                <a:cs typeface="Verdana"/>
              </a:rPr>
              <a:t> </a:t>
            </a:r>
            <a:r>
              <a:rPr lang="de-DE" sz="3200" smtClean="0">
                <a:solidFill>
                  <a:srgbClr val="17375E"/>
                </a:solidFill>
                <a:effectLst/>
                <a:latin typeface="Verdana"/>
                <a:ea typeface="+mj-ea"/>
                <a:cs typeface="Verdana"/>
              </a:rPr>
              <a:t>Maßnahmen Gymnasium</a:t>
            </a:r>
            <a:endParaRPr lang="de-DE" sz="3200" dirty="0">
              <a:solidFill>
                <a:srgbClr val="17375E"/>
              </a:solidFill>
              <a:effectLst/>
              <a:latin typeface="Verdana"/>
              <a:ea typeface="+mj-ea"/>
              <a:cs typeface="Verdana"/>
            </a:endParaRPr>
          </a:p>
          <a:p>
            <a:pPr lvl="0">
              <a:defRPr/>
            </a:pPr>
            <a:r>
              <a:rPr lang="de-DE" sz="3200" dirty="0">
                <a:solidFill>
                  <a:schemeClr val="tx2">
                    <a:lumMod val="75000"/>
                  </a:schemeClr>
                </a:solidFill>
                <a:latin typeface="+mn-lt"/>
                <a:cs typeface="Arial"/>
              </a:rPr>
              <a:t>	</a:t>
            </a:r>
            <a:r>
              <a:rPr lang="de-DE" sz="32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Arial"/>
              </a:rPr>
              <a:t>		</a:t>
            </a:r>
          </a:p>
          <a:p>
            <a:pPr marL="546100" lvl="0" indent="-546100">
              <a:buFont typeface="Wingdings" charset="2"/>
              <a:buChar char="Ø"/>
              <a:defRPr/>
            </a:pPr>
            <a:r>
              <a:rPr lang="de-DE" sz="3200" dirty="0">
                <a:solidFill>
                  <a:schemeClr val="tx2">
                    <a:lumMod val="75000"/>
                  </a:schemeClr>
                </a:solidFill>
                <a:latin typeface="+mn-lt"/>
                <a:cs typeface="Arial"/>
              </a:rPr>
              <a:t>r</a:t>
            </a:r>
            <a:r>
              <a:rPr lang="de-DE" sz="32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Arial"/>
              </a:rPr>
              <a:t>egelmäßiger Jour Fixe</a:t>
            </a:r>
          </a:p>
          <a:p>
            <a:pPr marL="546100" lvl="0" indent="-546100">
              <a:buFont typeface="Wingdings" charset="2"/>
              <a:buChar char="Ø"/>
              <a:defRPr/>
            </a:pPr>
            <a:r>
              <a:rPr lang="de-DE" sz="32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Arial"/>
              </a:rPr>
              <a:t>Kommissionsbesetzung bei PLPs in AA1 so, dass nicht automatisch der 2. SL des </a:t>
            </a:r>
            <a:r>
              <a:rPr lang="de-DE" sz="3200" dirty="0" err="1" smtClean="0">
                <a:solidFill>
                  <a:schemeClr val="tx2">
                    <a:lumMod val="75000"/>
                  </a:schemeClr>
                </a:solidFill>
                <a:latin typeface="+mn-lt"/>
                <a:cs typeface="Arial"/>
              </a:rPr>
              <a:t>Kandida-ten</a:t>
            </a:r>
            <a:r>
              <a:rPr lang="de-DE" sz="32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Arial"/>
              </a:rPr>
              <a:t> vertreten ist </a:t>
            </a:r>
            <a:r>
              <a:rPr lang="de-DE" sz="32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Arial"/>
                <a:sym typeface="Wingdings"/>
              </a:rPr>
              <a:t> Austausch quer durch das Team aller Seminarlehrkräfte</a:t>
            </a:r>
          </a:p>
          <a:p>
            <a:pPr marL="546100" lvl="0" indent="-546100">
              <a:buFont typeface="Wingdings" charset="2"/>
              <a:buChar char="Ø"/>
              <a:defRPr/>
            </a:pPr>
            <a:r>
              <a:rPr lang="de-DE" sz="32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Arial"/>
                <a:sym typeface="Wingdings"/>
              </a:rPr>
              <a:t>Außenlehrproben nach Möglichkeit immer unter Beteiligung des SV (Vergleichsmaßstab)</a:t>
            </a:r>
          </a:p>
          <a:p>
            <a:pPr marL="546100" lvl="0" indent="-546100">
              <a:buFont typeface="Wingdings" charset="2"/>
              <a:buChar char="Ø"/>
              <a:defRPr/>
            </a:pPr>
            <a:r>
              <a:rPr lang="de-DE" sz="32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Arial"/>
                <a:sym typeface="Wingdings"/>
              </a:rPr>
              <a:t>Teamcoaching (ein bis zwei Veranstaltungen pro Jahr, Fragestellungen siehe folgende Folien</a:t>
            </a:r>
            <a:endParaRPr lang="de-DE" sz="2800" dirty="0">
              <a:solidFill>
                <a:schemeClr val="tx2">
                  <a:lumMod val="75000"/>
                </a:schemeClr>
              </a:solidFill>
              <a:latin typeface="+mn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90915376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84976" cy="1152128"/>
          </a:xfrm>
        </p:spPr>
        <p:txBody>
          <a:bodyPr>
            <a:noAutofit/>
          </a:bodyPr>
          <a:lstStyle/>
          <a:p>
            <a:pPr marL="0" indent="0" algn="l">
              <a:buFont typeface="Georgia" charset="0"/>
              <a:buNone/>
              <a:defRPr/>
            </a:pPr>
            <a:r>
              <a:rPr lang="de-DE" sz="3600" dirty="0" smtClean="0">
                <a:latin typeface="Verdana"/>
                <a:ea typeface="+mn-ea"/>
                <a:cs typeface="Verdana"/>
              </a:rPr>
              <a:t>Teamcoaching im Studienseminar - drei Fragen zum Einstieg:</a:t>
            </a:r>
            <a:endParaRPr lang="de-DE" sz="3600" dirty="0">
              <a:latin typeface="Verdana"/>
              <a:ea typeface="+mn-ea"/>
              <a:cs typeface="Verdana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187624" y="4653136"/>
            <a:ext cx="6660232" cy="1815882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CH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91D34"/>
                </a:solidFill>
                <a:latin typeface="Verdana"/>
                <a:cs typeface="Verdana"/>
              </a:rPr>
              <a:t>Ebene 3: </a:t>
            </a:r>
            <a:r>
              <a:rPr lang="de-CH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91D34"/>
                </a:solidFill>
                <a:latin typeface="Verdana"/>
                <a:cs typeface="Verdana"/>
              </a:rPr>
              <a:t>Was ist guter Unterricht? Und wie hoch ist unsere </a:t>
            </a:r>
            <a:r>
              <a:rPr lang="de-CH" sz="2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91D34"/>
                </a:solidFill>
                <a:latin typeface="Verdana"/>
                <a:cs typeface="Verdana"/>
              </a:rPr>
              <a:t>diesbezüg-liche</a:t>
            </a:r>
            <a:r>
              <a:rPr lang="de-CH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91D34"/>
                </a:solidFill>
                <a:latin typeface="Verdana"/>
                <a:cs typeface="Verdana"/>
              </a:rPr>
              <a:t> Wirksamkeit im Rahmen der Schulentwicklung unserer Schule? 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3995936" y="1700808"/>
            <a:ext cx="4824536" cy="2677656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txBody>
          <a:bodyPr wrap="square" rtlCol="0">
            <a:spAutoFit/>
          </a:bodyPr>
          <a:lstStyle/>
          <a:p>
            <a:r>
              <a:rPr lang="de-CH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91D34"/>
                </a:solidFill>
                <a:latin typeface="Verdana"/>
                <a:cs typeface="Verdana"/>
              </a:rPr>
              <a:t>Ebene 2:</a:t>
            </a:r>
          </a:p>
          <a:p>
            <a:r>
              <a:rPr lang="de-CH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91D34"/>
                </a:solidFill>
                <a:latin typeface="Verdana"/>
                <a:cs typeface="Verdana"/>
              </a:rPr>
              <a:t>Was sind für uns gute Ar-</a:t>
            </a:r>
            <a:r>
              <a:rPr lang="de-CH" sz="2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91D34"/>
                </a:solidFill>
                <a:latin typeface="Verdana"/>
                <a:cs typeface="Verdana"/>
              </a:rPr>
              <a:t>beitsergebnisse</a:t>
            </a:r>
            <a:r>
              <a:rPr lang="de-CH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91D34"/>
                </a:solidFill>
                <a:latin typeface="Verdana"/>
                <a:cs typeface="Verdana"/>
              </a:rPr>
              <a:t>? Wann wird/ist ein Referendar in unseren Augen eine gute Lehrkraft?</a:t>
            </a:r>
            <a:endParaRPr lang="de-DE" sz="2800" dirty="0">
              <a:ln w="10160">
                <a:solidFill>
                  <a:schemeClr val="accent1"/>
                </a:solidFill>
                <a:prstDash val="solid"/>
              </a:ln>
              <a:solidFill>
                <a:srgbClr val="191D34"/>
              </a:solidFill>
              <a:latin typeface="Verdana"/>
              <a:cs typeface="Verdana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79512" y="1700808"/>
            <a:ext cx="3528392" cy="1815882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</p:spPr>
        <p:txBody>
          <a:bodyPr wrap="square" rtlCol="0">
            <a:spAutoFit/>
          </a:bodyPr>
          <a:lstStyle/>
          <a:p>
            <a:r>
              <a:rPr lang="de-CH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91D34"/>
                </a:solidFill>
                <a:latin typeface="Verdana"/>
                <a:cs typeface="Verdana"/>
              </a:rPr>
              <a:t>Ebene 1:</a:t>
            </a:r>
          </a:p>
          <a:p>
            <a:r>
              <a:rPr lang="de-CH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91D34"/>
                </a:solidFill>
                <a:latin typeface="Verdana"/>
                <a:cs typeface="Verdana"/>
                <a:sym typeface="Wingdings"/>
              </a:rPr>
              <a:t>Wann sind wir gute Seminarlehr-kräfte?</a:t>
            </a:r>
            <a:endParaRPr lang="de-DE" sz="2800" dirty="0">
              <a:ln w="10160">
                <a:solidFill>
                  <a:schemeClr val="accent1"/>
                </a:solidFill>
                <a:prstDash val="solid"/>
              </a:ln>
              <a:solidFill>
                <a:srgbClr val="191D34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548400832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695325"/>
          </a:xfrm>
        </p:spPr>
        <p:txBody>
          <a:bodyPr>
            <a:normAutofit/>
          </a:bodyPr>
          <a:lstStyle/>
          <a:p>
            <a:pPr marL="0" indent="0" algn="l">
              <a:buFont typeface="Georgia" charset="0"/>
              <a:buNone/>
              <a:defRPr/>
            </a:pPr>
            <a:r>
              <a:rPr lang="de-DE" sz="3600" dirty="0" smtClean="0">
                <a:latin typeface="Verdana"/>
                <a:ea typeface="+mn-ea"/>
                <a:cs typeface="Verdana"/>
              </a:rPr>
              <a:t>Grundlegende Aspekte von Führung:</a:t>
            </a:r>
            <a:endParaRPr lang="de-DE" sz="3600" dirty="0">
              <a:latin typeface="Verdana"/>
              <a:ea typeface="+mn-ea"/>
              <a:cs typeface="Verdana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251520" y="980728"/>
            <a:ext cx="4248472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CH" sz="2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7375E"/>
                </a:solidFill>
                <a:latin typeface="+mn-lt"/>
              </a:rPr>
              <a:t>Ebene </a:t>
            </a:r>
            <a:r>
              <a:rPr lang="de-CH" sz="2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7375E"/>
                </a:solidFill>
                <a:latin typeface="+mn-lt"/>
              </a:rPr>
              <a:t>1:</a:t>
            </a:r>
          </a:p>
          <a:p>
            <a:pPr marL="342900" indent="-342900">
              <a:buFont typeface="Wingdings" charset="2"/>
              <a:buChar char="Ø"/>
              <a:defRPr/>
            </a:pPr>
            <a:r>
              <a:rPr lang="de-CH" sz="22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Welche Standards gelten?</a:t>
            </a:r>
          </a:p>
          <a:p>
            <a:pPr marL="342900" indent="-342900">
              <a:buFont typeface="Wingdings" charset="2"/>
              <a:buChar char="Ø"/>
              <a:defRPr/>
            </a:pPr>
            <a:r>
              <a:rPr lang="de-CH" sz="22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Welche Ziele strebt der </a:t>
            </a:r>
            <a:r>
              <a:rPr lang="de-CH" sz="2200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Referen</a:t>
            </a:r>
            <a:r>
              <a:rPr lang="de-CH" sz="22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-dar an?</a:t>
            </a:r>
            <a:endParaRPr lang="de-CH" sz="22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pPr marL="342900" indent="-342900">
              <a:buFont typeface="Wingdings" charset="2"/>
              <a:buChar char="Ø"/>
              <a:defRPr/>
            </a:pPr>
            <a:r>
              <a:rPr lang="de-CH" sz="22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Was gilt im Seminarlehrerteam als gutes Arbeitsergebnis?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4788024" y="980728"/>
            <a:ext cx="4176464" cy="24622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CH" sz="2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7375E"/>
                </a:solidFill>
                <a:latin typeface="+mn-lt"/>
              </a:rPr>
              <a:t>Ebene 2</a:t>
            </a:r>
            <a:r>
              <a:rPr lang="de-CH" sz="2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7375E"/>
                </a:solidFill>
                <a:latin typeface="+mn-lt"/>
              </a:rPr>
              <a:t>:</a:t>
            </a:r>
          </a:p>
          <a:p>
            <a:pPr marL="342900" indent="-342900">
              <a:buFont typeface="Wingdings" charset="2"/>
              <a:buChar char="Ø"/>
              <a:defRPr/>
            </a:pPr>
            <a:r>
              <a:rPr lang="de-CH" sz="2200" dirty="0" smtClean="0">
                <a:solidFill>
                  <a:srgbClr val="17375E"/>
                </a:solidFill>
                <a:latin typeface="+mn-lt"/>
              </a:rPr>
              <a:t>Hat der Referendar die </a:t>
            </a:r>
            <a:r>
              <a:rPr lang="de-CH" sz="2200" dirty="0" err="1" smtClean="0">
                <a:solidFill>
                  <a:srgbClr val="17375E"/>
                </a:solidFill>
                <a:latin typeface="+mn-lt"/>
              </a:rPr>
              <a:t>ver-einbarten</a:t>
            </a:r>
            <a:r>
              <a:rPr lang="de-CH" sz="2200" dirty="0" smtClean="0">
                <a:solidFill>
                  <a:srgbClr val="17375E"/>
                </a:solidFill>
                <a:latin typeface="+mn-lt"/>
              </a:rPr>
              <a:t> Ziele erreicht?</a:t>
            </a:r>
          </a:p>
          <a:p>
            <a:pPr marL="342900" indent="-342900">
              <a:buFont typeface="Wingdings" charset="2"/>
              <a:buChar char="Ø"/>
              <a:defRPr/>
            </a:pPr>
            <a:r>
              <a:rPr lang="de-CH" sz="2200" dirty="0" smtClean="0">
                <a:solidFill>
                  <a:srgbClr val="17375E"/>
                </a:solidFill>
                <a:latin typeface="+mn-lt"/>
              </a:rPr>
              <a:t>Wie bringt er/sie sich ein?</a:t>
            </a:r>
          </a:p>
          <a:p>
            <a:pPr marL="342900" indent="-342900">
              <a:buFont typeface="Wingdings" charset="2"/>
              <a:buChar char="Ø"/>
              <a:defRPr/>
            </a:pPr>
            <a:r>
              <a:rPr lang="de-CH" sz="2200" dirty="0" smtClean="0">
                <a:solidFill>
                  <a:srgbClr val="17375E"/>
                </a:solidFill>
                <a:latin typeface="+mn-lt"/>
              </a:rPr>
              <a:t>Welche Entwicklung kann in-</a:t>
            </a:r>
            <a:r>
              <a:rPr lang="de-CH" sz="2200" dirty="0" err="1" smtClean="0">
                <a:solidFill>
                  <a:srgbClr val="17375E"/>
                </a:solidFill>
                <a:latin typeface="+mn-lt"/>
              </a:rPr>
              <a:t>nerhalb</a:t>
            </a:r>
            <a:r>
              <a:rPr lang="de-CH" sz="2200" dirty="0" smtClean="0">
                <a:solidFill>
                  <a:srgbClr val="17375E"/>
                </a:solidFill>
                <a:latin typeface="+mn-lt"/>
              </a:rPr>
              <a:t> eines gegebenen Zeit-raums festgestellt werden?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83568" y="5445224"/>
            <a:ext cx="7704856" cy="1107996"/>
          </a:xfrm>
          <a:prstGeom prst="rect">
            <a:avLst/>
          </a:prstGeom>
          <a:solidFill>
            <a:srgbClr val="B2B2B2">
              <a:alpha val="50000"/>
            </a:srgb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CH" sz="2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91D34"/>
                </a:solidFill>
                <a:latin typeface="Verdana"/>
                <a:cs typeface="Verdana"/>
              </a:rPr>
              <a:t>Ebene 3: </a:t>
            </a:r>
            <a:r>
              <a:rPr lang="de-CH" sz="2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91D34"/>
                </a:solidFill>
                <a:latin typeface="Verdana"/>
                <a:cs typeface="Verdana"/>
              </a:rPr>
              <a:t>Die Seminarlehrkräfte leisten einen Beitrag</a:t>
            </a:r>
            <a:br>
              <a:rPr lang="de-CH" sz="2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91D34"/>
                </a:solidFill>
                <a:latin typeface="Verdana"/>
                <a:cs typeface="Verdana"/>
              </a:rPr>
            </a:br>
            <a:r>
              <a:rPr lang="de-CH" sz="2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91D34"/>
                </a:solidFill>
                <a:latin typeface="Verdana"/>
                <a:cs typeface="Verdana"/>
              </a:rPr>
              <a:t>	     zur Unterrichtsentwicklung Ihrer Schule </a:t>
            </a:r>
            <a:br>
              <a:rPr lang="de-CH" sz="2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91D34"/>
                </a:solidFill>
                <a:latin typeface="Verdana"/>
                <a:cs typeface="Verdana"/>
              </a:rPr>
            </a:br>
            <a:r>
              <a:rPr lang="de-CH" sz="2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91D34"/>
                </a:solidFill>
                <a:latin typeface="Verdana"/>
                <a:cs typeface="Verdana"/>
              </a:rPr>
              <a:t>	     und entwickeln die Ausbildung weiter.</a:t>
            </a:r>
            <a:endParaRPr lang="de-CH" sz="2200" dirty="0">
              <a:ln w="10160">
                <a:solidFill>
                  <a:schemeClr val="accent1"/>
                </a:solidFill>
                <a:prstDash val="solid"/>
              </a:ln>
              <a:solidFill>
                <a:srgbClr val="191D34"/>
              </a:solidFill>
              <a:latin typeface="Verdana"/>
              <a:cs typeface="Verdana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860032" y="3645024"/>
            <a:ext cx="4202718" cy="1107996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txBody>
          <a:bodyPr wrap="none" rtlCol="0">
            <a:spAutoFit/>
          </a:bodyPr>
          <a:lstStyle/>
          <a:p>
            <a:pPr marL="342900" indent="-342900">
              <a:buFont typeface="Wingdings" charset="0"/>
              <a:buChar char="à"/>
            </a:pPr>
            <a:r>
              <a:rPr lang="de-CH" sz="2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91D34"/>
                </a:solidFill>
                <a:latin typeface="Verdana"/>
                <a:cs typeface="Verdana"/>
              </a:rPr>
              <a:t>Seminarlehrkraft </a:t>
            </a:r>
            <a:r>
              <a:rPr lang="de-CH" sz="22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91D34"/>
                </a:solidFill>
                <a:latin typeface="Verdana"/>
                <a:cs typeface="Verdana"/>
              </a:rPr>
              <a:t>bewer</a:t>
            </a:r>
            <a:r>
              <a:rPr lang="de-CH" sz="2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91D34"/>
                </a:solidFill>
                <a:latin typeface="Verdana"/>
                <a:cs typeface="Verdana"/>
              </a:rPr>
              <a:t>-</a:t>
            </a:r>
            <a:br>
              <a:rPr lang="de-CH" sz="2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91D34"/>
                </a:solidFill>
                <a:latin typeface="Verdana"/>
                <a:cs typeface="Verdana"/>
              </a:rPr>
            </a:br>
            <a:r>
              <a:rPr lang="de-CH" sz="22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91D34"/>
                </a:solidFill>
                <a:latin typeface="Verdana"/>
                <a:cs typeface="Verdana"/>
              </a:rPr>
              <a:t>tet</a:t>
            </a:r>
            <a:r>
              <a:rPr lang="de-CH" sz="2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91D34"/>
                </a:solidFill>
                <a:latin typeface="Verdana"/>
                <a:cs typeface="Verdana"/>
              </a:rPr>
              <a:t> </a:t>
            </a:r>
            <a:r>
              <a:rPr lang="de-CH" sz="2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91D34"/>
                </a:solidFill>
                <a:latin typeface="Verdana"/>
                <a:cs typeface="Verdana"/>
              </a:rPr>
              <a:t>die Leistung/sammelt</a:t>
            </a:r>
            <a:br>
              <a:rPr lang="de-CH" sz="2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91D34"/>
                </a:solidFill>
                <a:latin typeface="Verdana"/>
                <a:cs typeface="Verdana"/>
              </a:rPr>
            </a:br>
            <a:r>
              <a:rPr lang="de-CH" sz="2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91D34"/>
                </a:solidFill>
                <a:latin typeface="Verdana"/>
                <a:cs typeface="Verdana"/>
              </a:rPr>
              <a:t>Beiträge zum Gutachten</a:t>
            </a:r>
            <a:endParaRPr lang="de-DE" sz="2200" dirty="0">
              <a:ln w="10160">
                <a:solidFill>
                  <a:schemeClr val="accent1"/>
                </a:solidFill>
                <a:prstDash val="solid"/>
              </a:ln>
              <a:solidFill>
                <a:srgbClr val="191D34"/>
              </a:solidFill>
              <a:latin typeface="Verdana"/>
              <a:cs typeface="Verdana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0" y="3212976"/>
            <a:ext cx="4788024" cy="2123658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</p:spPr>
        <p:txBody>
          <a:bodyPr wrap="square" rtlCol="0">
            <a:spAutoFit/>
          </a:bodyPr>
          <a:lstStyle/>
          <a:p>
            <a:r>
              <a:rPr lang="de-CH" sz="2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91D34"/>
                </a:solidFill>
                <a:latin typeface="Verdana"/>
                <a:cs typeface="Verdana"/>
                <a:sym typeface="Wingdings"/>
              </a:rPr>
              <a:t> </a:t>
            </a:r>
            <a:r>
              <a:rPr lang="de-CH" sz="2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91D34"/>
                </a:solidFill>
                <a:latin typeface="Verdana"/>
                <a:cs typeface="Verdana"/>
              </a:rPr>
              <a:t>Seminarlehrkraft unterweist,  </a:t>
            </a:r>
            <a:br>
              <a:rPr lang="de-CH" sz="2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91D34"/>
                </a:solidFill>
                <a:latin typeface="Verdana"/>
                <a:cs typeface="Verdana"/>
              </a:rPr>
            </a:br>
            <a:r>
              <a:rPr lang="de-CH" sz="2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91D34"/>
                </a:solidFill>
                <a:latin typeface="Verdana"/>
                <a:cs typeface="Verdana"/>
              </a:rPr>
              <a:t>    fördert</a:t>
            </a:r>
            <a:r>
              <a:rPr lang="de-CH" sz="2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91D34"/>
                </a:solidFill>
                <a:latin typeface="Verdana"/>
                <a:cs typeface="Verdana"/>
              </a:rPr>
              <a:t>, </a:t>
            </a:r>
            <a:r>
              <a:rPr lang="de-CH" sz="2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91D34"/>
                </a:solidFill>
                <a:latin typeface="Verdana"/>
                <a:cs typeface="Verdana"/>
              </a:rPr>
              <a:t>unterstützt</a:t>
            </a:r>
            <a:r>
              <a:rPr lang="de-CH" sz="2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91D34"/>
                </a:solidFill>
                <a:latin typeface="Verdana"/>
                <a:cs typeface="Verdana"/>
              </a:rPr>
              <a:t>, sorgt </a:t>
            </a:r>
            <a:r>
              <a:rPr lang="de-CH" sz="2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91D34"/>
                </a:solidFill>
                <a:latin typeface="Verdana"/>
                <a:cs typeface="Verdana"/>
              </a:rPr>
              <a:t/>
            </a:r>
            <a:br>
              <a:rPr lang="de-CH" sz="2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91D34"/>
                </a:solidFill>
                <a:latin typeface="Verdana"/>
                <a:cs typeface="Verdana"/>
              </a:rPr>
            </a:br>
            <a:r>
              <a:rPr lang="de-CH" sz="2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91D34"/>
                </a:solidFill>
                <a:latin typeface="Verdana"/>
                <a:cs typeface="Verdana"/>
              </a:rPr>
              <a:t>    dafür</a:t>
            </a:r>
            <a:r>
              <a:rPr lang="de-CH" sz="2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91D34"/>
                </a:solidFill>
                <a:latin typeface="Verdana"/>
                <a:cs typeface="Verdana"/>
              </a:rPr>
              <a:t>, dass </a:t>
            </a:r>
            <a:r>
              <a:rPr lang="de-CH" sz="2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91D34"/>
                </a:solidFill>
                <a:latin typeface="Verdana"/>
                <a:cs typeface="Verdana"/>
              </a:rPr>
              <a:t>die Referendare </a:t>
            </a:r>
            <a:br>
              <a:rPr lang="de-CH" sz="2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91D34"/>
                </a:solidFill>
                <a:latin typeface="Verdana"/>
                <a:cs typeface="Verdana"/>
              </a:rPr>
            </a:br>
            <a:r>
              <a:rPr lang="de-CH" sz="2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91D34"/>
                </a:solidFill>
                <a:latin typeface="Verdana"/>
                <a:cs typeface="Verdana"/>
              </a:rPr>
              <a:t>    wissen</a:t>
            </a:r>
            <a:r>
              <a:rPr lang="de-CH" sz="2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91D34"/>
                </a:solidFill>
                <a:latin typeface="Verdana"/>
                <a:cs typeface="Verdana"/>
              </a:rPr>
              <a:t>, was von ihnen </a:t>
            </a:r>
            <a:r>
              <a:rPr lang="de-CH" sz="22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91D34"/>
                </a:solidFill>
                <a:latin typeface="Verdana"/>
                <a:cs typeface="Verdana"/>
              </a:rPr>
              <a:t>erwar</a:t>
            </a:r>
            <a:r>
              <a:rPr lang="de-CH" sz="2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91D34"/>
                </a:solidFill>
                <a:latin typeface="Verdana"/>
                <a:cs typeface="Verdana"/>
              </a:rPr>
              <a:t>-</a:t>
            </a:r>
            <a:br>
              <a:rPr lang="de-CH" sz="2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91D34"/>
                </a:solidFill>
                <a:latin typeface="Verdana"/>
                <a:cs typeface="Verdana"/>
              </a:rPr>
            </a:br>
            <a:r>
              <a:rPr lang="de-CH" sz="2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91D34"/>
                </a:solidFill>
                <a:latin typeface="Verdana"/>
                <a:cs typeface="Verdana"/>
              </a:rPr>
              <a:t>    </a:t>
            </a:r>
            <a:r>
              <a:rPr lang="de-CH" sz="22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91D34"/>
                </a:solidFill>
                <a:latin typeface="Verdana"/>
                <a:cs typeface="Verdana"/>
              </a:rPr>
              <a:t>tet</a:t>
            </a:r>
            <a:r>
              <a:rPr lang="de-CH" sz="2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91D34"/>
                </a:solidFill>
                <a:latin typeface="Verdana"/>
                <a:cs typeface="Verdana"/>
              </a:rPr>
              <a:t> </a:t>
            </a:r>
            <a:r>
              <a:rPr lang="de-CH" sz="2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91D34"/>
                </a:solidFill>
                <a:latin typeface="Verdana"/>
                <a:cs typeface="Verdana"/>
              </a:rPr>
              <a:t>wird, und </a:t>
            </a:r>
            <a:r>
              <a:rPr lang="de-CH" sz="2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91D34"/>
                </a:solidFill>
                <a:latin typeface="Verdana"/>
                <a:cs typeface="Verdana"/>
              </a:rPr>
              <a:t>fordert </a:t>
            </a:r>
            <a:r>
              <a:rPr lang="de-CH" sz="22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91D34"/>
                </a:solidFill>
                <a:latin typeface="Verdana"/>
                <a:cs typeface="Verdana"/>
              </a:rPr>
              <a:t>Ergeb</a:t>
            </a:r>
            <a:r>
              <a:rPr lang="de-CH" sz="2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91D34"/>
                </a:solidFill>
                <a:latin typeface="Verdana"/>
                <a:cs typeface="Verdana"/>
              </a:rPr>
              <a:t>-</a:t>
            </a:r>
            <a:br>
              <a:rPr lang="de-CH" sz="2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91D34"/>
                </a:solidFill>
                <a:latin typeface="Verdana"/>
                <a:cs typeface="Verdana"/>
              </a:rPr>
            </a:br>
            <a:r>
              <a:rPr lang="de-CH" sz="2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91D34"/>
                </a:solidFill>
                <a:latin typeface="Verdana"/>
                <a:cs typeface="Verdana"/>
              </a:rPr>
              <a:t>    </a:t>
            </a:r>
            <a:r>
              <a:rPr lang="de-CH" sz="22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91D34"/>
                </a:solidFill>
                <a:latin typeface="Verdana"/>
                <a:cs typeface="Verdana"/>
              </a:rPr>
              <a:t>nisse</a:t>
            </a:r>
            <a:r>
              <a:rPr lang="de-CH" sz="2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91D34"/>
                </a:solidFill>
                <a:latin typeface="Verdana"/>
                <a:cs typeface="Verdana"/>
              </a:rPr>
              <a:t> ein</a:t>
            </a:r>
            <a:endParaRPr lang="de-DE" sz="2200" dirty="0">
              <a:ln w="10160">
                <a:solidFill>
                  <a:schemeClr val="accent1"/>
                </a:solidFill>
                <a:prstDash val="solid"/>
              </a:ln>
              <a:solidFill>
                <a:srgbClr val="191D34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179892682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640960" cy="695325"/>
          </a:xfrm>
        </p:spPr>
        <p:txBody>
          <a:bodyPr>
            <a:normAutofit fontScale="90000"/>
          </a:bodyPr>
          <a:lstStyle/>
          <a:p>
            <a:pPr marL="0" indent="0" algn="l">
              <a:buFont typeface="Georgia" charset="0"/>
              <a:buNone/>
              <a:defRPr/>
            </a:pPr>
            <a:r>
              <a:rPr lang="de-DE" sz="3600" dirty="0" smtClean="0">
                <a:latin typeface="Verdana"/>
                <a:ea typeface="+mn-ea"/>
                <a:cs typeface="Verdana"/>
              </a:rPr>
              <a:t>Dimensionen des Führungshandelns:</a:t>
            </a:r>
            <a:endParaRPr lang="de-DE" sz="3600" dirty="0">
              <a:latin typeface="Verdana"/>
              <a:ea typeface="+mn-ea"/>
              <a:cs typeface="Verdana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251520" y="1124744"/>
            <a:ext cx="4176464" cy="3477875"/>
          </a:xfrm>
          <a:prstGeom prst="rect">
            <a:avLst/>
          </a:prstGeom>
          <a:solidFill>
            <a:schemeClr val="accent1">
              <a:lumMod val="60000"/>
              <a:lumOff val="40000"/>
              <a:alpha val="49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de-CH" sz="22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7375E"/>
                </a:solidFill>
                <a:latin typeface="Verdana"/>
                <a:cs typeface="Verdana"/>
              </a:rPr>
              <a:t>Emot</a:t>
            </a:r>
            <a:r>
              <a:rPr lang="de-CH" sz="2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7375E"/>
                </a:solidFill>
                <a:latin typeface="Verdana"/>
                <a:cs typeface="Verdana"/>
              </a:rPr>
              <a:t>. Selbstführung:</a:t>
            </a:r>
          </a:p>
          <a:p>
            <a:pPr marL="342900" indent="-342900">
              <a:buFont typeface="Wingdings" charset="2"/>
              <a:buChar char="Ø"/>
              <a:defRPr/>
            </a:pPr>
            <a:r>
              <a:rPr lang="de-CH" sz="2200" dirty="0" smtClean="0">
                <a:solidFill>
                  <a:srgbClr val="17375E"/>
                </a:solidFill>
                <a:latin typeface="Verdana"/>
                <a:cs typeface="Verdana"/>
              </a:rPr>
              <a:t>die </a:t>
            </a:r>
            <a:r>
              <a:rPr lang="de-CH" sz="2200" dirty="0">
                <a:solidFill>
                  <a:srgbClr val="17375E"/>
                </a:solidFill>
                <a:latin typeface="Verdana"/>
                <a:cs typeface="Verdana"/>
              </a:rPr>
              <a:t>eigenen Gefühle </a:t>
            </a:r>
            <a:r>
              <a:rPr lang="de-CH" sz="2200" dirty="0" smtClean="0">
                <a:solidFill>
                  <a:srgbClr val="17375E"/>
                </a:solidFill>
                <a:latin typeface="Verdana"/>
                <a:cs typeface="Verdana"/>
              </a:rPr>
              <a:t>ei-nigermaßen kennen</a:t>
            </a:r>
          </a:p>
          <a:p>
            <a:pPr marL="342900" indent="-342900">
              <a:buFont typeface="Wingdings" charset="2"/>
              <a:buChar char="Ø"/>
              <a:defRPr/>
            </a:pPr>
            <a:r>
              <a:rPr lang="de-CH" sz="2200" dirty="0">
                <a:solidFill>
                  <a:srgbClr val="17375E"/>
                </a:solidFill>
                <a:latin typeface="Verdana"/>
                <a:cs typeface="Verdana"/>
              </a:rPr>
              <a:t>v</a:t>
            </a:r>
            <a:r>
              <a:rPr lang="de-CH" sz="2200" dirty="0" smtClean="0">
                <a:solidFill>
                  <a:srgbClr val="17375E"/>
                </a:solidFill>
                <a:latin typeface="Verdana"/>
                <a:cs typeface="Verdana"/>
              </a:rPr>
              <a:t>ertrauen können</a:t>
            </a:r>
          </a:p>
          <a:p>
            <a:pPr marL="342900" indent="-342900">
              <a:buFont typeface="Wingdings" charset="2"/>
              <a:buChar char="Ø"/>
              <a:defRPr/>
            </a:pPr>
            <a:r>
              <a:rPr lang="de-CH" sz="2200" dirty="0">
                <a:solidFill>
                  <a:srgbClr val="17375E"/>
                </a:solidFill>
                <a:latin typeface="Verdana"/>
                <a:cs typeface="Verdana"/>
              </a:rPr>
              <a:t>flexibel zwischen den Rollen </a:t>
            </a:r>
            <a:r>
              <a:rPr lang="de-CH" sz="2200" dirty="0" smtClean="0">
                <a:solidFill>
                  <a:srgbClr val="17375E"/>
                </a:solidFill>
                <a:latin typeface="Verdana"/>
                <a:cs typeface="Verdana"/>
              </a:rPr>
              <a:t>umschalten</a:t>
            </a:r>
          </a:p>
          <a:p>
            <a:pPr marL="342900" indent="-342900">
              <a:buFont typeface="Wingdings" charset="2"/>
              <a:buChar char="Ø"/>
              <a:defRPr/>
            </a:pPr>
            <a:r>
              <a:rPr lang="de-CH" sz="2200" dirty="0">
                <a:solidFill>
                  <a:srgbClr val="17375E"/>
                </a:solidFill>
                <a:latin typeface="Verdana"/>
                <a:cs typeface="Verdana"/>
              </a:rPr>
              <a:t>d</a:t>
            </a:r>
            <a:r>
              <a:rPr lang="de-CH" sz="2200" dirty="0" smtClean="0">
                <a:solidFill>
                  <a:srgbClr val="17375E"/>
                </a:solidFill>
                <a:latin typeface="Verdana"/>
                <a:cs typeface="Verdana"/>
              </a:rPr>
              <a:t>en </a:t>
            </a:r>
            <a:r>
              <a:rPr lang="de-CH" sz="2200" dirty="0" err="1" smtClean="0">
                <a:solidFill>
                  <a:srgbClr val="17375E"/>
                </a:solidFill>
                <a:latin typeface="Verdana"/>
                <a:cs typeface="Verdana"/>
              </a:rPr>
              <a:t>Referendar„meditie-ren</a:t>
            </a:r>
            <a:r>
              <a:rPr lang="de-CH" sz="2200" dirty="0" smtClean="0">
                <a:solidFill>
                  <a:srgbClr val="17375E"/>
                </a:solidFill>
                <a:latin typeface="Verdana"/>
                <a:cs typeface="Verdana"/>
              </a:rPr>
              <a:t>“ (Anselm Grün), die eigene Meinung über den Anderen aussetzen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4499992" y="1124744"/>
            <a:ext cx="4644008" cy="3477875"/>
          </a:xfrm>
          <a:prstGeom prst="rect">
            <a:avLst/>
          </a:prstGeom>
          <a:solidFill>
            <a:schemeClr val="accent6">
              <a:lumMod val="60000"/>
              <a:lumOff val="40000"/>
              <a:alpha val="5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de-CH" sz="2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7375E"/>
                </a:solidFill>
                <a:latin typeface="Verdana"/>
                <a:cs typeface="Verdana"/>
              </a:rPr>
              <a:t>Setting, Methoden, Vorgehen:</a:t>
            </a:r>
          </a:p>
          <a:p>
            <a:pPr marL="342900" indent="-342900">
              <a:buFont typeface="Wingdings" charset="2"/>
              <a:buChar char="Ø"/>
              <a:defRPr/>
            </a:pPr>
            <a:r>
              <a:rPr lang="de-CH" sz="2200" dirty="0">
                <a:solidFill>
                  <a:srgbClr val="17375E"/>
                </a:solidFill>
                <a:latin typeface="Verdana"/>
                <a:cs typeface="Verdana"/>
              </a:rPr>
              <a:t>Vorbild </a:t>
            </a:r>
            <a:r>
              <a:rPr lang="de-CH" sz="2200" dirty="0" smtClean="0">
                <a:solidFill>
                  <a:srgbClr val="17375E"/>
                </a:solidFill>
                <a:latin typeface="Verdana"/>
                <a:cs typeface="Verdana"/>
              </a:rPr>
              <a:t>bzgl. der relevanten Kriterien (UK, EK, HSK, ...)</a:t>
            </a:r>
            <a:endParaRPr lang="de-CH" sz="2200" dirty="0">
              <a:solidFill>
                <a:srgbClr val="17375E"/>
              </a:solidFill>
              <a:latin typeface="Verdana"/>
              <a:cs typeface="Verdana"/>
            </a:endParaRPr>
          </a:p>
          <a:p>
            <a:pPr marL="342900" indent="-342900">
              <a:buFont typeface="Wingdings" charset="2"/>
              <a:buChar char="Ø"/>
              <a:defRPr/>
            </a:pPr>
            <a:r>
              <a:rPr lang="de-CH" sz="2200" dirty="0">
                <a:solidFill>
                  <a:srgbClr val="17375E"/>
                </a:solidFill>
                <a:latin typeface="Verdana"/>
                <a:cs typeface="Verdana"/>
              </a:rPr>
              <a:t>Auswahl </a:t>
            </a:r>
            <a:r>
              <a:rPr lang="de-CH" sz="2200" dirty="0" smtClean="0">
                <a:solidFill>
                  <a:srgbClr val="17375E"/>
                </a:solidFill>
                <a:latin typeface="Verdana"/>
                <a:cs typeface="Verdana"/>
              </a:rPr>
              <a:t>und </a:t>
            </a:r>
            <a:r>
              <a:rPr lang="de-CH" sz="2200" dirty="0">
                <a:solidFill>
                  <a:srgbClr val="17375E"/>
                </a:solidFill>
                <a:latin typeface="Verdana"/>
                <a:cs typeface="Verdana"/>
              </a:rPr>
              <a:t>Kontakt </a:t>
            </a:r>
            <a:r>
              <a:rPr lang="de-CH" sz="2200" dirty="0" smtClean="0">
                <a:solidFill>
                  <a:srgbClr val="17375E"/>
                </a:solidFill>
                <a:latin typeface="Verdana"/>
                <a:cs typeface="Verdana"/>
              </a:rPr>
              <a:t>BL</a:t>
            </a:r>
            <a:endParaRPr lang="de-CH" sz="2200" dirty="0">
              <a:solidFill>
                <a:srgbClr val="17375E"/>
              </a:solidFill>
              <a:latin typeface="Verdana"/>
              <a:cs typeface="Verdana"/>
            </a:endParaRPr>
          </a:p>
          <a:p>
            <a:pPr marL="342900" indent="-342900">
              <a:buFont typeface="Wingdings" charset="2"/>
              <a:buChar char="Ø"/>
              <a:defRPr/>
            </a:pPr>
            <a:r>
              <a:rPr lang="de-CH" sz="2200" dirty="0" smtClean="0">
                <a:solidFill>
                  <a:srgbClr val="17375E"/>
                </a:solidFill>
                <a:latin typeface="Verdana"/>
                <a:cs typeface="Verdana"/>
              </a:rPr>
              <a:t>Sitzungsgestaltung, Rituale</a:t>
            </a:r>
          </a:p>
          <a:p>
            <a:pPr marL="342900" indent="-342900">
              <a:buFont typeface="Wingdings" charset="2"/>
              <a:buChar char="Ø"/>
              <a:defRPr/>
            </a:pPr>
            <a:r>
              <a:rPr lang="de-CH" sz="2200" dirty="0" smtClean="0">
                <a:solidFill>
                  <a:srgbClr val="17375E"/>
                </a:solidFill>
                <a:latin typeface="Verdana"/>
                <a:cs typeface="Verdana"/>
              </a:rPr>
              <a:t>auch in Bezug auf die Arbeit im </a:t>
            </a:r>
            <a:r>
              <a:rPr lang="de-CH" sz="2200" dirty="0" err="1" smtClean="0">
                <a:solidFill>
                  <a:srgbClr val="17375E"/>
                </a:solidFill>
                <a:latin typeface="Verdana"/>
                <a:cs typeface="Verdana"/>
              </a:rPr>
              <a:t>Se.Le</a:t>
            </a:r>
            <a:r>
              <a:rPr lang="de-CH" sz="2200" dirty="0" smtClean="0">
                <a:solidFill>
                  <a:srgbClr val="17375E"/>
                </a:solidFill>
                <a:latin typeface="Verdana"/>
                <a:cs typeface="Verdana"/>
              </a:rPr>
              <a:t>-Team</a:t>
            </a:r>
            <a:endParaRPr lang="de-CH" sz="2200" dirty="0">
              <a:solidFill>
                <a:srgbClr val="17375E"/>
              </a:solidFill>
              <a:latin typeface="Verdana"/>
              <a:cs typeface="Verdana"/>
            </a:endParaRPr>
          </a:p>
          <a:p>
            <a:pPr marL="342900" indent="-342900">
              <a:buFont typeface="Wingdings" charset="2"/>
              <a:buChar char="Ø"/>
              <a:defRPr/>
            </a:pPr>
            <a:r>
              <a:rPr lang="de-CH" sz="2200" dirty="0" smtClean="0">
                <a:solidFill>
                  <a:srgbClr val="17375E"/>
                </a:solidFill>
                <a:latin typeface="Verdana"/>
                <a:cs typeface="Verdana"/>
              </a:rPr>
              <a:t>Förderung </a:t>
            </a:r>
            <a:r>
              <a:rPr lang="de-CH" sz="2200" b="1" smtClean="0">
                <a:solidFill>
                  <a:srgbClr val="17375E"/>
                </a:solidFill>
                <a:latin typeface="Verdana"/>
                <a:cs typeface="Verdana"/>
              </a:rPr>
              <a:t>echter</a:t>
            </a:r>
            <a:r>
              <a:rPr lang="de-CH" sz="2200" smtClean="0">
                <a:solidFill>
                  <a:srgbClr val="17375E"/>
                </a:solidFill>
                <a:latin typeface="Verdana"/>
                <a:cs typeface="Verdana"/>
              </a:rPr>
              <a:t> Team-arbeit</a:t>
            </a:r>
            <a:endParaRPr lang="de-CH" sz="2200" dirty="0" smtClean="0">
              <a:solidFill>
                <a:srgbClr val="17375E"/>
              </a:solidFill>
              <a:latin typeface="Verdana"/>
              <a:cs typeface="Verdana"/>
            </a:endParaRPr>
          </a:p>
          <a:p>
            <a:pPr>
              <a:defRPr/>
            </a:pPr>
            <a:r>
              <a:rPr lang="de-CH" sz="2200" dirty="0" smtClean="0">
                <a:solidFill>
                  <a:srgbClr val="17375E"/>
                </a:solidFill>
                <a:latin typeface="Verdana"/>
                <a:cs typeface="Verdana"/>
              </a:rPr>
              <a:t>      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827584" y="5229200"/>
            <a:ext cx="7776864" cy="1446550"/>
          </a:xfrm>
          <a:prstGeom prst="rect">
            <a:avLst/>
          </a:prstGeom>
          <a:solidFill>
            <a:srgbClr val="B2B2B2">
              <a:alpha val="50000"/>
            </a:srgb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CH" sz="2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7375E"/>
                </a:solidFill>
                <a:latin typeface="Verdana"/>
                <a:cs typeface="Verdana"/>
              </a:rPr>
              <a:t>Prozessorientierung: Leitbild</a:t>
            </a:r>
            <a:r>
              <a:rPr lang="de-CH" sz="2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7375E"/>
                </a:solidFill>
                <a:latin typeface="Verdana"/>
                <a:cs typeface="Verdana"/>
              </a:rPr>
              <a:t>, Arbeit </a:t>
            </a:r>
            <a:r>
              <a:rPr lang="de-CH" sz="2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7375E"/>
                </a:solidFill>
                <a:latin typeface="Verdana"/>
                <a:cs typeface="Verdana"/>
              </a:rPr>
              <a:t>an </a:t>
            </a:r>
            <a:r>
              <a:rPr lang="de-CH" sz="22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7375E"/>
                </a:solidFill>
                <a:latin typeface="Verdana"/>
                <a:cs typeface="Verdana"/>
              </a:rPr>
              <a:t>Zus.arbeit</a:t>
            </a:r>
            <a:r>
              <a:rPr lang="de-CH" sz="2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7375E"/>
                </a:solidFill>
                <a:latin typeface="Verdana"/>
                <a:cs typeface="Verdana"/>
              </a:rPr>
              <a:t> &amp; Selbstverständnis des Seminarlehrerteams; Einbettung in die Fachschaft/Schule; Beziehung zum Schulleitungsteam; Unterstützungssysteme</a:t>
            </a:r>
            <a:endParaRPr lang="de-CH" sz="2200" dirty="0">
              <a:ln w="10160">
                <a:solidFill>
                  <a:schemeClr val="accent1"/>
                </a:solidFill>
                <a:prstDash val="solid"/>
              </a:ln>
              <a:solidFill>
                <a:srgbClr val="17375E"/>
              </a:solidFill>
              <a:latin typeface="Verdana"/>
              <a:cs typeface="Verdana"/>
            </a:endParaRPr>
          </a:p>
        </p:txBody>
      </p:sp>
      <p:sp>
        <p:nvSpPr>
          <p:cNvPr id="4" name="Pfeil nach unten 3"/>
          <p:cNvSpPr/>
          <p:nvPr/>
        </p:nvSpPr>
        <p:spPr>
          <a:xfrm>
            <a:off x="6372200" y="4509120"/>
            <a:ext cx="484632" cy="76238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4567974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5" grpId="0" animBg="1"/>
      <p:bldP spid="6" grpId="0" animBg="1"/>
      <p:bldP spid="4" grpId="0" animBg="1"/>
    </p:bld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231</Words>
  <Application>Microsoft Office PowerPoint</Application>
  <PresentationFormat>Bildschirmpräsentation (4:3)</PresentationFormat>
  <Paragraphs>39</Paragraphs>
  <Slides>4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Office-Design</vt:lpstr>
      <vt:lpstr>PowerPoint-Präsentation</vt:lpstr>
      <vt:lpstr>Teamcoaching im Studienseminar - drei Fragen zum Einstieg:</vt:lpstr>
      <vt:lpstr>Grundlegende Aspekte von Führung:</vt:lpstr>
      <vt:lpstr>Dimensionen des Führungshandelns: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Fridolin Pfefferle</dc:creator>
  <cp:lastModifiedBy>Huber, Franz, Dr.</cp:lastModifiedBy>
  <cp:revision>1069</cp:revision>
  <cp:lastPrinted>2016-04-10T12:55:21Z</cp:lastPrinted>
  <dcterms:created xsi:type="dcterms:W3CDTF">2006-03-31T13:27:57Z</dcterms:created>
  <dcterms:modified xsi:type="dcterms:W3CDTF">2019-11-20T15:07:28Z</dcterms:modified>
</cp:coreProperties>
</file>