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87" r:id="rId10"/>
    <p:sldId id="275" r:id="rId11"/>
    <p:sldId id="274" r:id="rId12"/>
    <p:sldId id="276" r:id="rId13"/>
    <p:sldId id="278" r:id="rId14"/>
    <p:sldId id="279" r:id="rId15"/>
    <p:sldId id="266" r:id="rId16"/>
    <p:sldId id="281" r:id="rId17"/>
    <p:sldId id="283" r:id="rId18"/>
    <p:sldId id="284" r:id="rId19"/>
    <p:sldId id="285" r:id="rId20"/>
    <p:sldId id="268" r:id="rId21"/>
    <p:sldId id="269" r:id="rId22"/>
    <p:sldId id="270" r:id="rId23"/>
  </p:sldIdLst>
  <p:sldSz cx="12192000" cy="6858000"/>
  <p:notesSz cx="6864350" cy="999807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76840" autoAdjust="0"/>
  </p:normalViewPr>
  <p:slideViewPr>
    <p:cSldViewPr snapToGrid="0">
      <p:cViewPr>
        <p:scale>
          <a:sx n="108" d="100"/>
          <a:sy n="108" d="100"/>
        </p:scale>
        <p:origin x="-64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96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300D59-F456-44BE-B56E-3D06A5E5D2C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F9009C8-FFAE-4031-BA31-B148AFC74305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>
              <a:solidFill>
                <a:schemeClr val="tx1"/>
              </a:solidFill>
            </a:rPr>
            <a:t>Lehrkraft</a:t>
          </a:r>
        </a:p>
      </dgm:t>
    </dgm:pt>
    <dgm:pt modelId="{55200BDB-4186-40B4-946A-440306F496B6}" type="parTrans" cxnId="{CB2CE1AB-0CE0-400B-87C1-0A71C0FD2050}">
      <dgm:prSet/>
      <dgm:spPr/>
      <dgm:t>
        <a:bodyPr/>
        <a:lstStyle/>
        <a:p>
          <a:endParaRPr lang="de-DE"/>
        </a:p>
      </dgm:t>
    </dgm:pt>
    <dgm:pt modelId="{655AF94F-AA4F-4801-9798-2F1789C0428A}" type="sibTrans" cxnId="{CB2CE1AB-0CE0-400B-87C1-0A71C0FD2050}">
      <dgm:prSet/>
      <dgm:spPr/>
      <dgm:t>
        <a:bodyPr/>
        <a:lstStyle/>
        <a:p>
          <a:endParaRPr lang="de-DE"/>
        </a:p>
      </dgm:t>
    </dgm:pt>
    <dgm:pt modelId="{4EE9E228-5770-4DA5-A423-D6E0B0F9BED9}">
      <dgm:prSet phldrT="[Text]"/>
      <dgm:spPr/>
      <dgm:t>
        <a:bodyPr/>
        <a:lstStyle/>
        <a:p>
          <a:r>
            <a:rPr lang="de-DE"/>
            <a:t>Offenheit der Lehrperson</a:t>
          </a:r>
        </a:p>
      </dgm:t>
    </dgm:pt>
    <dgm:pt modelId="{830D64D3-00BF-40CB-92B2-5A8E0CDF3476}" type="parTrans" cxnId="{E8B94F12-F2D9-4F64-B4E0-217848A92105}">
      <dgm:prSet/>
      <dgm:spPr/>
      <dgm:t>
        <a:bodyPr/>
        <a:lstStyle/>
        <a:p>
          <a:endParaRPr lang="de-DE"/>
        </a:p>
      </dgm:t>
    </dgm:pt>
    <dgm:pt modelId="{45E5CEA3-E7BB-414E-B503-A3604FDC50BC}" type="sibTrans" cxnId="{E8B94F12-F2D9-4F64-B4E0-217848A92105}">
      <dgm:prSet/>
      <dgm:spPr/>
      <dgm:t>
        <a:bodyPr/>
        <a:lstStyle/>
        <a:p>
          <a:endParaRPr lang="de-DE"/>
        </a:p>
      </dgm:t>
    </dgm:pt>
    <dgm:pt modelId="{A17A5030-BCF0-4886-BCCD-0332F547701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>
              <a:solidFill>
                <a:schemeClr val="tx1"/>
              </a:solidFill>
            </a:rPr>
            <a:t>Schüler</a:t>
          </a:r>
        </a:p>
      </dgm:t>
    </dgm:pt>
    <dgm:pt modelId="{9794B17B-40CF-4DEB-9F15-229ED611E3C5}" type="parTrans" cxnId="{7083034A-5BBA-468C-BD3C-F939646BB4CC}">
      <dgm:prSet/>
      <dgm:spPr/>
      <dgm:t>
        <a:bodyPr/>
        <a:lstStyle/>
        <a:p>
          <a:endParaRPr lang="de-DE"/>
        </a:p>
      </dgm:t>
    </dgm:pt>
    <dgm:pt modelId="{31C48871-80BE-4165-BF65-494644613704}" type="sibTrans" cxnId="{7083034A-5BBA-468C-BD3C-F939646BB4CC}">
      <dgm:prSet/>
      <dgm:spPr/>
      <dgm:t>
        <a:bodyPr/>
        <a:lstStyle/>
        <a:p>
          <a:endParaRPr lang="de-DE"/>
        </a:p>
      </dgm:t>
    </dgm:pt>
    <dgm:pt modelId="{8A102EF8-4D3A-4296-8524-C674237B1C44}">
      <dgm:prSet phldrT="[Text]"/>
      <dgm:spPr/>
      <dgm:t>
        <a:bodyPr/>
        <a:lstStyle/>
        <a:p>
          <a:r>
            <a:rPr lang="de-DE"/>
            <a:t>keine Beurteilung der Lehrkraft</a:t>
          </a:r>
        </a:p>
      </dgm:t>
    </dgm:pt>
    <dgm:pt modelId="{CB24E9BD-EEA4-404D-939A-C09501DB0E44}" type="parTrans" cxnId="{9DAE9188-BA84-4C56-A934-84F7DC72E71B}">
      <dgm:prSet/>
      <dgm:spPr/>
      <dgm:t>
        <a:bodyPr/>
        <a:lstStyle/>
        <a:p>
          <a:endParaRPr lang="de-DE"/>
        </a:p>
      </dgm:t>
    </dgm:pt>
    <dgm:pt modelId="{7EEDE5D8-34E3-4174-91E3-30A9CA8A65F3}" type="sibTrans" cxnId="{9DAE9188-BA84-4C56-A934-84F7DC72E71B}">
      <dgm:prSet/>
      <dgm:spPr/>
      <dgm:t>
        <a:bodyPr/>
        <a:lstStyle/>
        <a:p>
          <a:endParaRPr lang="de-DE"/>
        </a:p>
      </dgm:t>
    </dgm:pt>
    <dgm:pt modelId="{B70B074B-F8B7-4FAC-99B0-8E641AEB3E3A}">
      <dgm:prSet phldrT="[Text]"/>
      <dgm:spPr/>
      <dgm:t>
        <a:bodyPr/>
        <a:lstStyle/>
        <a:p>
          <a:r>
            <a:rPr lang="de-DE"/>
            <a:t>Echtes Interesse an Rückmeldungen und seinem Einfluss auf  die Schüler  </a:t>
          </a:r>
        </a:p>
      </dgm:t>
    </dgm:pt>
    <dgm:pt modelId="{86BF2D0E-C274-416A-98B4-5DED1D4D7AAD}" type="parTrans" cxnId="{8C06A90D-104D-4EC0-9F98-31C259B8CD52}">
      <dgm:prSet/>
      <dgm:spPr/>
      <dgm:t>
        <a:bodyPr/>
        <a:lstStyle/>
        <a:p>
          <a:endParaRPr lang="de-DE"/>
        </a:p>
      </dgm:t>
    </dgm:pt>
    <dgm:pt modelId="{AB0B5181-E43B-478C-B422-410BADABAB79}" type="sibTrans" cxnId="{8C06A90D-104D-4EC0-9F98-31C259B8CD52}">
      <dgm:prSet/>
      <dgm:spPr/>
      <dgm:t>
        <a:bodyPr/>
        <a:lstStyle/>
        <a:p>
          <a:endParaRPr lang="de-DE"/>
        </a:p>
      </dgm:t>
    </dgm:pt>
    <dgm:pt modelId="{79A817B7-306C-41A6-9B89-D83BA2F8D371}">
      <dgm:prSet phldrT="[Text]"/>
      <dgm:spPr/>
      <dgm:t>
        <a:bodyPr/>
        <a:lstStyle/>
        <a:p>
          <a:r>
            <a:rPr lang="de-DE"/>
            <a:t>bereit für Veränderungen</a:t>
          </a:r>
        </a:p>
      </dgm:t>
    </dgm:pt>
    <dgm:pt modelId="{4814B8B7-430B-4D5B-B8E7-873459D07ACC}" type="parTrans" cxnId="{5C23D457-D16C-4E92-9636-5A822A2ECA46}">
      <dgm:prSet/>
      <dgm:spPr/>
      <dgm:t>
        <a:bodyPr/>
        <a:lstStyle/>
        <a:p>
          <a:endParaRPr lang="de-DE"/>
        </a:p>
      </dgm:t>
    </dgm:pt>
    <dgm:pt modelId="{4B9ABB36-5274-4300-AC40-FA7CCB00B2D0}" type="sibTrans" cxnId="{5C23D457-D16C-4E92-9636-5A822A2ECA46}">
      <dgm:prSet/>
      <dgm:spPr/>
      <dgm:t>
        <a:bodyPr/>
        <a:lstStyle/>
        <a:p>
          <a:endParaRPr lang="de-DE"/>
        </a:p>
      </dgm:t>
    </dgm:pt>
    <dgm:pt modelId="{EF2F5E4C-A566-460E-8C71-116B08A1292F}">
      <dgm:prSet phldrT="[Text]"/>
      <dgm:spPr/>
      <dgm:t>
        <a:bodyPr/>
        <a:lstStyle/>
        <a:p>
          <a:r>
            <a:rPr lang="de-DE"/>
            <a:t>Wertschätzung der Möglichkeit zur Einflussnahme </a:t>
          </a:r>
        </a:p>
      </dgm:t>
    </dgm:pt>
    <dgm:pt modelId="{7EA409B4-025F-4A06-9F3A-322B3DC48A86}" type="parTrans" cxnId="{E06C033C-22C7-4391-9802-DC353BB4827F}">
      <dgm:prSet/>
      <dgm:spPr/>
      <dgm:t>
        <a:bodyPr/>
        <a:lstStyle/>
        <a:p>
          <a:endParaRPr lang="de-DE"/>
        </a:p>
      </dgm:t>
    </dgm:pt>
    <dgm:pt modelId="{5F20701F-29AC-479C-9A29-276707E82D6B}" type="sibTrans" cxnId="{E06C033C-22C7-4391-9802-DC353BB4827F}">
      <dgm:prSet/>
      <dgm:spPr/>
      <dgm:t>
        <a:bodyPr/>
        <a:lstStyle/>
        <a:p>
          <a:endParaRPr lang="de-DE"/>
        </a:p>
      </dgm:t>
    </dgm:pt>
    <dgm:pt modelId="{48EF02D5-9619-4D6F-8969-2C421CB44406}">
      <dgm:prSet phldrT="[Text]"/>
      <dgm:spPr/>
      <dgm:t>
        <a:bodyPr/>
        <a:lstStyle/>
        <a:p>
          <a:r>
            <a:rPr lang="de-DE"/>
            <a:t>Entscheidung über mögliche Konsequenzen trifft die Lehrkraft</a:t>
          </a:r>
        </a:p>
      </dgm:t>
    </dgm:pt>
    <dgm:pt modelId="{C9988A9C-EEB2-455B-BFD7-F99A1639D69B}" type="parTrans" cxnId="{B8E7224D-CD8B-4F44-8561-4B061EA41DD8}">
      <dgm:prSet/>
      <dgm:spPr/>
      <dgm:t>
        <a:bodyPr/>
        <a:lstStyle/>
        <a:p>
          <a:endParaRPr lang="de-DE"/>
        </a:p>
      </dgm:t>
    </dgm:pt>
    <dgm:pt modelId="{511B9DDE-521F-496A-9D4F-C7033F36F80D}" type="sibTrans" cxnId="{B8E7224D-CD8B-4F44-8561-4B061EA41DD8}">
      <dgm:prSet/>
      <dgm:spPr/>
      <dgm:t>
        <a:bodyPr/>
        <a:lstStyle/>
        <a:p>
          <a:endParaRPr lang="de-DE"/>
        </a:p>
      </dgm:t>
    </dgm:pt>
    <dgm:pt modelId="{CADA8AF0-2F36-420E-9B0A-F2C36102E25B}" type="pres">
      <dgm:prSet presAssocID="{DD300D59-F456-44BE-B56E-3D06A5E5D2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142120F-625D-4401-96FB-DD27A32D6893}" type="pres">
      <dgm:prSet presAssocID="{EF9009C8-FFAE-4031-BA31-B148AFC74305}" presName="parentText" presStyleLbl="node1" presStyleIdx="0" presStyleCnt="2" custLinFactNeighborX="-195" custLinFactNeighborY="-4415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B8936B-F6A5-4CA0-8FB9-5180A4FD7945}" type="pres">
      <dgm:prSet presAssocID="{EF9009C8-FFAE-4031-BA31-B148AFC7430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39FC379-D3B8-4172-9CE5-1002F871C2B9}" type="pres">
      <dgm:prSet presAssocID="{A17A5030-BCF0-4886-BCCD-0332F547701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0166588-0DD2-4E19-967D-DFD234D9D8F5}" type="pres">
      <dgm:prSet presAssocID="{A17A5030-BCF0-4886-BCCD-0332F547701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B8C29CF-F9E2-4233-84D9-119800FDF0C3}" type="presOf" srcId="{DD300D59-F456-44BE-B56E-3D06A5E5D2C2}" destId="{CADA8AF0-2F36-420E-9B0A-F2C36102E25B}" srcOrd="0" destOrd="0" presId="urn:microsoft.com/office/officeart/2005/8/layout/vList2"/>
    <dgm:cxn modelId="{BFA1E05D-EBF9-494B-B8BC-40DC2DDB04ED}" type="presOf" srcId="{A17A5030-BCF0-4886-BCCD-0332F5477010}" destId="{D39FC379-D3B8-4172-9CE5-1002F871C2B9}" srcOrd="0" destOrd="0" presId="urn:microsoft.com/office/officeart/2005/8/layout/vList2"/>
    <dgm:cxn modelId="{5C23D457-D16C-4E92-9636-5A822A2ECA46}" srcId="{EF9009C8-FFAE-4031-BA31-B148AFC74305}" destId="{79A817B7-306C-41A6-9B89-D83BA2F8D371}" srcOrd="2" destOrd="0" parTransId="{4814B8B7-430B-4D5B-B8E7-873459D07ACC}" sibTransId="{4B9ABB36-5274-4300-AC40-FA7CCB00B2D0}"/>
    <dgm:cxn modelId="{1744F674-EE72-4F99-B8C9-85DDD1C8B98C}" type="presOf" srcId="{48EF02D5-9619-4D6F-8969-2C421CB44406}" destId="{10166588-0DD2-4E19-967D-DFD234D9D8F5}" srcOrd="0" destOrd="2" presId="urn:microsoft.com/office/officeart/2005/8/layout/vList2"/>
    <dgm:cxn modelId="{AB242645-B958-4EC9-AC08-F7965AD2562D}" type="presOf" srcId="{8A102EF8-4D3A-4296-8524-C674237B1C44}" destId="{10166588-0DD2-4E19-967D-DFD234D9D8F5}" srcOrd="0" destOrd="0" presId="urn:microsoft.com/office/officeart/2005/8/layout/vList2"/>
    <dgm:cxn modelId="{9DAE9188-BA84-4C56-A934-84F7DC72E71B}" srcId="{A17A5030-BCF0-4886-BCCD-0332F5477010}" destId="{8A102EF8-4D3A-4296-8524-C674237B1C44}" srcOrd="0" destOrd="0" parTransId="{CB24E9BD-EEA4-404D-939A-C09501DB0E44}" sibTransId="{7EEDE5D8-34E3-4174-91E3-30A9CA8A65F3}"/>
    <dgm:cxn modelId="{B8E7224D-CD8B-4F44-8561-4B061EA41DD8}" srcId="{A17A5030-BCF0-4886-BCCD-0332F5477010}" destId="{48EF02D5-9619-4D6F-8969-2C421CB44406}" srcOrd="2" destOrd="0" parTransId="{C9988A9C-EEB2-455B-BFD7-F99A1639D69B}" sibTransId="{511B9DDE-521F-496A-9D4F-C7033F36F80D}"/>
    <dgm:cxn modelId="{D30EE485-5E97-4CA7-BF47-48BDA0689E12}" type="presOf" srcId="{EF9009C8-FFAE-4031-BA31-B148AFC74305}" destId="{3142120F-625D-4401-96FB-DD27A32D6893}" srcOrd="0" destOrd="0" presId="urn:microsoft.com/office/officeart/2005/8/layout/vList2"/>
    <dgm:cxn modelId="{F2350E64-F076-45F2-8B62-1794354B95BB}" type="presOf" srcId="{B70B074B-F8B7-4FAC-99B0-8E641AEB3E3A}" destId="{8CB8936B-F6A5-4CA0-8FB9-5180A4FD7945}" srcOrd="0" destOrd="1" presId="urn:microsoft.com/office/officeart/2005/8/layout/vList2"/>
    <dgm:cxn modelId="{1C7074A3-5992-4C58-B765-2A3D94DB3070}" type="presOf" srcId="{79A817B7-306C-41A6-9B89-D83BA2F8D371}" destId="{8CB8936B-F6A5-4CA0-8FB9-5180A4FD7945}" srcOrd="0" destOrd="2" presId="urn:microsoft.com/office/officeart/2005/8/layout/vList2"/>
    <dgm:cxn modelId="{E06C033C-22C7-4391-9802-DC353BB4827F}" srcId="{A17A5030-BCF0-4886-BCCD-0332F5477010}" destId="{EF2F5E4C-A566-460E-8C71-116B08A1292F}" srcOrd="1" destOrd="0" parTransId="{7EA409B4-025F-4A06-9F3A-322B3DC48A86}" sibTransId="{5F20701F-29AC-479C-9A29-276707E82D6B}"/>
    <dgm:cxn modelId="{E8B94F12-F2D9-4F64-B4E0-217848A92105}" srcId="{EF9009C8-FFAE-4031-BA31-B148AFC74305}" destId="{4EE9E228-5770-4DA5-A423-D6E0B0F9BED9}" srcOrd="0" destOrd="0" parTransId="{830D64D3-00BF-40CB-92B2-5A8E0CDF3476}" sibTransId="{45E5CEA3-E7BB-414E-B503-A3604FDC50BC}"/>
    <dgm:cxn modelId="{CB2CE1AB-0CE0-400B-87C1-0A71C0FD2050}" srcId="{DD300D59-F456-44BE-B56E-3D06A5E5D2C2}" destId="{EF9009C8-FFAE-4031-BA31-B148AFC74305}" srcOrd="0" destOrd="0" parTransId="{55200BDB-4186-40B4-946A-440306F496B6}" sibTransId="{655AF94F-AA4F-4801-9798-2F1789C0428A}"/>
    <dgm:cxn modelId="{88643DCA-4591-4C22-A0ED-952F5F0AE576}" type="presOf" srcId="{4EE9E228-5770-4DA5-A423-D6E0B0F9BED9}" destId="{8CB8936B-F6A5-4CA0-8FB9-5180A4FD7945}" srcOrd="0" destOrd="0" presId="urn:microsoft.com/office/officeart/2005/8/layout/vList2"/>
    <dgm:cxn modelId="{7083034A-5BBA-468C-BD3C-F939646BB4CC}" srcId="{DD300D59-F456-44BE-B56E-3D06A5E5D2C2}" destId="{A17A5030-BCF0-4886-BCCD-0332F5477010}" srcOrd="1" destOrd="0" parTransId="{9794B17B-40CF-4DEB-9F15-229ED611E3C5}" sibTransId="{31C48871-80BE-4165-BF65-494644613704}"/>
    <dgm:cxn modelId="{8C06A90D-104D-4EC0-9F98-31C259B8CD52}" srcId="{EF9009C8-FFAE-4031-BA31-B148AFC74305}" destId="{B70B074B-F8B7-4FAC-99B0-8E641AEB3E3A}" srcOrd="1" destOrd="0" parTransId="{86BF2D0E-C274-416A-98B4-5DED1D4D7AAD}" sibTransId="{AB0B5181-E43B-478C-B422-410BADABAB79}"/>
    <dgm:cxn modelId="{32446419-ACA0-4DE9-B903-F6AD7DB75562}" type="presOf" srcId="{EF2F5E4C-A566-460E-8C71-116B08A1292F}" destId="{10166588-0DD2-4E19-967D-DFD234D9D8F5}" srcOrd="0" destOrd="1" presId="urn:microsoft.com/office/officeart/2005/8/layout/vList2"/>
    <dgm:cxn modelId="{58E517BC-2914-4D62-92F8-1E68E4834A32}" type="presParOf" srcId="{CADA8AF0-2F36-420E-9B0A-F2C36102E25B}" destId="{3142120F-625D-4401-96FB-DD27A32D6893}" srcOrd="0" destOrd="0" presId="urn:microsoft.com/office/officeart/2005/8/layout/vList2"/>
    <dgm:cxn modelId="{3666B11A-9ADE-4460-A9A6-C064E93105B8}" type="presParOf" srcId="{CADA8AF0-2F36-420E-9B0A-F2C36102E25B}" destId="{8CB8936B-F6A5-4CA0-8FB9-5180A4FD7945}" srcOrd="1" destOrd="0" presId="urn:microsoft.com/office/officeart/2005/8/layout/vList2"/>
    <dgm:cxn modelId="{C2951428-CAC8-42BA-A54C-BAA9EA5A7EC4}" type="presParOf" srcId="{CADA8AF0-2F36-420E-9B0A-F2C36102E25B}" destId="{D39FC379-D3B8-4172-9CE5-1002F871C2B9}" srcOrd="2" destOrd="0" presId="urn:microsoft.com/office/officeart/2005/8/layout/vList2"/>
    <dgm:cxn modelId="{2907F28C-D3D7-4E90-9C16-30BE669BE2FA}" type="presParOf" srcId="{CADA8AF0-2F36-420E-9B0A-F2C36102E25B}" destId="{10166588-0DD2-4E19-967D-DFD234D9D8F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42120F-625D-4401-96FB-DD27A32D6893}">
      <dsp:nvSpPr>
        <dsp:cNvPr id="0" name=""/>
        <dsp:cNvSpPr/>
      </dsp:nvSpPr>
      <dsp:spPr>
        <a:xfrm>
          <a:off x="0" y="0"/>
          <a:ext cx="10721454" cy="791505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>
              <a:solidFill>
                <a:schemeClr val="tx1"/>
              </a:solidFill>
            </a:rPr>
            <a:t>Lehrkraft</a:t>
          </a:r>
        </a:p>
      </dsp:txBody>
      <dsp:txXfrm>
        <a:off x="38638" y="38638"/>
        <a:ext cx="10644178" cy="714229"/>
      </dsp:txXfrm>
    </dsp:sp>
    <dsp:sp modelId="{8CB8936B-F6A5-4CA0-8FB9-5180A4FD7945}">
      <dsp:nvSpPr>
        <dsp:cNvPr id="0" name=""/>
        <dsp:cNvSpPr/>
      </dsp:nvSpPr>
      <dsp:spPr>
        <a:xfrm>
          <a:off x="0" y="796970"/>
          <a:ext cx="10721454" cy="136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406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/>
            <a:t>Offenheit der Lehrperson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/>
            <a:t>Echtes Interesse an Rückmeldungen und seinem Einfluss auf  die Schüler 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/>
            <a:t>bereit für Veränderungen</a:t>
          </a:r>
        </a:p>
      </dsp:txBody>
      <dsp:txXfrm>
        <a:off x="0" y="796970"/>
        <a:ext cx="10721454" cy="1366200"/>
      </dsp:txXfrm>
    </dsp:sp>
    <dsp:sp modelId="{D39FC379-D3B8-4172-9CE5-1002F871C2B9}">
      <dsp:nvSpPr>
        <dsp:cNvPr id="0" name=""/>
        <dsp:cNvSpPr/>
      </dsp:nvSpPr>
      <dsp:spPr>
        <a:xfrm>
          <a:off x="0" y="2163170"/>
          <a:ext cx="10721454" cy="791505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>
              <a:solidFill>
                <a:schemeClr val="tx1"/>
              </a:solidFill>
            </a:rPr>
            <a:t>Schüler</a:t>
          </a:r>
        </a:p>
      </dsp:txBody>
      <dsp:txXfrm>
        <a:off x="38638" y="2201808"/>
        <a:ext cx="10644178" cy="714229"/>
      </dsp:txXfrm>
    </dsp:sp>
    <dsp:sp modelId="{10166588-0DD2-4E19-967D-DFD234D9D8F5}">
      <dsp:nvSpPr>
        <dsp:cNvPr id="0" name=""/>
        <dsp:cNvSpPr/>
      </dsp:nvSpPr>
      <dsp:spPr>
        <a:xfrm>
          <a:off x="0" y="2954675"/>
          <a:ext cx="10721454" cy="136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406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/>
            <a:t>keine Beurteilung der Lehrkraft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/>
            <a:t>Wertschätzung der Möglichkeit zur Einflussnahme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/>
            <a:t>Entscheidung über mögliche Konsequenzen trifft die Lehrkraft</a:t>
          </a:r>
        </a:p>
      </dsp:txBody>
      <dsp:txXfrm>
        <a:off x="0" y="2954675"/>
        <a:ext cx="10721454" cy="1366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300" cy="500464"/>
          </a:xfrm>
          <a:prstGeom prst="rect">
            <a:avLst/>
          </a:prstGeom>
        </p:spPr>
        <p:txBody>
          <a:bodyPr vert="horz" lIns="92184" tIns="46092" rIns="92184" bIns="4609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7448" y="0"/>
            <a:ext cx="2975300" cy="500464"/>
          </a:xfrm>
          <a:prstGeom prst="rect">
            <a:avLst/>
          </a:prstGeom>
        </p:spPr>
        <p:txBody>
          <a:bodyPr vert="horz" lIns="92184" tIns="46092" rIns="92184" bIns="46092" rtlCol="0"/>
          <a:lstStyle>
            <a:lvl1pPr algn="r">
              <a:defRPr sz="1200"/>
            </a:lvl1pPr>
          </a:lstStyle>
          <a:p>
            <a:fld id="{2B22F153-527C-496B-9C84-94BE0BD6545E}" type="datetimeFigureOut">
              <a:rPr lang="de-DE" smtClean="0"/>
              <a:t>21.10.2019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7611"/>
            <a:ext cx="2975300" cy="500464"/>
          </a:xfrm>
          <a:prstGeom prst="rect">
            <a:avLst/>
          </a:prstGeom>
        </p:spPr>
        <p:txBody>
          <a:bodyPr vert="horz" lIns="92184" tIns="46092" rIns="92184" bIns="4609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7448" y="9497611"/>
            <a:ext cx="2975300" cy="500464"/>
          </a:xfrm>
          <a:prstGeom prst="rect">
            <a:avLst/>
          </a:prstGeom>
        </p:spPr>
        <p:txBody>
          <a:bodyPr vert="horz" lIns="92184" tIns="46092" rIns="92184" bIns="46092" rtlCol="0" anchor="b"/>
          <a:lstStyle>
            <a:lvl1pPr algn="r">
              <a:defRPr sz="1200"/>
            </a:lvl1pPr>
          </a:lstStyle>
          <a:p>
            <a:fld id="{D304BAA6-3340-45C9-8877-306C65AB2A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0220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00013" y="749300"/>
            <a:ext cx="6664325" cy="3749675"/>
          </a:xfrm>
          <a:prstGeom prst="rect">
            <a:avLst/>
          </a:prstGeom>
        </p:spPr>
        <p:txBody>
          <a:bodyPr lIns="92184" tIns="46092" rIns="92184" bIns="46092"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5248" y="4749086"/>
            <a:ext cx="5033857" cy="4499134"/>
          </a:xfrm>
          <a:prstGeom prst="rect">
            <a:avLst/>
          </a:prstGeom>
        </p:spPr>
        <p:txBody>
          <a:bodyPr lIns="92184" tIns="46092" rIns="92184" bIns="46092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986168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27331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/>
              <a:t>Nicht jedes Feedback ist erfolgreich – erfolgreiches Feedback durch Beachtung der Ebenen:</a:t>
            </a:r>
          </a:p>
          <a:p>
            <a:pPr marL="171422" indent="-171422">
              <a:buFontTx/>
              <a:buChar char="-"/>
            </a:pPr>
            <a:r>
              <a:rPr lang="de-DE" sz="1600"/>
              <a:t>Feedback auf der Ebene der Aufgabe: gibt dem Lernenden Rückmeldung, welche Aufgaben er lösen kann und welche nicht</a:t>
            </a:r>
          </a:p>
          <a:p>
            <a:pPr marL="171422" indent="-171422">
              <a:buFontTx/>
              <a:buChar char="-"/>
            </a:pPr>
            <a:r>
              <a:rPr lang="de-DE" sz="1600"/>
              <a:t>Feedback auf der Ebene des Prozesses gibt dem Lernenden Rückmeldung wie der Fortschritt im Lernen aussieht/ was gut/ schlecht läuft </a:t>
            </a:r>
          </a:p>
          <a:p>
            <a:pPr marL="171422" indent="-171422">
              <a:buFontTx/>
              <a:buChar char="-"/>
            </a:pPr>
            <a:r>
              <a:rPr lang="de-DE" sz="1600"/>
              <a:t>Feedback auf der Ebene der Selbstregulation gibt dem Lernenden Rückmeldung, welche Schritte von ihm als nächstes zu gehen/ verändern sind</a:t>
            </a:r>
          </a:p>
          <a:p>
            <a:pPr marL="171422" indent="-171422">
              <a:buFontTx/>
              <a:buChar char="-"/>
            </a:pPr>
            <a:r>
              <a:rPr lang="de-DE" sz="1600"/>
              <a:t>Ebene des Selbst: nicht wirksam für Feedback – keine Auswirkungen auf weiteren Unterricht</a:t>
            </a:r>
          </a:p>
          <a:p>
            <a:r>
              <a:rPr lang="de-DE" sz="1600"/>
              <a:t>     Fragen zu personenbezogenen Eigenschaften, wie z.B. Lob und Tadel: </a:t>
            </a:r>
            <a:r>
              <a:rPr lang="de-DE" sz="1600" err="1"/>
              <a:t>Fandest</a:t>
            </a:r>
            <a:r>
              <a:rPr lang="de-DE" sz="1600"/>
              <a:t> du den Unterricht zum Thema XY schön? </a:t>
            </a:r>
          </a:p>
          <a:p>
            <a:r>
              <a:rPr lang="de-DE" sz="1600"/>
              <a:t>Ebenen sind also unterschiedlich einflussreich auf das Lernen; </a:t>
            </a:r>
          </a:p>
          <a:p>
            <a:r>
              <a:rPr lang="de-DE" sz="1600"/>
              <a:t>Bedeutsam: Aufgabe, Prozess, Selbstregulation  </a:t>
            </a:r>
            <a:r>
              <a:rPr lang="de-DE" sz="1600">
                <a:sym typeface="Wingdings" panose="05000000000000000000" pitchFamily="2" charset="2"/>
              </a:rPr>
              <a:t> </a:t>
            </a:r>
            <a:r>
              <a:rPr lang="de-DE" sz="1600"/>
              <a:t>Wirksamkeit der Ebenen steigern sich, wenn sie so oft wie möglich in Wechselwirkung treten </a:t>
            </a:r>
            <a:r>
              <a:rPr lang="de-DE" sz="1600">
                <a:sym typeface="Wingdings" panose="05000000000000000000" pitchFamily="2" charset="2"/>
              </a:rPr>
              <a:t> Feedback, dass also alle 3 Ebenen berücksichtigt führt auch zu den größten Lernerfolgen -&gt; </a:t>
            </a:r>
            <a:r>
              <a:rPr lang="de-DE" sz="1600"/>
              <a:t>Größte Effekte hat das Feedback von den Lernenden zur Lehrkraft! </a:t>
            </a:r>
          </a:p>
          <a:p>
            <a:r>
              <a:rPr lang="de-DE" sz="1600"/>
              <a:t>Warum? Nur die Schüler können Auskunft geben, ob die Inhalte verstanden wurden, Ziele erreicht wurden, Methoden sinnvoll waren, Medien gezielt eingesetzt waren…</a:t>
            </a:r>
          </a:p>
          <a:p>
            <a:r>
              <a:rPr lang="de-DE" sz="1600"/>
              <a:t>Auskunft für die LK führt zur Veränderung des U-&gt; Stellungnahmen der S sind dabei nie als endgültig zu betrachten, sondern als Eintrittskarte in den Dialog über Lernen und Lehren zu verstehen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9629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9300"/>
            <a:ext cx="6664325" cy="37496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/>
              <a:t>Daten einholen zu Bereichen, die im Einfluss der L liegen – dazu kann das didaktisches Sechseck</a:t>
            </a:r>
            <a:r>
              <a:rPr lang="de-DE" sz="1600" baseline="0"/>
              <a:t> helfen</a:t>
            </a:r>
          </a:p>
          <a:p>
            <a:r>
              <a:rPr lang="de-DE" sz="1600" baseline="0"/>
              <a:t>Frage: Wozu möchte ich bezüglich der Planung und Umsetzung des Unterrichts/ der Sequenz mir Feedback einholen? </a:t>
            </a:r>
          </a:p>
          <a:p>
            <a:r>
              <a:rPr lang="de-DE" sz="1600" baseline="0"/>
              <a:t>-Alter und Reflexionsfähigkeit der S berücksichtigen </a:t>
            </a:r>
            <a:r>
              <a:rPr lang="de-DE" sz="1600"/>
              <a:t>(Umfang, Fragestellungen, Anzahl der Items), </a:t>
            </a:r>
            <a:endParaRPr lang="de-DE" sz="1600" baseline="0"/>
          </a:p>
          <a:p>
            <a:r>
              <a:rPr lang="de-DE" sz="1600" baseline="0"/>
              <a:t>-S weiß, dass es um seine persönliche Wahrnehmung geht, nicht um die Einschätzung der Lerngruppe insgesamt</a:t>
            </a:r>
          </a:p>
          <a:p>
            <a:r>
              <a:rPr lang="de-DE" sz="1600" baseline="0"/>
              <a:t>-Inhalte sollten sich auf konkrete U-situationen oder Handlungen der Lehrkraft beziehen (zeitlich z.B. auf eine Woche, inhaltlich auf eine Sequenz) </a:t>
            </a:r>
          </a:p>
          <a:p>
            <a:r>
              <a:rPr lang="de-DE" sz="1600" baseline="0"/>
              <a:t>-zahlenmäßige Begrenzung der Feedbackaspekte (z.B. evtl. nur L-S-Beziehung); Fragebögen mit zu viel Items sind beim Ausfüllen und Auswerten unökonomisch und ineffizient – lieber weniger und öfter!</a:t>
            </a:r>
          </a:p>
          <a:p>
            <a:r>
              <a:rPr lang="de-DE" sz="1600" baseline="0"/>
              <a:t>-Konzentration auf Schwächen vorbeugen – auch positive Aspekte in den Blick nehmen und damit in das Bewusstsein rücken </a:t>
            </a:r>
          </a:p>
          <a:p>
            <a:pPr marL="0" indent="0">
              <a:buFontTx/>
              <a:buNone/>
            </a:pPr>
            <a:r>
              <a:rPr lang="de-DE" sz="1600"/>
              <a:t>-Zeitpunkt des Feedbacks:  positive Veränderungen können auf die S Auswirkung haben -&gt; Befragung nicht erst am Ende des Schuljahres (weitere Überlegungen später)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4293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9300"/>
            <a:ext cx="6664325" cy="37496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/>
              <a:t>Wie wird die</a:t>
            </a:r>
            <a:r>
              <a:rPr lang="de-DE" sz="1600" baseline="0"/>
              <a:t> Atmosphäre von meinen S wahrgenommen?</a:t>
            </a:r>
          </a:p>
          <a:p>
            <a:r>
              <a:rPr lang="de-DE" sz="1600" baseline="0"/>
              <a:t>Hat das Thema für meine S Bedeutung?</a:t>
            </a:r>
          </a:p>
          <a:p>
            <a:r>
              <a:rPr lang="de-DE" sz="1600"/>
              <a:t>Wie</a:t>
            </a:r>
            <a:r>
              <a:rPr lang="de-DE" sz="1600" baseline="0"/>
              <a:t> hoch ist der Lernerfolg aus der Sicht meiner S?</a:t>
            </a:r>
          </a:p>
          <a:p>
            <a:r>
              <a:rPr lang="de-DE" sz="1600" baseline="0"/>
              <a:t>Wie wird die Gruppenarbeit oder andere eingesetzte Methode bewertet? </a:t>
            </a:r>
          </a:p>
          <a:p>
            <a:r>
              <a:rPr lang="de-DE" sz="1600" baseline="0"/>
              <a:t>Wie hilfreich waren die Lernmaterialien?</a:t>
            </a:r>
          </a:p>
          <a:p>
            <a:r>
              <a:rPr lang="de-DE" sz="1600" baseline="0"/>
              <a:t>Wie empfinden meine S die Organisation im U (z.B. Klarheit zu Phasen, Abläufen, Materialien…)</a:t>
            </a:r>
            <a:endParaRPr lang="de-DE" sz="1600"/>
          </a:p>
          <a:p>
            <a:r>
              <a:rPr lang="de-DE" sz="1600">
                <a:sym typeface="Wingdings" panose="05000000000000000000" pitchFamily="2" charset="2"/>
              </a:rPr>
              <a:t> </a:t>
            </a:r>
            <a:r>
              <a:rPr lang="de-DE" sz="1600"/>
              <a:t>Hat eine Lehrkraft keinerlei Informationen zur Sichtweise der Lernenden, läuft sie Gefahr,</a:t>
            </a:r>
            <a:r>
              <a:rPr lang="de-DE" sz="1600" baseline="0"/>
              <a:t> über die Köpfe der S hinweg zu unterrichten und es dem Zufall zu überlassen, ob ihre Planungen zu den Lernenden passen oder nicht.</a:t>
            </a:r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3837633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9010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06517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21794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0624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99836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35143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58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32057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6714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55374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529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3976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631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2389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1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/>
              <a:t>Feedback offenbart und spiegelt den Blick und die Wahrnehmung meiner Selbst der anderen wieder – und kann viele Überraschungen bieten und zur Veränderung  der eigenen Wahrnehmung führen . Bin ich das Kätzchen , nehme mich aber als Löwe wahr? –Wie werde ich von meinen S gesehen? &gt; Ich will mehr Feedback!</a:t>
            </a:r>
          </a:p>
        </p:txBody>
      </p:sp>
    </p:spTree>
    <p:extLst>
      <p:ext uri="{BB962C8B-B14F-4D97-AF65-F5344CB8AC3E}">
        <p14:creationId xmlns:p14="http://schemas.microsoft.com/office/powerpoint/2010/main" val="4273791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0013" y="749300"/>
            <a:ext cx="6664325" cy="37496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/>
              <a:t>Feedback dient der Weiterentwicklung der Lehrkraft –ihr Kompetenzzuwachs wirkt auf die Lernenden zurück</a:t>
            </a:r>
          </a:p>
        </p:txBody>
      </p:sp>
    </p:spTree>
    <p:extLst>
      <p:ext uri="{BB962C8B-B14F-4D97-AF65-F5344CB8AC3E}">
        <p14:creationId xmlns:p14="http://schemas.microsoft.com/office/powerpoint/2010/main" val="884503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/>
              <a:t>Schülerfeedback hat ein hohes Potential – muss genutzt werden!</a:t>
            </a:r>
          </a:p>
          <a:p>
            <a:r>
              <a:rPr lang="de-DE" sz="1600"/>
              <a:t>Hilfreiche Aspekte, damit es gewinnbringend / wirksam eingesetzt wird: </a:t>
            </a:r>
          </a:p>
          <a:p>
            <a:pPr marL="171422" indent="-171422">
              <a:buFontTx/>
              <a:buChar char="-"/>
            </a:pPr>
            <a:r>
              <a:rPr lang="de-DE" sz="1600"/>
              <a:t>Haltung der Beteiligten! </a:t>
            </a:r>
          </a:p>
          <a:p>
            <a:r>
              <a:rPr lang="de-DE" sz="1600"/>
              <a:t>    Lehrkraft – Kennzeichen der Lehrerprofessionalität</a:t>
            </a:r>
          </a:p>
          <a:p>
            <a:r>
              <a:rPr lang="de-DE" sz="1600"/>
              <a:t>    Schüler – kein „Abrechnen“ mit LK</a:t>
            </a:r>
          </a:p>
          <a:p>
            <a:pPr marL="0" indent="0">
              <a:buFontTx/>
              <a:buNone/>
            </a:pPr>
            <a:endParaRPr lang="de-DE" sz="1600"/>
          </a:p>
          <a:p>
            <a:r>
              <a:rPr lang="de-DE" sz="1600" b="1"/>
              <a:t>Feedback zu veränderbaren Faktoren von Seiten der L! -&gt; Ebenen des Feedbacks: </a:t>
            </a:r>
          </a:p>
          <a:p>
            <a:endParaRPr lang="de-DE" b="1" baseline="0"/>
          </a:p>
          <a:p>
            <a:pPr marL="171422" indent="-171422">
              <a:buFontTx/>
              <a:buChar char="-"/>
            </a:pP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077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/>
        </p:nvSpPr>
        <p:spPr>
          <a:xfrm rot="20767396">
            <a:off x="680968" y="1421488"/>
            <a:ext cx="4425697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Was </a:t>
            </a:r>
            <a:r>
              <a:rPr err="1"/>
              <a:t>verstehe</a:t>
            </a:r>
            <a:r>
              <a:rPr/>
              <a:t> </a:t>
            </a:r>
            <a:r>
              <a:rPr err="1"/>
              <a:t>ich</a:t>
            </a:r>
            <a:r>
              <a:rPr/>
              <a:t> </a:t>
            </a:r>
            <a:r>
              <a:rPr err="1"/>
              <a:t>unter</a:t>
            </a:r>
            <a:r>
              <a:rPr/>
              <a:t> Feedback?</a:t>
            </a:r>
          </a:p>
        </p:txBody>
      </p:sp>
      <p:sp>
        <p:nvSpPr>
          <p:cNvPr id="115" name="Shape 115"/>
          <p:cNvSpPr/>
          <p:nvPr/>
        </p:nvSpPr>
        <p:spPr>
          <a:xfrm rot="384377">
            <a:off x="4821109" y="2180212"/>
            <a:ext cx="4014320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Warum brauche ich Feedback?</a:t>
            </a:r>
          </a:p>
        </p:txBody>
      </p:sp>
      <p:sp>
        <p:nvSpPr>
          <p:cNvPr id="116" name="Shape 116"/>
          <p:cNvSpPr/>
          <p:nvPr/>
        </p:nvSpPr>
        <p:spPr>
          <a:xfrm>
            <a:off x="1475494" y="2924393"/>
            <a:ext cx="3847847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 err="1"/>
              <a:t>Wie</a:t>
            </a:r>
            <a:r>
              <a:rPr/>
              <a:t> </a:t>
            </a:r>
            <a:r>
              <a:rPr err="1"/>
              <a:t>bekomme</a:t>
            </a:r>
            <a:r>
              <a:rPr/>
              <a:t> </a:t>
            </a:r>
            <a:r>
              <a:rPr err="1"/>
              <a:t>ich</a:t>
            </a:r>
            <a:r>
              <a:rPr/>
              <a:t> Feedback?</a:t>
            </a:r>
          </a:p>
        </p:txBody>
      </p:sp>
      <p:sp>
        <p:nvSpPr>
          <p:cNvPr id="117" name="Shape 117"/>
          <p:cNvSpPr/>
          <p:nvPr/>
        </p:nvSpPr>
        <p:spPr>
          <a:xfrm rot="20989948">
            <a:off x="6396184" y="3102321"/>
            <a:ext cx="5003173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Warum nutzt Feedback der Lehrkraft?</a:t>
            </a:r>
          </a:p>
        </p:txBody>
      </p:sp>
      <p:sp>
        <p:nvSpPr>
          <p:cNvPr id="118" name="Shape 118"/>
          <p:cNvSpPr/>
          <p:nvPr/>
        </p:nvSpPr>
        <p:spPr>
          <a:xfrm rot="676359">
            <a:off x="1667041" y="4262583"/>
            <a:ext cx="4854537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Warum nützt Feedback dem Schüler?</a:t>
            </a:r>
          </a:p>
        </p:txBody>
      </p:sp>
      <p:sp>
        <p:nvSpPr>
          <p:cNvPr id="119" name="Shape 119"/>
          <p:cNvSpPr/>
          <p:nvPr/>
        </p:nvSpPr>
        <p:spPr>
          <a:xfrm>
            <a:off x="6553200" y="1149082"/>
            <a:ext cx="3989833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Wie oft hole ich Feedback ein?</a:t>
            </a:r>
          </a:p>
        </p:txBody>
      </p:sp>
      <p:sp>
        <p:nvSpPr>
          <p:cNvPr id="120" name="Shape 120"/>
          <p:cNvSpPr/>
          <p:nvPr/>
        </p:nvSpPr>
        <p:spPr>
          <a:xfrm rot="774950">
            <a:off x="7346246" y="4777924"/>
            <a:ext cx="3944937" cy="11582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Welche Erfahrungen habe ich schon mit Feedback gemacht?</a:t>
            </a:r>
          </a:p>
        </p:txBody>
      </p:sp>
      <p:sp>
        <p:nvSpPr>
          <p:cNvPr id="121" name="Shape 121"/>
          <p:cNvSpPr/>
          <p:nvPr/>
        </p:nvSpPr>
        <p:spPr>
          <a:xfrm rot="21405419">
            <a:off x="834045" y="5474251"/>
            <a:ext cx="3804565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Wann hole ich Feedback ein?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7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8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1" animBg="1" advAuto="0"/>
      <p:bldP spid="115" grpId="3" animBg="1" advAuto="0"/>
      <p:bldP spid="116" grpId="4" animBg="1" advAuto="0"/>
      <p:bldP spid="117" grpId="5" animBg="1" advAuto="0"/>
      <p:bldP spid="118" grpId="6" animBg="1" advAuto="0"/>
      <p:bldP spid="119" grpId="2" animBg="1" advAuto="0"/>
      <p:bldP spid="120" grpId="7" animBg="1" advAuto="0"/>
      <p:bldP spid="121" grpId="8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40410"/>
            <a:ext cx="10515600" cy="966852"/>
          </a:xfrm>
        </p:spPr>
        <p:txBody>
          <a:bodyPr/>
          <a:lstStyle/>
          <a:p>
            <a:r>
              <a:rPr lang="de-DE"/>
              <a:t>Welche Rückmeldungen?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409399"/>
              </p:ext>
            </p:extLst>
          </p:nvPr>
        </p:nvGraphicFramePr>
        <p:xfrm>
          <a:off x="838200" y="1207262"/>
          <a:ext cx="10515600" cy="491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1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741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93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648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1320"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Ebenen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Hauptfragen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Feedback-Fragen</a:t>
                      </a:r>
                      <a:endParaRPr lang="de-DE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339230"/>
              </p:ext>
            </p:extLst>
          </p:nvPr>
        </p:nvGraphicFramePr>
        <p:xfrm>
          <a:off x="838200" y="1698582"/>
          <a:ext cx="10515600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1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10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890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84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86489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Aufgabe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Wie gut wurde die Aufgabe </a:t>
                      </a:r>
                    </a:p>
                    <a:p>
                      <a:pPr algn="l"/>
                      <a:r>
                        <a:rPr lang="de-DE" sz="16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erledigt; richtig oder falsch?</a:t>
                      </a:r>
                    </a:p>
                    <a:p>
                      <a:pPr algn="l"/>
                      <a:endParaRPr lang="de-DE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Wohin gehe ich? Was sind </a:t>
                      </a:r>
                    </a:p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Ziele?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Prozess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Welche Strategien sind </a:t>
                      </a:r>
                    </a:p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erforderlich, um die Aufgabe zu </a:t>
                      </a:r>
                    </a:p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bearbeiten; gibt es andere </a:t>
                      </a:r>
                    </a:p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nutzbare Strategien?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 komme ich voran? </a:t>
                      </a:r>
                    </a:p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Welcher Fortschritt wurde in </a:t>
                      </a:r>
                    </a:p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Richtung Ziel gemacht?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Selbstregulation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Welches Wissen und Verständnis ist zwingend nötig, um zu verstehen, was du gerade machst? Selbstüberprüfung, Steuerung des Vorgehens und der Aufgaben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 geht  es weiter ?  Welche nächsten Aktivitäten müssen ergriffen  werden,   um  den einen größeren Fortschritt zu machen?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Selbst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Bewertung der eigenen Person und Gefühle bezüglich des Lernens</a:t>
                      </a:r>
                    </a:p>
                    <a:p>
                      <a:pPr algn="l"/>
                      <a:endParaRPr lang="de-DE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Pfeil nach rechts 11"/>
          <p:cNvSpPr/>
          <p:nvPr/>
        </p:nvSpPr>
        <p:spPr>
          <a:xfrm>
            <a:off x="6994364" y="3349074"/>
            <a:ext cx="1378425" cy="484632"/>
          </a:xfrm>
          <a:prstGeom prst="rightArrow">
            <a:avLst/>
          </a:prstGeom>
          <a:solidFill>
            <a:srgbClr val="C00000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8652681" y="6453462"/>
            <a:ext cx="2701119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Prof. Dr. Klaus </a:t>
            </a:r>
            <a:r>
              <a:rPr kumimoji="0" lang="de-DE" sz="1800" b="0" i="0" u="none" strike="noStrike" cap="none" spc="0" normalizeH="0" baseline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Zierer</a:t>
            </a:r>
            <a:r>
              <a:rPr kumimoji="0" lang="de-D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, 2016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6090" y="5405352"/>
            <a:ext cx="776834" cy="104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9342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Welche Rückmeldungen?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5086" y="1526275"/>
            <a:ext cx="8311486" cy="472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2960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Welche Rückmeldungen?</a:t>
            </a:r>
          </a:p>
        </p:txBody>
      </p:sp>
      <p:pic>
        <p:nvPicPr>
          <p:cNvPr id="6" name="Grafik 5"/>
          <p:cNvPicPr/>
          <p:nvPr/>
        </p:nvPicPr>
        <p:blipFill rotWithShape="1">
          <a:blip r:embed="rId3"/>
          <a:srcRect l="27116" t="11174" r="30225" b="12664"/>
          <a:stretch/>
        </p:blipFill>
        <p:spPr bwMode="auto">
          <a:xfrm>
            <a:off x="2818150" y="1379095"/>
            <a:ext cx="6086007" cy="54082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556773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098"/>
          </a:xfrm>
        </p:spPr>
        <p:txBody>
          <a:bodyPr>
            <a:normAutofit/>
          </a:bodyPr>
          <a:lstStyle/>
          <a:p>
            <a:r>
              <a:rPr lang="de-DE" sz="3600"/>
              <a:t>Erfolgreiches Feedback durch Kompetenz und Haltung</a:t>
            </a:r>
          </a:p>
        </p:txBody>
      </p:sp>
      <p:sp>
        <p:nvSpPr>
          <p:cNvPr id="4" name="Rechteck 3"/>
          <p:cNvSpPr/>
          <p:nvPr/>
        </p:nvSpPr>
        <p:spPr>
          <a:xfrm>
            <a:off x="944379" y="959371"/>
            <a:ext cx="1082289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/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1. Feedback erfordert sensiblen Umgang mit Sprache: </a:t>
            </a: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    Achte auf die Sprache der Lernenden, der Eltern, der Kolleginnen und Kollegen! </a:t>
            </a:r>
          </a:p>
          <a:p>
            <a:endParaRPr lang="de-DE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2. Feedback erfordert ein positives Verständnis von Fehlern: </a:t>
            </a: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    Fehler sind willkommen! </a:t>
            </a:r>
          </a:p>
          <a:p>
            <a:endParaRPr lang="de-DE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3. Feedback legt den Finger in die Wunde: </a:t>
            </a: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    Setze die Herausforderung! Lernen bedeutet harte Arbeit! </a:t>
            </a:r>
          </a:p>
          <a:p>
            <a:endParaRPr lang="de-DE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4. Feedback erfordert eine positive Atmosphäre: </a:t>
            </a: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    Beziehungsarbeit ist wichtig! </a:t>
            </a:r>
          </a:p>
          <a:p>
            <a:endParaRPr lang="de-DE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5. Feedback ist keine Einbahnstraße: </a:t>
            </a:r>
          </a:p>
          <a:p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    Nutze alle Daten für den eigenen Unterricht! Nutze alle Feedbackebenen! </a:t>
            </a:r>
          </a:p>
          <a:p>
            <a:endParaRPr lang="de-DE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b="1">
                <a:latin typeface="Arial" panose="020B0604020202020204" pitchFamily="34" charset="0"/>
                <a:cs typeface="Arial" panose="020B0604020202020204" pitchFamily="34" charset="0"/>
              </a:rPr>
              <a:t>Feedback-KULTUR!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510" y="2518348"/>
            <a:ext cx="3073947" cy="231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1731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STEX - Arbeitsauftrag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1. 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Lesen Sie Ihren Text durch. (5min)</a:t>
            </a:r>
          </a:p>
          <a:p>
            <a:pPr marL="0" indent="0">
              <a:buNone/>
            </a:pPr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2. Finden Sie sich in Gruppen zusammen, in denen jede Nummer </a:t>
            </a:r>
          </a:p>
          <a:p>
            <a:pPr marL="0" indent="0">
              <a:buNone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   einmal vertreten ist.</a:t>
            </a:r>
          </a:p>
          <a:p>
            <a:pPr marL="0" indent="0">
              <a:buNone/>
            </a:pPr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3. Geben Sie das für Sie Wichtigste aus Ihrem Text in der </a:t>
            </a:r>
          </a:p>
          <a:p>
            <a:pPr marL="0" indent="0">
              <a:buNone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   Reihenfolge der Nummerierung an die Gruppe weiter. (15min)</a:t>
            </a:r>
          </a:p>
        </p:txBody>
      </p:sp>
    </p:spTree>
    <p:extLst>
      <p:ext uri="{BB962C8B-B14F-4D97-AF65-F5344CB8AC3E}">
        <p14:creationId xmlns:p14="http://schemas.microsoft.com/office/powerpoint/2010/main" val="25930125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Off val="-9568"/>
                  </a:schemeClr>
                </a:solidFill>
              </a:defRPr>
            </a:lvl1pPr>
          </a:lstStyle>
          <a:p>
            <a:pPr algn="ctr"/>
            <a:r>
              <a:rPr err="1"/>
              <a:t>Modellprojekt</a:t>
            </a:r>
            <a:r>
              <a:rPr/>
              <a:t> </a:t>
            </a:r>
            <a:r>
              <a:rPr err="1"/>
              <a:t>Schüler</a:t>
            </a:r>
            <a:r>
              <a:rPr/>
              <a:t>-Feedback</a:t>
            </a:r>
          </a:p>
        </p:txBody>
      </p:sp>
      <p:sp>
        <p:nvSpPr>
          <p:cNvPr id="156" name="Shape 156"/>
          <p:cNvSpPr>
            <a:spLocks noGrp="1"/>
          </p:cNvSpPr>
          <p:nvPr>
            <p:ph type="body" sz="quarter" idx="1"/>
          </p:nvPr>
        </p:nvSpPr>
        <p:spPr>
          <a:xfrm>
            <a:off x="1633873" y="1825625"/>
            <a:ext cx="9719927" cy="52669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>
                <a:solidFill>
                  <a:srgbClr val="0070C0"/>
                </a:solidFill>
              </a:rPr>
              <a:t>Planung</a:t>
            </a:r>
            <a:endParaRPr>
              <a:solidFill>
                <a:srgbClr val="0070C0"/>
              </a:solidFill>
            </a:endParaRPr>
          </a:p>
        </p:txBody>
      </p:sp>
      <p:sp>
        <p:nvSpPr>
          <p:cNvPr id="157" name="Shape 157"/>
          <p:cNvSpPr/>
          <p:nvPr/>
        </p:nvSpPr>
        <p:spPr>
          <a:xfrm>
            <a:off x="1633873" y="2487258"/>
            <a:ext cx="9719928" cy="526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>
                <a:solidFill>
                  <a:srgbClr val="0070C0"/>
                </a:solidFill>
              </a:rPr>
              <a:t>Durchführung</a:t>
            </a:r>
            <a:endParaRPr>
              <a:solidFill>
                <a:srgbClr val="0070C0"/>
              </a:solidFill>
            </a:endParaRPr>
          </a:p>
        </p:txBody>
      </p:sp>
      <p:sp>
        <p:nvSpPr>
          <p:cNvPr id="158" name="Shape 158"/>
          <p:cNvSpPr/>
          <p:nvPr/>
        </p:nvSpPr>
        <p:spPr>
          <a:xfrm>
            <a:off x="1633873" y="3165651"/>
            <a:ext cx="9719927" cy="526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>
                <a:solidFill>
                  <a:srgbClr val="0070C0"/>
                </a:solidFill>
              </a:rPr>
              <a:t>Auswertung</a:t>
            </a:r>
            <a:endParaRPr>
              <a:solidFill>
                <a:srgbClr val="0070C0"/>
              </a:solidFill>
            </a:endParaRPr>
          </a:p>
        </p:txBody>
      </p:sp>
      <p:sp>
        <p:nvSpPr>
          <p:cNvPr id="159" name="Shape 159"/>
          <p:cNvSpPr/>
          <p:nvPr/>
        </p:nvSpPr>
        <p:spPr>
          <a:xfrm>
            <a:off x="1644205" y="3924259"/>
            <a:ext cx="9719928" cy="526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>
                <a:solidFill>
                  <a:srgbClr val="0070C0"/>
                </a:solidFill>
              </a:rPr>
              <a:t>Gespräch</a:t>
            </a:r>
            <a:r>
              <a:rPr>
                <a:solidFill>
                  <a:srgbClr val="0070C0"/>
                </a:solidFill>
              </a:rPr>
              <a:t> </a:t>
            </a:r>
            <a:r>
              <a:rPr err="1">
                <a:solidFill>
                  <a:srgbClr val="0070C0"/>
                </a:solidFill>
              </a:rPr>
              <a:t>mit</a:t>
            </a:r>
            <a:r>
              <a:rPr>
                <a:solidFill>
                  <a:srgbClr val="0070C0"/>
                </a:solidFill>
              </a:rPr>
              <a:t> </a:t>
            </a:r>
            <a:r>
              <a:rPr err="1">
                <a:solidFill>
                  <a:srgbClr val="0070C0"/>
                </a:solidFill>
              </a:rPr>
              <a:t>einer</a:t>
            </a:r>
            <a:r>
              <a:rPr>
                <a:solidFill>
                  <a:srgbClr val="0070C0"/>
                </a:solidFill>
              </a:rPr>
              <a:t> </a:t>
            </a:r>
            <a:r>
              <a:rPr err="1">
                <a:solidFill>
                  <a:srgbClr val="0070C0"/>
                </a:solidFill>
              </a:rPr>
              <a:t>Lehrkraft</a:t>
            </a:r>
            <a:r>
              <a:rPr>
                <a:solidFill>
                  <a:srgbClr val="0070C0"/>
                </a:solidFill>
              </a:rPr>
              <a:t> der Wahl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1633873" y="1463040"/>
            <a:ext cx="6433167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1" animBg="1" advAuto="0"/>
      <p:bldP spid="157" grpId="2" animBg="1" advAuto="0"/>
      <p:bldP spid="158" grpId="3" animBg="1" advAuto="0"/>
      <p:bldP spid="159" grpId="4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9960" y="314325"/>
            <a:ext cx="10515600" cy="1325563"/>
          </a:xfrm>
        </p:spPr>
        <p:txBody>
          <a:bodyPr/>
          <a:lstStyle/>
          <a:p>
            <a:pPr algn="ctr"/>
            <a:r>
              <a:rPr lang="de-DE">
                <a:solidFill>
                  <a:schemeClr val="accent6">
                    <a:lumMod val="75000"/>
                  </a:schemeClr>
                </a:solidFill>
              </a:rPr>
              <a:t>Modellprojekt Schüler-Feedback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7400" y="1832345"/>
            <a:ext cx="10515600" cy="4581843"/>
          </a:xfrm>
        </p:spPr>
        <p:txBody>
          <a:bodyPr>
            <a:normAutofit fontScale="92500" lnSpcReduction="10000"/>
          </a:bodyPr>
          <a:lstStyle/>
          <a:p>
            <a:r>
              <a:rPr lang="de-DE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Einführung: </a:t>
            </a:r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Theoretische Grundlagen, Vorbereitung des </a:t>
            </a:r>
          </a:p>
          <a:p>
            <a:pPr marL="0" indent="0">
              <a:buNone/>
            </a:pPr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Schüler-Feedbacks im Seminar </a:t>
            </a:r>
          </a:p>
          <a:p>
            <a:r>
              <a:rPr lang="de-DE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Planung:</a:t>
            </a: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Was will ich wissen ? </a:t>
            </a: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Überlegungen zu Themen und zur Zeitspanne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Welche Methode? 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schriftlich, mündlich, non-verbal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Erstellen des Fragebogens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  Einsatz von empirisch validierten Items oder individuell festgelegten</a:t>
            </a:r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7723" y="1832345"/>
            <a:ext cx="751114" cy="715191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3764037" y="4309533"/>
            <a:ext cx="1632858" cy="685800"/>
          </a:xfrm>
          <a:prstGeom prst="ellipse">
            <a:avLst/>
          </a:prstGeom>
          <a:noFill/>
          <a:ln w="25400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02385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9960" y="314325"/>
            <a:ext cx="10515600" cy="1325563"/>
          </a:xfrm>
        </p:spPr>
        <p:txBody>
          <a:bodyPr/>
          <a:lstStyle/>
          <a:p>
            <a:pPr algn="ctr"/>
            <a:r>
              <a:rPr lang="de-DE">
                <a:solidFill>
                  <a:schemeClr val="accent6">
                    <a:lumMod val="75000"/>
                  </a:schemeClr>
                </a:solidFill>
              </a:rPr>
              <a:t>Modellprojekt Schüler-Feedback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605280"/>
            <a:ext cx="10896600" cy="4571683"/>
          </a:xfrm>
        </p:spPr>
        <p:txBody>
          <a:bodyPr>
            <a:normAutofit fontScale="92500" lnSpcReduction="10000"/>
          </a:bodyPr>
          <a:lstStyle/>
          <a:p>
            <a:r>
              <a:rPr lang="de-DE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Durchführung:</a:t>
            </a:r>
          </a:p>
          <a:p>
            <a:pPr lvl="1"/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Information der Schulleitung</a:t>
            </a:r>
            <a:endParaRPr lang="de-DE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/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Grundsätze: Freiwilligkeit, Anonymität, Datenschutz</a:t>
            </a:r>
          </a:p>
          <a:p>
            <a:pPr marL="0" indent="0">
              <a:buNone/>
            </a:pPr>
            <a:endParaRPr lang="de-DE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Durchführung in der Klasse:</a:t>
            </a:r>
          </a:p>
          <a:p>
            <a:pPr lvl="1"/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Einführung der Schüler/innen </a:t>
            </a:r>
          </a:p>
          <a:p>
            <a:pPr lvl="1"/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Bedeutung des Schüler-Feedbacks</a:t>
            </a:r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  Feedbackregeln</a:t>
            </a:r>
          </a:p>
          <a:p>
            <a:pPr lvl="1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  Ablauf ( Durchführungsmodalitäten, Auswertung, </a:t>
            </a:r>
            <a:br>
              <a:rPr lang="de-DE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  Ergebnisrückmeldung)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916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9960" y="314325"/>
            <a:ext cx="10515600" cy="1325563"/>
          </a:xfrm>
        </p:spPr>
        <p:txBody>
          <a:bodyPr/>
          <a:lstStyle/>
          <a:p>
            <a:pPr algn="ctr"/>
            <a:r>
              <a:rPr lang="de-DE">
                <a:solidFill>
                  <a:schemeClr val="accent6">
                    <a:lumMod val="75000"/>
                  </a:schemeClr>
                </a:solidFill>
              </a:rPr>
              <a:t>Modellprojekt Schüler-Feedback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595120"/>
            <a:ext cx="10515600" cy="458184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Auswertung:</a:t>
            </a:r>
            <a:endParaRPr lang="de-DE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Auszählen der Daten und Zusammentragen von Antworten auf  </a:t>
            </a: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offene Fragen</a:t>
            </a:r>
          </a:p>
          <a:p>
            <a:pPr marL="0" indent="0">
              <a:buNone/>
            </a:pPr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Reflexion: </a:t>
            </a:r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die Ergebnisse nachvollziehbar/ annehmbar? </a:t>
            </a:r>
          </a:p>
          <a:p>
            <a:pPr marL="0" indent="0">
              <a:buNone/>
            </a:pPr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Klärungsbedarf? Handlungsalternativen?</a:t>
            </a:r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3592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9960" y="314325"/>
            <a:ext cx="10515600" cy="1325563"/>
          </a:xfrm>
        </p:spPr>
        <p:txBody>
          <a:bodyPr/>
          <a:lstStyle/>
          <a:p>
            <a:pPr algn="ctr"/>
            <a:r>
              <a:rPr lang="de-DE">
                <a:solidFill>
                  <a:schemeClr val="accent6">
                    <a:lumMod val="75000"/>
                  </a:schemeClr>
                </a:solidFill>
              </a:rPr>
              <a:t>Modellprojekt Schüler-Feedback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595120"/>
            <a:ext cx="10515600" cy="458184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Auswertung:</a:t>
            </a:r>
            <a:endParaRPr lang="de-DE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Vorbereitung des Auswertungsgesprächs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1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Welche Ergebnisse sollen der Klasse gespiegelt werden?</a:t>
            </a:r>
          </a:p>
          <a:p>
            <a:pPr lvl="1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Zu welchen Punkten erläutere ich mein Handeln?</a:t>
            </a:r>
          </a:p>
          <a:p>
            <a:pPr lvl="1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Welche Leitfragen bieten sich für das Gespräch an?</a:t>
            </a:r>
          </a:p>
          <a:p>
            <a:pPr lvl="1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Welche Punkte sind nicht verhandelbar?</a:t>
            </a:r>
          </a:p>
          <a:p>
            <a:pPr lvl="1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Welche Veränderungen sind für mich vorstellbar? </a:t>
            </a: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Auswertungsgespräch mit einer Lehrkraft</a:t>
            </a:r>
          </a:p>
          <a:p>
            <a:pPr marL="0" indent="0">
              <a:buNone/>
            </a:pPr>
            <a:r>
              <a:rPr lang="de-D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Gespräch mit der Klasse: 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Überprüfung der Umsetzung</a:t>
            </a:r>
          </a:p>
        </p:txBody>
      </p:sp>
    </p:spTree>
    <p:extLst>
      <p:ext uri="{BB962C8B-B14F-4D97-AF65-F5344CB8AC3E}">
        <p14:creationId xmlns:p14="http://schemas.microsoft.com/office/powerpoint/2010/main" val="15843194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/>
              <a:t>Was ist </a:t>
            </a:r>
            <a:r>
              <a:rPr>
                <a:solidFill>
                  <a:schemeClr val="accent6">
                    <a:lumOff val="-9568"/>
                  </a:schemeClr>
                </a:solidFill>
              </a:rPr>
              <a:t>Feedback</a:t>
            </a:r>
            <a:r>
              <a:rPr/>
              <a:t>?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xfrm>
            <a:off x="1601423" y="1825625"/>
            <a:ext cx="5926048" cy="315458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/>
              <a:t>Feedback </a:t>
            </a:r>
            <a:r>
              <a:rPr err="1"/>
              <a:t>ist</a:t>
            </a:r>
            <a:r>
              <a:rPr/>
              <a:t> </a:t>
            </a:r>
            <a:r>
              <a:rPr err="1"/>
              <a:t>eine</a:t>
            </a:r>
            <a:r>
              <a:rPr/>
              <a:t> </a:t>
            </a:r>
            <a:r>
              <a:rPr err="1">
                <a:solidFill>
                  <a:srgbClr val="FF0000"/>
                </a:solidFill>
              </a:rPr>
              <a:t>Rückmeldung</a:t>
            </a:r>
            <a:r>
              <a:rPr/>
              <a:t>, </a:t>
            </a:r>
          </a:p>
          <a:p>
            <a:pPr marL="0" indent="0">
              <a:buSzTx/>
              <a:buFontTx/>
              <a:buNone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/>
              <a:t>um die </a:t>
            </a:r>
            <a:r>
              <a:rPr err="1"/>
              <a:t>eine</a:t>
            </a:r>
            <a:r>
              <a:rPr/>
              <a:t> Person </a:t>
            </a:r>
            <a:r>
              <a:rPr err="1">
                <a:solidFill>
                  <a:srgbClr val="FF0000"/>
                </a:solidFill>
              </a:rPr>
              <a:t>bittet</a:t>
            </a:r>
            <a:r>
              <a:rPr/>
              <a:t>, </a:t>
            </a:r>
          </a:p>
          <a:p>
            <a:pPr marL="0" indent="0">
              <a:buSzTx/>
              <a:buFontTx/>
              <a:buNone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wenn</a:t>
            </a:r>
            <a:r>
              <a:rPr/>
              <a:t> </a:t>
            </a:r>
            <a:r>
              <a:rPr err="1"/>
              <a:t>sie</a:t>
            </a:r>
            <a:r>
              <a:rPr/>
              <a:t> </a:t>
            </a:r>
            <a:r>
              <a:rPr err="1"/>
              <a:t>erfahren</a:t>
            </a:r>
            <a:r>
              <a:rPr/>
              <a:t> </a:t>
            </a:r>
            <a:r>
              <a:rPr err="1"/>
              <a:t>möchte</a:t>
            </a:r>
            <a:r>
              <a:rPr/>
              <a:t>, </a:t>
            </a:r>
          </a:p>
          <a:p>
            <a:pPr marL="0" indent="0"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>
                <a:latin typeface="Arial"/>
                <a:ea typeface="Arial"/>
                <a:cs typeface="Arial"/>
              </a:rPr>
              <a:t>wie</a:t>
            </a:r>
            <a:r>
              <a:rPr>
                <a:latin typeface="Arial"/>
                <a:ea typeface="Arial"/>
                <a:cs typeface="Arial"/>
              </a:rPr>
              <a:t> </a:t>
            </a:r>
            <a:r>
              <a:rPr err="1">
                <a:latin typeface="Arial"/>
                <a:ea typeface="Arial"/>
                <a:cs typeface="Arial"/>
              </a:rPr>
              <a:t>ihr</a:t>
            </a:r>
            <a:r>
              <a:rPr>
                <a:latin typeface="Arial"/>
                <a:ea typeface="Arial"/>
                <a:cs typeface="Arial"/>
              </a:rPr>
              <a:t> </a:t>
            </a:r>
            <a:r>
              <a:rPr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Handeln</a:t>
            </a:r>
            <a:r>
              <a:rPr>
                <a:solidFill>
                  <a:srgbClr val="FF0000"/>
                </a:solidFill>
                <a:latin typeface="Arial"/>
                <a:ea typeface="Arial"/>
                <a:cs typeface="Arial"/>
              </a:rPr>
              <a:t> und </a:t>
            </a:r>
            <a:r>
              <a:rPr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Verhalten</a:t>
            </a:r>
            <a:r>
              <a:rPr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>
                <a:latin typeface="Arial"/>
                <a:ea typeface="Arial"/>
                <a:cs typeface="Arial"/>
              </a:rPr>
              <a:t>von </a:t>
            </a:r>
            <a:r>
              <a:rPr err="1">
                <a:latin typeface="Arial"/>
                <a:ea typeface="Arial"/>
                <a:cs typeface="Arial"/>
              </a:rPr>
              <a:t>anderen</a:t>
            </a:r>
            <a:r>
              <a:rPr>
                <a:latin typeface="Arial"/>
                <a:ea typeface="Arial"/>
                <a:cs typeface="Arial"/>
              </a:rPr>
              <a:t> </a:t>
            </a:r>
            <a:r>
              <a:rPr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wahrgenommen</a:t>
            </a:r>
            <a:r>
              <a:rPr>
                <a:latin typeface="Arial"/>
                <a:ea typeface="Arial"/>
                <a:cs typeface="Arial"/>
              </a:rPr>
              <a:t> </a:t>
            </a:r>
          </a:p>
          <a:p>
            <a:pPr marL="0" indent="0"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Arial"/>
                <a:ea typeface="Arial"/>
                <a:cs typeface="Arial"/>
              </a:rPr>
              <a:t>und </a:t>
            </a:r>
            <a:r>
              <a:rPr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verstanden</a:t>
            </a:r>
            <a:r>
              <a:rPr>
                <a:latin typeface="Arial"/>
                <a:ea typeface="Arial"/>
                <a:cs typeface="Arial"/>
              </a:rPr>
              <a:t> </a:t>
            </a:r>
            <a:r>
              <a:rPr err="1">
                <a:latin typeface="Arial"/>
                <a:ea typeface="Arial"/>
                <a:cs typeface="Arial"/>
              </a:rPr>
              <a:t>wird</a:t>
            </a:r>
            <a:r>
              <a:rPr>
                <a:latin typeface="Arial"/>
                <a:ea typeface="Arial"/>
                <a:cs typeface="Arial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1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title"/>
          </p:nvPr>
        </p:nvSpPr>
        <p:spPr>
          <a:xfrm>
            <a:off x="2200656" y="1197228"/>
            <a:ext cx="7016496" cy="1325564"/>
          </a:xfrm>
          <a:prstGeom prst="rect">
            <a:avLst/>
          </a:prstGeom>
        </p:spPr>
        <p:txBody>
          <a:bodyPr/>
          <a:lstStyle>
            <a:lvl1pPr defTabSz="868680">
              <a:defRPr sz="4180"/>
            </a:lvl1pPr>
          </a:lstStyle>
          <a:p>
            <a:r>
              <a:rPr/>
              <a:t>Reflexion zu den Materialien?</a:t>
            </a:r>
          </a:p>
        </p:txBody>
      </p:sp>
      <p:sp>
        <p:nvSpPr>
          <p:cNvPr id="165" name="Shape 165"/>
          <p:cNvSpPr/>
          <p:nvPr/>
        </p:nvSpPr>
        <p:spPr>
          <a:xfrm rot="20767396">
            <a:off x="1700065" y="3264780"/>
            <a:ext cx="1221760" cy="4470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Nutzen?</a:t>
            </a:r>
          </a:p>
        </p:txBody>
      </p:sp>
      <p:sp>
        <p:nvSpPr>
          <p:cNvPr id="166" name="Shape 166"/>
          <p:cNvSpPr/>
          <p:nvPr/>
        </p:nvSpPr>
        <p:spPr>
          <a:xfrm>
            <a:off x="4229230" y="3264565"/>
            <a:ext cx="2959347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Empfehlungen, Tipps?</a:t>
            </a:r>
          </a:p>
        </p:txBody>
      </p:sp>
      <p:sp>
        <p:nvSpPr>
          <p:cNvPr id="167" name="Shape 167"/>
          <p:cNvSpPr/>
          <p:nvPr/>
        </p:nvSpPr>
        <p:spPr>
          <a:xfrm rot="676359">
            <a:off x="8330217" y="3341944"/>
            <a:ext cx="2300951" cy="80264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ffectLst>
            <a:outerShdw blurRad="152400" dist="250190" dir="8460000" rotWithShape="0">
              <a:srgbClr val="000000">
                <a:alpha val="2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r>
              <a:rPr/>
              <a:t>Schwierigkeiten?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/>
        </p:nvSpPr>
        <p:spPr>
          <a:xfrm>
            <a:off x="667511" y="467607"/>
            <a:ext cx="11084777" cy="5628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indent="90169">
              <a:lnSpc>
                <a:spcPct val="130000"/>
              </a:lnSpc>
              <a:spcBef>
                <a:spcPts val="2400"/>
              </a:spcBef>
              <a:tabLst>
                <a:tab pos="88900" algn="l"/>
                <a:tab pos="4851400" algn="l"/>
              </a:tabLst>
              <a:defRPr sz="2400">
                <a:solidFill>
                  <a:srgbClr val="00764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Leitfaden</a:t>
            </a:r>
            <a:r>
              <a:rPr/>
              <a:t> </a:t>
            </a:r>
            <a:r>
              <a:rPr err="1"/>
              <a:t>für</a:t>
            </a:r>
            <a:r>
              <a:rPr/>
              <a:t> die </a:t>
            </a:r>
            <a:r>
              <a:rPr err="1" smtClean="0"/>
              <a:t>Besprechung</a:t>
            </a:r>
            <a:r>
              <a:rPr smtClean="0"/>
              <a:t> </a:t>
            </a:r>
            <a:r>
              <a:rPr err="1"/>
              <a:t>eines</a:t>
            </a:r>
            <a:r>
              <a:rPr/>
              <a:t> </a:t>
            </a:r>
            <a:r>
              <a:rPr err="1"/>
              <a:t>Schüler</a:t>
            </a:r>
            <a:r>
              <a:rPr/>
              <a:t>-Feedback-</a:t>
            </a:r>
            <a:r>
              <a:rPr err="1"/>
              <a:t>Prozesses</a:t>
            </a:r>
            <a:endParaRPr lang="de-DE"/>
          </a:p>
          <a:p>
            <a:pPr indent="90169">
              <a:lnSpc>
                <a:spcPct val="130000"/>
              </a:lnSpc>
              <a:spcBef>
                <a:spcPts val="2400"/>
              </a:spcBef>
              <a:tabLst>
                <a:tab pos="88900" algn="l"/>
                <a:tab pos="4851400" algn="l"/>
              </a:tabLst>
              <a:defRPr sz="2400">
                <a:solidFill>
                  <a:srgbClr val="00764B"/>
                </a:solidFill>
                <a:latin typeface="Arial"/>
                <a:ea typeface="Arial"/>
                <a:cs typeface="Arial"/>
                <a:sym typeface="Arial"/>
              </a:defRPr>
            </a:pPr>
            <a:endParaRPr b="1"/>
          </a:p>
          <a:p>
            <a:pPr>
              <a:lnSpc>
                <a:spcPct val="115000"/>
              </a:lnSpc>
              <a:spcBef>
                <a:spcPts val="600"/>
              </a:spcBef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rPr lang="de-DE" smtClean="0"/>
              <a:t>zwischen</a:t>
            </a:r>
            <a:r>
              <a:rPr smtClean="0"/>
              <a:t> </a:t>
            </a:r>
            <a:r>
              <a:rPr err="1"/>
              <a:t>dem</a:t>
            </a:r>
            <a:r>
              <a:rPr/>
              <a:t> </a:t>
            </a:r>
            <a:r>
              <a:rPr err="1"/>
              <a:t>Referendar</a:t>
            </a:r>
            <a:r>
              <a:rPr/>
              <a:t>/</a:t>
            </a:r>
            <a:r>
              <a:rPr err="1"/>
              <a:t>Lehramtsanwärter</a:t>
            </a:r>
            <a:r>
              <a:rPr/>
              <a:t> und der </a:t>
            </a:r>
            <a:r>
              <a:rPr err="1"/>
              <a:t>Lehrkraft</a:t>
            </a:r>
            <a:r>
              <a:rPr/>
              <a:t> der Wahl</a:t>
            </a:r>
            <a:endParaRPr sz="1600"/>
          </a:p>
          <a:p>
            <a:pPr marL="285750" indent="-285750" algn="just">
              <a:lnSpc>
                <a:spcPct val="115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de-DE"/>
              <a:t>nach Erhebung und vor Auswertungsgespräch mit Klasse</a:t>
            </a:r>
          </a:p>
          <a:p>
            <a:pPr marL="285750" indent="-285750" algn="just">
              <a:lnSpc>
                <a:spcPct val="115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Lehramtsanwärter</a:t>
            </a:r>
            <a:r>
              <a:rPr/>
              <a:t> </a:t>
            </a:r>
            <a:r>
              <a:rPr lang="de-DE"/>
              <a:t>reflektiert </a:t>
            </a:r>
            <a:r>
              <a:rPr/>
              <a:t>die </a:t>
            </a:r>
            <a:r>
              <a:rPr err="1"/>
              <a:t>Ergebnisse</a:t>
            </a:r>
            <a:r>
              <a:rPr/>
              <a:t> </a:t>
            </a:r>
            <a:r>
              <a:rPr lang="de-DE"/>
              <a:t>im Vorfeld und bereitet sich auf Gespräch vor</a:t>
            </a:r>
            <a:endParaRPr/>
          </a:p>
          <a:p>
            <a:pPr algn="just">
              <a:lnSpc>
                <a:spcPct val="115000"/>
              </a:lnSpc>
              <a:spcBef>
                <a:spcPts val="3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just">
              <a:lnSpc>
                <a:spcPct val="115000"/>
              </a:lnSpc>
              <a:spcBef>
                <a:spcPts val="3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Vertraulichkeit</a:t>
            </a:r>
            <a:r>
              <a:rPr/>
              <a:t> und </a:t>
            </a:r>
            <a:r>
              <a:rPr err="1"/>
              <a:t>Verschwiegenheitspflicht</a:t>
            </a:r>
            <a:endParaRPr/>
          </a:p>
          <a:p>
            <a:pPr marL="285750" indent="-285750" algn="just">
              <a:lnSpc>
                <a:spcPct val="115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de-DE"/>
              <a:t>der Lehrkraft gegenüber Dritten</a:t>
            </a:r>
          </a:p>
          <a:p>
            <a:pPr marL="285750" indent="-285750" algn="just">
              <a:lnSpc>
                <a:spcPct val="115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de-DE"/>
              <a:t>Inhalte der Besprechung gehen nicht in die Seminarbeurteilung ein </a:t>
            </a:r>
          </a:p>
          <a:p>
            <a:pPr algn="just">
              <a:lnSpc>
                <a:spcPct val="115000"/>
              </a:lnSpc>
              <a:spcBef>
                <a:spcPts val="3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just">
              <a:lnSpc>
                <a:spcPct val="115000"/>
              </a:lnSpc>
              <a:spcBef>
                <a:spcPts val="3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Aufgabe</a:t>
            </a:r>
            <a:r>
              <a:rPr/>
              <a:t> der </a:t>
            </a:r>
            <a:r>
              <a:rPr err="1"/>
              <a:t>Lehrkraft</a:t>
            </a:r>
            <a:r>
              <a:rPr/>
              <a:t>, </a:t>
            </a:r>
            <a:r>
              <a:rPr err="1"/>
              <a:t>Ziele</a:t>
            </a:r>
            <a:r>
              <a:rPr/>
              <a:t> der </a:t>
            </a:r>
            <a:r>
              <a:rPr err="1"/>
              <a:t>Besprechung</a:t>
            </a:r>
            <a:endParaRPr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Unterstützung</a:t>
            </a:r>
            <a:r>
              <a:rPr/>
              <a:t> der </a:t>
            </a:r>
            <a:r>
              <a:rPr err="1"/>
              <a:t>Selbstreflexion</a:t>
            </a:r>
            <a:r>
              <a:rPr/>
              <a:t> des </a:t>
            </a:r>
            <a:r>
              <a:rPr err="1"/>
              <a:t>Lehramtsanwärters</a:t>
            </a:r>
            <a:r>
              <a:rPr/>
              <a:t> </a:t>
            </a:r>
            <a:r>
              <a:rPr err="1"/>
              <a:t>über</a:t>
            </a:r>
            <a:r>
              <a:rPr/>
              <a:t> den </a:t>
            </a:r>
            <a:r>
              <a:rPr err="1"/>
              <a:t>Feedbackprozess</a:t>
            </a:r>
            <a:r>
              <a:rPr/>
              <a:t> und </a:t>
            </a:r>
            <a:r>
              <a:rPr err="1"/>
              <a:t>dessen</a:t>
            </a:r>
            <a:r>
              <a:rPr/>
              <a:t> </a:t>
            </a:r>
            <a:r>
              <a:rPr err="1"/>
              <a:t>Ergebnisse</a:t>
            </a:r>
            <a:endParaRPr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de-DE"/>
              <a:t>B</a:t>
            </a:r>
            <a:r>
              <a:rPr err="1"/>
              <a:t>ereicherung</a:t>
            </a:r>
            <a:r>
              <a:rPr/>
              <a:t> des </a:t>
            </a:r>
            <a:r>
              <a:rPr err="1"/>
              <a:t>Prozesses</a:t>
            </a:r>
            <a:r>
              <a:rPr/>
              <a:t> um die </a:t>
            </a:r>
            <a:r>
              <a:rPr err="1"/>
              <a:t>Sicht</a:t>
            </a:r>
            <a:r>
              <a:rPr/>
              <a:t> </a:t>
            </a:r>
            <a:r>
              <a:rPr err="1"/>
              <a:t>eines</a:t>
            </a:r>
            <a:r>
              <a:rPr/>
              <a:t> </a:t>
            </a:r>
            <a:r>
              <a:rPr err="1"/>
              <a:t>unbeteiligten</a:t>
            </a:r>
            <a:r>
              <a:rPr/>
              <a:t> </a:t>
            </a:r>
            <a:r>
              <a:rPr err="1"/>
              <a:t>Dritten</a:t>
            </a:r>
            <a:endParaRPr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Hilfe</a:t>
            </a:r>
            <a:r>
              <a:rPr/>
              <a:t> in </a:t>
            </a:r>
            <a:r>
              <a:rPr err="1"/>
              <a:t>Bezug</a:t>
            </a:r>
            <a:r>
              <a:rPr/>
              <a:t> auf das </a:t>
            </a:r>
            <a:r>
              <a:rPr err="1"/>
              <a:t>bevorstehende</a:t>
            </a:r>
            <a:r>
              <a:rPr/>
              <a:t> </a:t>
            </a:r>
            <a:r>
              <a:rPr err="1"/>
              <a:t>Auswertungsgespräch</a:t>
            </a:r>
            <a:r>
              <a:rPr/>
              <a:t> in der </a:t>
            </a:r>
            <a:r>
              <a:rPr err="1"/>
              <a:t>Klasse</a:t>
            </a:r>
            <a:endParaRPr/>
          </a:p>
          <a:p>
            <a:pPr marL="285750" indent="-285750" algn="just">
              <a:lnSpc>
                <a:spcPct val="115000"/>
              </a:lnSpc>
              <a:spcBef>
                <a:spcPts val="300"/>
              </a:spcBef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ggf</a:t>
            </a:r>
            <a:r>
              <a:rPr/>
              <a:t>. </a:t>
            </a:r>
            <a:r>
              <a:rPr err="1"/>
              <a:t>Aufzeigen</a:t>
            </a:r>
            <a:r>
              <a:rPr/>
              <a:t> von </a:t>
            </a:r>
            <a:r>
              <a:rPr err="1"/>
              <a:t>Alternativen</a:t>
            </a:r>
            <a:r>
              <a:rPr/>
              <a:t> </a:t>
            </a:r>
            <a:r>
              <a:rPr err="1"/>
              <a:t>bzw</a:t>
            </a:r>
            <a:r>
              <a:rPr/>
              <a:t>. </a:t>
            </a:r>
            <a:r>
              <a:rPr err="1"/>
              <a:t>Verbesserungsmöglichkeiten</a:t>
            </a: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/>
        </p:nvSpPr>
        <p:spPr>
          <a:xfrm>
            <a:off x="630935" y="828860"/>
            <a:ext cx="11192258" cy="5112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lnSpc>
                <a:spcPct val="115000"/>
              </a:lnSpc>
              <a:spcBef>
                <a:spcPts val="3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de-DE" smtClean="0"/>
              <a:t>Mögliche</a:t>
            </a:r>
            <a:r>
              <a:rPr smtClean="0"/>
              <a:t> </a:t>
            </a:r>
            <a:r>
              <a:rPr err="1"/>
              <a:t>Inhalte</a:t>
            </a:r>
            <a:r>
              <a:rPr/>
              <a:t> der </a:t>
            </a:r>
            <a:r>
              <a:rPr err="1"/>
              <a:t>Besprechung</a:t>
            </a:r>
            <a:r>
              <a:rPr/>
              <a:t>:</a:t>
            </a:r>
          </a:p>
          <a:p>
            <a:pPr marL="285750" indent="-285750" algn="just">
              <a:lnSpc>
                <a:spcPct val="115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Überlegungen</a:t>
            </a:r>
            <a:r>
              <a:rPr/>
              <a:t> </a:t>
            </a:r>
            <a:r>
              <a:rPr err="1"/>
              <a:t>im</a:t>
            </a:r>
            <a:r>
              <a:rPr/>
              <a:t> </a:t>
            </a:r>
            <a:r>
              <a:rPr err="1"/>
              <a:t>Vorfeld</a:t>
            </a:r>
            <a:r>
              <a:rPr/>
              <a:t> der Feedback-</a:t>
            </a:r>
            <a:r>
              <a:rPr err="1"/>
              <a:t>Erhebung</a:t>
            </a:r>
            <a:r>
              <a:rPr/>
              <a:t>:</a:t>
            </a:r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/>
              <a:t>Wahl der </a:t>
            </a:r>
            <a:r>
              <a:rPr err="1"/>
              <a:t>Klasse</a:t>
            </a:r>
            <a:r>
              <a:rPr/>
              <a:t>/</a:t>
            </a:r>
            <a:r>
              <a:rPr lang="de-DE"/>
              <a:t> </a:t>
            </a:r>
            <a:r>
              <a:rPr/>
              <a:t>des </a:t>
            </a:r>
            <a:r>
              <a:rPr err="1"/>
              <a:t>Fachs</a:t>
            </a:r>
            <a:r>
              <a:rPr/>
              <a:t>; </a:t>
            </a:r>
            <a:r>
              <a:rPr err="1"/>
              <a:t>allgemeine</a:t>
            </a:r>
            <a:r>
              <a:rPr/>
              <a:t> </a:t>
            </a:r>
            <a:r>
              <a:rPr err="1"/>
              <a:t>Einschätzung</a:t>
            </a:r>
            <a:r>
              <a:rPr/>
              <a:t> der </a:t>
            </a:r>
            <a:r>
              <a:rPr err="1"/>
              <a:t>Zusammenarbeit</a:t>
            </a:r>
            <a:r>
              <a:rPr/>
              <a:t> </a:t>
            </a:r>
            <a:r>
              <a:rPr err="1"/>
              <a:t>mit</a:t>
            </a:r>
            <a:r>
              <a:rPr/>
              <a:t> der </a:t>
            </a:r>
            <a:r>
              <a:rPr err="1"/>
              <a:t>Klasse</a:t>
            </a:r>
            <a:endParaRPr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/>
              <a:t>Wahl der </a:t>
            </a:r>
            <a:r>
              <a:rPr err="1"/>
              <a:t>Methode</a:t>
            </a:r>
            <a:endParaRPr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Gegenstand</a:t>
            </a:r>
            <a:r>
              <a:rPr/>
              <a:t> des Feedbacks</a:t>
            </a:r>
          </a:p>
          <a:p>
            <a:pPr algn="just">
              <a:lnSpc>
                <a:spcPct val="115000"/>
              </a:lnSpc>
              <a:spcBef>
                <a:spcPts val="3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just">
              <a:lnSpc>
                <a:spcPct val="115000"/>
              </a:lnSpc>
              <a:spcBef>
                <a:spcPts val="3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Auswertung</a:t>
            </a:r>
            <a:r>
              <a:rPr/>
              <a:t> des Feedbacks:</a:t>
            </a:r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Ergebnisse</a:t>
            </a:r>
            <a:endParaRPr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Abgleich</a:t>
            </a:r>
            <a:r>
              <a:rPr/>
              <a:t> </a:t>
            </a:r>
            <a:r>
              <a:rPr err="1"/>
              <a:t>zwischen</a:t>
            </a:r>
            <a:r>
              <a:rPr/>
              <a:t> </a:t>
            </a:r>
            <a:r>
              <a:rPr err="1"/>
              <a:t>vorher</a:t>
            </a:r>
            <a:r>
              <a:rPr/>
              <a:t> </a:t>
            </a:r>
            <a:r>
              <a:rPr err="1"/>
              <a:t>vorgenommener</a:t>
            </a:r>
            <a:r>
              <a:rPr/>
              <a:t> </a:t>
            </a:r>
            <a:r>
              <a:rPr err="1"/>
              <a:t>Selbsteinschätzung</a:t>
            </a:r>
            <a:r>
              <a:rPr/>
              <a:t> und Feedback-</a:t>
            </a:r>
            <a:r>
              <a:rPr err="1"/>
              <a:t>Ergebnis</a:t>
            </a:r>
            <a:endParaRPr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Nachvollziehbarkeit</a:t>
            </a:r>
            <a:r>
              <a:rPr/>
              <a:t> </a:t>
            </a:r>
            <a:r>
              <a:rPr err="1"/>
              <a:t>bzw</a:t>
            </a:r>
            <a:r>
              <a:rPr/>
              <a:t>. </a:t>
            </a:r>
            <a:r>
              <a:rPr err="1"/>
              <a:t>Klärungsbedarf</a:t>
            </a:r>
            <a:r>
              <a:rPr/>
              <a:t> </a:t>
            </a:r>
            <a:r>
              <a:rPr err="1"/>
              <a:t>bei</a:t>
            </a:r>
            <a:r>
              <a:rPr/>
              <a:t> </a:t>
            </a:r>
            <a:r>
              <a:rPr err="1"/>
              <a:t>abweichenden</a:t>
            </a:r>
            <a:r>
              <a:rPr/>
              <a:t> </a:t>
            </a:r>
            <a:r>
              <a:rPr err="1"/>
              <a:t>Schülereinschät­zungen</a:t>
            </a:r>
            <a:endParaRPr/>
          </a:p>
          <a:p>
            <a:pPr marL="285750" indent="-285750" algn="just">
              <a:lnSpc>
                <a:spcPct val="115000"/>
              </a:lnSpc>
              <a:spcBef>
                <a:spcPts val="300"/>
              </a:spcBef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Annahme</a:t>
            </a:r>
            <a:r>
              <a:rPr/>
              <a:t> des Feedbacks; </a:t>
            </a:r>
            <a:r>
              <a:rPr err="1"/>
              <a:t>Einschätzung</a:t>
            </a:r>
            <a:r>
              <a:rPr/>
              <a:t>, </a:t>
            </a:r>
            <a:r>
              <a:rPr err="1"/>
              <a:t>inwieweit</a:t>
            </a:r>
            <a:r>
              <a:rPr/>
              <a:t> </a:t>
            </a:r>
            <a:r>
              <a:rPr err="1"/>
              <a:t>es</a:t>
            </a:r>
            <a:r>
              <a:rPr/>
              <a:t> </a:t>
            </a:r>
            <a:r>
              <a:rPr err="1"/>
              <a:t>hilfreich</a:t>
            </a:r>
            <a:r>
              <a:rPr/>
              <a:t> </a:t>
            </a:r>
            <a:r>
              <a:rPr err="1"/>
              <a:t>ist</a:t>
            </a:r>
            <a:endParaRPr/>
          </a:p>
          <a:p>
            <a:pPr algn="just">
              <a:lnSpc>
                <a:spcPct val="115000"/>
              </a:lnSpc>
              <a:spcBef>
                <a:spcPts val="3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just">
              <a:lnSpc>
                <a:spcPct val="115000"/>
              </a:lnSpc>
              <a:spcBef>
                <a:spcPts val="3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Auswertungsgespräch</a:t>
            </a:r>
            <a:r>
              <a:rPr/>
              <a:t> </a:t>
            </a:r>
            <a:r>
              <a:rPr err="1"/>
              <a:t>mit</a:t>
            </a:r>
            <a:r>
              <a:rPr/>
              <a:t> der </a:t>
            </a:r>
            <a:r>
              <a:rPr err="1"/>
              <a:t>Klasse</a:t>
            </a:r>
            <a:r>
              <a:rPr/>
              <a:t>:</a:t>
            </a:r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Vollständige</a:t>
            </a:r>
            <a:r>
              <a:rPr/>
              <a:t> </a:t>
            </a:r>
            <a:r>
              <a:rPr err="1"/>
              <a:t>oder</a:t>
            </a:r>
            <a:r>
              <a:rPr/>
              <a:t> </a:t>
            </a:r>
            <a:r>
              <a:rPr err="1"/>
              <a:t>partielle</a:t>
            </a:r>
            <a:r>
              <a:rPr/>
              <a:t> </a:t>
            </a:r>
            <a:r>
              <a:rPr err="1"/>
              <a:t>Spiegelung</a:t>
            </a:r>
            <a:r>
              <a:rPr/>
              <a:t> der </a:t>
            </a:r>
            <a:r>
              <a:rPr err="1"/>
              <a:t>Ergebnisse</a:t>
            </a:r>
            <a:r>
              <a:rPr/>
              <a:t>, Form der </a:t>
            </a:r>
            <a:r>
              <a:rPr err="1"/>
              <a:t>Vorstellung</a:t>
            </a:r>
            <a:r>
              <a:rPr/>
              <a:t> </a:t>
            </a:r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Klärungsbedarf</a:t>
            </a:r>
            <a:r>
              <a:rPr/>
              <a:t>: (</a:t>
            </a:r>
            <a:r>
              <a:rPr err="1"/>
              <a:t>Nach</a:t>
            </a:r>
            <a:r>
              <a:rPr/>
              <a:t>-)</a:t>
            </a:r>
            <a:r>
              <a:rPr err="1"/>
              <a:t>Fragen</a:t>
            </a:r>
            <a:r>
              <a:rPr/>
              <a:t> an die </a:t>
            </a:r>
            <a:r>
              <a:rPr err="1"/>
              <a:t>Klasse</a:t>
            </a:r>
            <a:endParaRPr lang="de-DE"/>
          </a:p>
          <a:p>
            <a:pPr marL="285750" indent="-285750" algn="just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Realisierbare</a:t>
            </a:r>
            <a:r>
              <a:rPr/>
              <a:t> </a:t>
            </a:r>
            <a:r>
              <a:rPr err="1"/>
              <a:t>Veränderungen</a:t>
            </a:r>
            <a:r>
              <a:rPr/>
              <a:t> </a:t>
            </a:r>
            <a:r>
              <a:rPr err="1"/>
              <a:t>im</a:t>
            </a:r>
            <a:r>
              <a:rPr/>
              <a:t> </a:t>
            </a:r>
            <a:r>
              <a:rPr err="1"/>
              <a:t>Lehrerhandeln</a:t>
            </a:r>
            <a:r>
              <a:rPr/>
              <a:t> und </a:t>
            </a:r>
            <a:r>
              <a:rPr err="1"/>
              <a:t>wünschenswerte</a:t>
            </a:r>
            <a:r>
              <a:rPr/>
              <a:t>, </a:t>
            </a:r>
            <a:r>
              <a:rPr err="1"/>
              <a:t>realis­tische</a:t>
            </a:r>
            <a:r>
              <a:rPr/>
              <a:t> </a:t>
            </a:r>
            <a:r>
              <a:rPr err="1"/>
              <a:t>Veränderungen</a:t>
            </a:r>
            <a:r>
              <a:rPr/>
              <a:t> </a:t>
            </a:r>
            <a:r>
              <a:rPr err="1"/>
              <a:t>im</a:t>
            </a:r>
            <a:r>
              <a:rPr/>
              <a:t> </a:t>
            </a:r>
            <a:r>
              <a:rPr err="1"/>
              <a:t>Verhalten</a:t>
            </a:r>
            <a:r>
              <a:rPr/>
              <a:t> der </a:t>
            </a:r>
            <a:r>
              <a:rPr err="1"/>
              <a:t>Klasse</a:t>
            </a:r>
            <a:r>
              <a:rPr/>
              <a:t>/</a:t>
            </a:r>
            <a:r>
              <a:rPr lang="de-DE"/>
              <a:t> </a:t>
            </a:r>
            <a:r>
              <a:rPr err="1"/>
              <a:t>einzelner</a:t>
            </a:r>
            <a:r>
              <a:rPr/>
              <a:t> </a:t>
            </a:r>
            <a:r>
              <a:rPr err="1"/>
              <a:t>Schüler</a:t>
            </a: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/>
              <a:t>Was ist der Unterschied zu </a:t>
            </a:r>
            <a:r>
              <a:rPr>
                <a:solidFill>
                  <a:schemeClr val="accent1">
                    <a:satOff val="-3547"/>
                    <a:lumOff val="-10352"/>
                  </a:schemeClr>
                </a:solidFill>
              </a:rPr>
              <a:t>Evaluation</a:t>
            </a:r>
            <a:r>
              <a:rPr/>
              <a:t>?</a:t>
            </a:r>
          </a:p>
        </p:txBody>
      </p:sp>
      <p:sp>
        <p:nvSpPr>
          <p:cNvPr id="127" name="Shape 127"/>
          <p:cNvSpPr>
            <a:spLocks noGrp="1"/>
          </p:cNvSpPr>
          <p:nvPr>
            <p:ph type="body" idx="1"/>
          </p:nvPr>
        </p:nvSpPr>
        <p:spPr>
          <a:xfrm>
            <a:off x="1457876" y="1825625"/>
            <a:ext cx="9276248" cy="4351338"/>
          </a:xfrm>
          <a:prstGeom prst="rect">
            <a:avLst/>
          </a:prstGeom>
        </p:spPr>
        <p:txBody>
          <a:bodyPr/>
          <a:lstStyle/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/>
              <a:t>Evaluation </a:t>
            </a:r>
            <a:r>
              <a:rPr err="1"/>
              <a:t>ist</a:t>
            </a:r>
            <a:r>
              <a:rPr/>
              <a:t> </a:t>
            </a:r>
            <a:r>
              <a:rPr err="1"/>
              <a:t>eine</a:t>
            </a:r>
            <a:r>
              <a:rPr/>
              <a:t> </a:t>
            </a:r>
            <a:r>
              <a:rPr err="1"/>
              <a:t>Messung</a:t>
            </a:r>
            <a:r>
              <a:rPr/>
              <a:t> </a:t>
            </a:r>
            <a:r>
              <a:rPr err="1"/>
              <a:t>bestimmter</a:t>
            </a:r>
            <a:r>
              <a:rPr/>
              <a:t> </a:t>
            </a:r>
            <a:r>
              <a:rPr err="1"/>
              <a:t>Aspekte</a:t>
            </a:r>
            <a:r>
              <a:rPr/>
              <a:t> von </a:t>
            </a:r>
            <a:r>
              <a:rPr err="1"/>
              <a:t>Qualität</a:t>
            </a:r>
            <a:r>
              <a:rPr/>
              <a:t> </a:t>
            </a:r>
          </a:p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mittels</a:t>
            </a:r>
            <a:r>
              <a:rPr/>
              <a:t> </a:t>
            </a:r>
            <a:r>
              <a:rPr err="1"/>
              <a:t>objektiver</a:t>
            </a:r>
            <a:r>
              <a:rPr/>
              <a:t> </a:t>
            </a:r>
            <a:r>
              <a:rPr err="1"/>
              <a:t>Messinstrumente</a:t>
            </a:r>
            <a:r>
              <a:rPr/>
              <a:t> </a:t>
            </a:r>
          </a:p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/>
              <a:t>und </a:t>
            </a:r>
            <a:r>
              <a:rPr err="1"/>
              <a:t>deren</a:t>
            </a:r>
            <a:r>
              <a:rPr/>
              <a:t> </a:t>
            </a:r>
            <a:r>
              <a:rPr err="1"/>
              <a:t>Bewertung</a:t>
            </a:r>
            <a:r>
              <a:rPr/>
              <a:t> </a:t>
            </a:r>
          </a:p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zum</a:t>
            </a:r>
            <a:r>
              <a:rPr/>
              <a:t> </a:t>
            </a:r>
            <a:r>
              <a:rPr err="1"/>
              <a:t>Zweck</a:t>
            </a:r>
            <a:r>
              <a:rPr/>
              <a:t> der </a:t>
            </a:r>
            <a:r>
              <a:rPr err="1"/>
              <a:t>Qualitätsverbesserung</a:t>
            </a:r>
            <a:r>
              <a:rPr/>
              <a:t> </a:t>
            </a:r>
            <a:r>
              <a:rPr err="1"/>
              <a:t>einer</a:t>
            </a:r>
            <a:r>
              <a:rPr/>
              <a:t> </a:t>
            </a:r>
            <a:r>
              <a:rPr err="1"/>
              <a:t>Organisation</a:t>
            </a:r>
            <a:r>
              <a:rPr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1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>
                <a:solidFill>
                  <a:schemeClr val="accent6">
                    <a:lumOff val="-9568"/>
                  </a:schemeClr>
                </a:solidFill>
              </a:rPr>
              <a:t>Feedback</a:t>
            </a:r>
            <a:r>
              <a:rPr/>
              <a:t> ist </a:t>
            </a:r>
            <a:r>
              <a:rPr>
                <a:solidFill>
                  <a:schemeClr val="accent6">
                    <a:lumOff val="-9568"/>
                  </a:schemeClr>
                </a:solidFill>
              </a:rPr>
              <a:t>selbstbestimmt</a:t>
            </a:r>
            <a:r>
              <a:rPr/>
              <a:t>.</a:t>
            </a:r>
          </a:p>
        </p:txBody>
      </p:sp>
      <p:sp>
        <p:nvSpPr>
          <p:cNvPr id="130" name="Shape 130"/>
          <p:cNvSpPr>
            <a:spLocks noGrp="1"/>
          </p:cNvSpPr>
          <p:nvPr>
            <p:ph type="body" sz="quarter" idx="1"/>
          </p:nvPr>
        </p:nvSpPr>
        <p:spPr>
          <a:xfrm>
            <a:off x="1535719" y="1825625"/>
            <a:ext cx="9719927" cy="526697"/>
          </a:xfrm>
          <a:prstGeom prst="rect">
            <a:avLst/>
          </a:prstGeom>
        </p:spPr>
        <p:txBody>
          <a:bodyPr/>
          <a:lstStyle>
            <a:lvl1pPr marL="280736" indent="-280736">
              <a:buFontTx/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/>
              <a:t>von </a:t>
            </a:r>
            <a:r>
              <a:rPr err="1"/>
              <a:t>wem</a:t>
            </a: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1542806" y="2403643"/>
            <a:ext cx="8093828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80736" indent="-280736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/>
              <a:t>zu</a:t>
            </a:r>
            <a:r>
              <a:rPr/>
              <a:t> </a:t>
            </a:r>
            <a:r>
              <a:rPr err="1"/>
              <a:t>welchem</a:t>
            </a:r>
            <a:r>
              <a:rPr/>
              <a:t> </a:t>
            </a:r>
            <a:r>
              <a:rPr err="1"/>
              <a:t>Ausschnitt</a:t>
            </a:r>
            <a:r>
              <a:rPr/>
              <a:t> des </a:t>
            </a:r>
            <a:r>
              <a:rPr err="1"/>
              <a:t>beruflichen</a:t>
            </a:r>
            <a:r>
              <a:rPr/>
              <a:t> </a:t>
            </a:r>
            <a:r>
              <a:rPr err="1"/>
              <a:t>Handelns</a:t>
            </a:r>
            <a:endParaRPr/>
          </a:p>
        </p:txBody>
      </p:sp>
      <p:sp>
        <p:nvSpPr>
          <p:cNvPr id="132" name="Shape 132"/>
          <p:cNvSpPr/>
          <p:nvPr/>
        </p:nvSpPr>
        <p:spPr>
          <a:xfrm>
            <a:off x="1550172" y="3065276"/>
            <a:ext cx="3823850" cy="486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80736" indent="-280736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/>
              <a:t>zu</a:t>
            </a:r>
            <a:r>
              <a:rPr/>
              <a:t> </a:t>
            </a:r>
            <a:r>
              <a:rPr err="1"/>
              <a:t>welchem</a:t>
            </a:r>
            <a:r>
              <a:rPr/>
              <a:t> </a:t>
            </a:r>
            <a:r>
              <a:rPr err="1"/>
              <a:t>Zeitpunkt</a:t>
            </a:r>
            <a:endParaRPr/>
          </a:p>
        </p:txBody>
      </p:sp>
      <p:sp>
        <p:nvSpPr>
          <p:cNvPr id="133" name="Shape 133"/>
          <p:cNvSpPr/>
          <p:nvPr/>
        </p:nvSpPr>
        <p:spPr>
          <a:xfrm>
            <a:off x="1561007" y="3726910"/>
            <a:ext cx="3942788" cy="486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80736" indent="-280736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/>
              <a:t>mit</a:t>
            </a:r>
            <a:r>
              <a:rPr/>
              <a:t> </a:t>
            </a:r>
            <a:r>
              <a:rPr err="1"/>
              <a:t>welchen</a:t>
            </a:r>
            <a:r>
              <a:rPr/>
              <a:t> </a:t>
            </a:r>
            <a:r>
              <a:rPr err="1"/>
              <a:t>Methoden</a:t>
            </a:r>
            <a:endParaRPr/>
          </a:p>
        </p:txBody>
      </p:sp>
      <p:sp>
        <p:nvSpPr>
          <p:cNvPr id="134" name="Shape 134"/>
          <p:cNvSpPr/>
          <p:nvPr/>
        </p:nvSpPr>
        <p:spPr>
          <a:xfrm>
            <a:off x="1584529" y="4388544"/>
            <a:ext cx="3487870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80736" indent="-280736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err="1"/>
              <a:t>mit</a:t>
            </a:r>
            <a:r>
              <a:rPr/>
              <a:t> </a:t>
            </a:r>
            <a:r>
              <a:rPr err="1"/>
              <a:t>welchen</a:t>
            </a:r>
            <a:r>
              <a:rPr/>
              <a:t> </a:t>
            </a:r>
            <a:r>
              <a:rPr err="1"/>
              <a:t>Fragen</a:t>
            </a: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1" animBg="1" advAuto="0"/>
      <p:bldP spid="131" grpId="2" animBg="1" advAuto="0"/>
      <p:bldP spid="132" grpId="3" animBg="1" advAuto="0"/>
      <p:bldP spid="133" grpId="4" animBg="1" advAuto="0"/>
      <p:bldP spid="134" grpId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Off val="-9568"/>
                  </a:schemeClr>
                </a:solidFill>
              </a:defRPr>
            </a:lvl1pPr>
          </a:lstStyle>
          <a:p>
            <a:r>
              <a:rPr/>
              <a:t>Schüler-Feedback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xfrm>
            <a:off x="1598496" y="1825625"/>
            <a:ext cx="9755304" cy="4351338"/>
          </a:xfrm>
          <a:prstGeom prst="rect">
            <a:avLst/>
          </a:prstGeom>
        </p:spPr>
        <p:txBody>
          <a:bodyPr/>
          <a:lstStyle/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gibt</a:t>
            </a:r>
            <a:r>
              <a:rPr/>
              <a:t> </a:t>
            </a:r>
            <a:r>
              <a:rPr err="1"/>
              <a:t>Informationen</a:t>
            </a:r>
            <a:r>
              <a:rPr/>
              <a:t> </a:t>
            </a:r>
            <a:r>
              <a:rPr err="1"/>
              <a:t>darüber</a:t>
            </a:r>
            <a:r>
              <a:rPr/>
              <a:t>, </a:t>
            </a:r>
          </a:p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wie</a:t>
            </a:r>
            <a:r>
              <a:rPr/>
              <a:t> die </a:t>
            </a:r>
            <a:r>
              <a:rPr err="1"/>
              <a:t>Schülerinnen</a:t>
            </a:r>
            <a:r>
              <a:rPr/>
              <a:t> und </a:t>
            </a:r>
            <a:r>
              <a:rPr err="1"/>
              <a:t>Schüler</a:t>
            </a:r>
            <a:r>
              <a:rPr/>
              <a:t> </a:t>
            </a:r>
          </a:p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unterrichtliche</a:t>
            </a:r>
            <a:r>
              <a:rPr/>
              <a:t> </a:t>
            </a:r>
            <a:r>
              <a:rPr err="1"/>
              <a:t>Angebote</a:t>
            </a:r>
            <a:r>
              <a:rPr/>
              <a:t> </a:t>
            </a:r>
          </a:p>
          <a:p>
            <a:pPr>
              <a:buSzTx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wahrnehmen</a:t>
            </a:r>
            <a:r>
              <a:rPr/>
              <a:t> und </a:t>
            </a:r>
            <a:r>
              <a:rPr err="1"/>
              <a:t>verarbeiten</a:t>
            </a:r>
            <a:r>
              <a:rPr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Off val="-9568"/>
                  </a:schemeClr>
                </a:solidFill>
              </a:defRPr>
            </a:lvl1pPr>
          </a:lstStyle>
          <a:p>
            <a:r>
              <a:rPr/>
              <a:t>Schüler-Feedback</a:t>
            </a:r>
          </a:p>
        </p:txBody>
      </p:sp>
      <p:sp>
        <p:nvSpPr>
          <p:cNvPr id="140" name="Shape 140"/>
          <p:cNvSpPr>
            <a:spLocks noGrp="1"/>
          </p:cNvSpPr>
          <p:nvPr>
            <p:ph type="body" sz="quarter" idx="1"/>
          </p:nvPr>
        </p:nvSpPr>
        <p:spPr>
          <a:xfrm>
            <a:off x="1598496" y="1825625"/>
            <a:ext cx="9755304" cy="99303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err="1"/>
              <a:t>hilft</a:t>
            </a:r>
            <a:r>
              <a:rPr/>
              <a:t>, die </a:t>
            </a:r>
            <a:r>
              <a:rPr err="1"/>
              <a:t>Lernprozesse</a:t>
            </a:r>
            <a:r>
              <a:rPr/>
              <a:t> der </a:t>
            </a:r>
            <a:r>
              <a:rPr err="1"/>
              <a:t>Schülerinnen</a:t>
            </a:r>
            <a:r>
              <a:rPr/>
              <a:t> und </a:t>
            </a:r>
            <a:r>
              <a:rPr err="1"/>
              <a:t>Schüler</a:t>
            </a:r>
            <a:r>
              <a:rPr/>
              <a:t> </a:t>
            </a:r>
            <a:r>
              <a:rPr err="1"/>
              <a:t>besser</a:t>
            </a:r>
            <a:r>
              <a:rPr/>
              <a:t> </a:t>
            </a:r>
            <a:r>
              <a:rPr err="1"/>
              <a:t>zu</a:t>
            </a:r>
            <a:r>
              <a:rPr/>
              <a:t> verstehen.</a:t>
            </a:r>
          </a:p>
        </p:txBody>
      </p:sp>
      <p:sp>
        <p:nvSpPr>
          <p:cNvPr id="141" name="Shape 141"/>
          <p:cNvSpPr/>
          <p:nvPr/>
        </p:nvSpPr>
        <p:spPr>
          <a:xfrm>
            <a:off x="1598496" y="2953591"/>
            <a:ext cx="9755304" cy="993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err="1"/>
              <a:t>ermöglicht</a:t>
            </a:r>
            <a:r>
              <a:rPr/>
              <a:t>, den </a:t>
            </a:r>
            <a:r>
              <a:rPr err="1"/>
              <a:t>Unterricht</a:t>
            </a:r>
            <a:r>
              <a:rPr/>
              <a:t> </a:t>
            </a:r>
            <a:r>
              <a:rPr err="1"/>
              <a:t>besser</a:t>
            </a:r>
            <a:r>
              <a:rPr/>
              <a:t> </a:t>
            </a:r>
            <a:r>
              <a:rPr err="1"/>
              <a:t>daraufhin</a:t>
            </a:r>
            <a:r>
              <a:rPr/>
              <a:t> </a:t>
            </a:r>
            <a:r>
              <a:rPr err="1"/>
              <a:t>abzustimmen</a:t>
            </a:r>
            <a:r>
              <a:rPr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1" animBg="1" advAuto="0"/>
      <p:bldP spid="141" grpId="2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4636056" y="641961"/>
            <a:ext cx="3528691" cy="1044576"/>
          </a:xfrm>
          <a:prstGeom prst="wedgeEllipseCallout">
            <a:avLst>
              <a:gd name="adj1" fmla="val -39907"/>
              <a:gd name="adj2" fmla="val 109394"/>
            </a:avLst>
          </a:prstGeom>
          <a:solidFill>
            <a:srgbClr val="FFFFFF"/>
          </a:solidFill>
          <a:ln>
            <a:solidFill>
              <a:srgbClr val="3366FF"/>
            </a:solidFill>
            <a:miter/>
          </a:ln>
        </p:spPr>
        <p:txBody>
          <a:bodyPr lIns="45719" rIns="45719"/>
          <a:lstStyle/>
          <a:p>
            <a:pPr algn="ctr"/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7397074" y="4326239"/>
            <a:ext cx="3528691" cy="1044576"/>
          </a:xfrm>
          <a:prstGeom prst="wedgeEllipseCallout">
            <a:avLst>
              <a:gd name="adj1" fmla="val -39907"/>
              <a:gd name="adj2" fmla="val 109394"/>
            </a:avLst>
          </a:prstGeom>
          <a:solidFill>
            <a:srgbClr val="FFFFFF"/>
          </a:solidFill>
          <a:ln>
            <a:solidFill>
              <a:srgbClr val="3366FF"/>
            </a:solidFill>
            <a:miter/>
          </a:ln>
        </p:spPr>
        <p:txBody>
          <a:bodyPr lIns="45719" rIns="45719"/>
          <a:lstStyle/>
          <a:p>
            <a:pPr algn="ctr"/>
            <a:endParaRPr/>
          </a:p>
        </p:txBody>
      </p:sp>
      <p:sp>
        <p:nvSpPr>
          <p:cNvPr id="145" name="Shape 145"/>
          <p:cNvSpPr/>
          <p:nvPr/>
        </p:nvSpPr>
        <p:spPr>
          <a:xfrm>
            <a:off x="4320688" y="951480"/>
            <a:ext cx="4159426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900"/>
              </a:spcBef>
              <a:defRPr sz="1600" b="1">
                <a:solidFill>
                  <a:srgbClr val="002060"/>
                </a:solidFill>
              </a:defRPr>
            </a:lvl1pPr>
          </a:lstStyle>
          <a:p>
            <a:r>
              <a:rPr/>
              <a:t>Ich bekomme Feedback!</a:t>
            </a:r>
          </a:p>
        </p:txBody>
      </p:sp>
      <p:sp>
        <p:nvSpPr>
          <p:cNvPr id="146" name="Shape 146"/>
          <p:cNvSpPr/>
          <p:nvPr/>
        </p:nvSpPr>
        <p:spPr>
          <a:xfrm>
            <a:off x="7081707" y="4586916"/>
            <a:ext cx="4159425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600"/>
              </a:spcBef>
              <a:defRPr sz="2000" b="1">
                <a:solidFill>
                  <a:srgbClr val="002060"/>
                </a:solidFill>
              </a:defRPr>
            </a:pPr>
            <a:r>
              <a:rPr/>
              <a:t>Ich will </a:t>
            </a:r>
            <a:r>
              <a:rPr sz="2800"/>
              <a:t>Feedback</a:t>
            </a:r>
            <a:r>
              <a:rPr/>
              <a:t>!</a:t>
            </a:r>
          </a:p>
        </p:txBody>
      </p:sp>
      <p:sp>
        <p:nvSpPr>
          <p:cNvPr id="147" name="Shape 147"/>
          <p:cNvSpPr/>
          <p:nvPr/>
        </p:nvSpPr>
        <p:spPr>
          <a:xfrm>
            <a:off x="5131281" y="2635924"/>
            <a:ext cx="6697663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600"/>
              </a:spcBef>
              <a:defRPr sz="2400" b="1">
                <a:solidFill>
                  <a:srgbClr val="FF0000"/>
                </a:solidFill>
                <a:effectLst>
                  <a:outerShdw blurRad="38100" dist="38100" dir="2700000" rotWithShape="0">
                    <a:schemeClr val="accent3">
                      <a:lumOff val="10616"/>
                    </a:schemeClr>
                  </a:outerShdw>
                </a:effectLst>
              </a:defRPr>
            </a:pPr>
            <a:r>
              <a:rPr/>
              <a:t>Selbstwahrnehmung</a:t>
            </a:r>
          </a:p>
          <a:p>
            <a:pPr>
              <a:spcBef>
                <a:spcPts val="600"/>
              </a:spcBef>
              <a:defRPr b="1">
                <a:solidFill>
                  <a:srgbClr val="FF0000"/>
                </a:solidFill>
                <a:effectLst>
                  <a:outerShdw blurRad="38100" dist="38100" dir="2700000" rotWithShape="0">
                    <a:schemeClr val="accent3">
                      <a:lumOff val="10616"/>
                    </a:schemeClr>
                  </a:outerShdw>
                </a:effectLst>
              </a:defRPr>
            </a:pPr>
            <a:r>
              <a:rPr/>
              <a:t>                                     ergänzt durch</a:t>
            </a:r>
            <a:r>
              <a:rPr sz="2000"/>
              <a:t>  </a:t>
            </a:r>
          </a:p>
          <a:p>
            <a:pPr algn="ctr">
              <a:spcBef>
                <a:spcPts val="600"/>
              </a:spcBef>
              <a:defRPr sz="2000" b="1">
                <a:solidFill>
                  <a:srgbClr val="FF0000"/>
                </a:solidFill>
                <a:effectLst>
                  <a:outerShdw blurRad="38100" dist="38100" dir="2700000" rotWithShape="0">
                    <a:schemeClr val="accent3">
                      <a:lumOff val="10616"/>
                    </a:schemeClr>
                  </a:outerShdw>
                </a:effectLst>
              </a:defRPr>
            </a:pPr>
            <a:r>
              <a:rPr/>
              <a:t>                                         </a:t>
            </a:r>
            <a:r>
              <a:rPr sz="2400"/>
              <a:t>Fremdwahrnehmung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1" animBg="1" advAuto="0"/>
      <p:bldP spid="144" grpId="3" animBg="1" advAuto="0"/>
      <p:bldP spid="145" grpId="2" animBg="1" advAuto="0"/>
      <p:bldP spid="146" grpId="4" animBg="1" advAuto="0"/>
      <p:bldP spid="147" grpId="5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213359" y="207186"/>
            <a:ext cx="6096001" cy="617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rPr/>
              <a:t>„Wichtiger als das, </a:t>
            </a:r>
            <a:r>
              <a:rPr i="1"/>
              <a:t>was </a:t>
            </a:r>
            <a:r>
              <a:rPr/>
              <a:t>wir machen, ist,</a:t>
            </a:r>
          </a:p>
          <a:p>
            <a:pPr>
              <a:defRPr b="1" i="1">
                <a:latin typeface="Arial"/>
                <a:ea typeface="Arial"/>
                <a:cs typeface="Arial"/>
                <a:sym typeface="Arial"/>
              </a:defRPr>
            </a:pPr>
            <a:r>
              <a:rPr/>
              <a:t>wie </a:t>
            </a:r>
            <a:r>
              <a:rPr i="0"/>
              <a:t>und </a:t>
            </a:r>
            <a:r>
              <a:rPr/>
              <a:t>warum </a:t>
            </a:r>
            <a:r>
              <a:rPr i="0"/>
              <a:t>wir es machen.“</a:t>
            </a:r>
          </a:p>
        </p:txBody>
      </p:sp>
      <p:sp>
        <p:nvSpPr>
          <p:cNvPr id="151" name="Shape 151"/>
          <p:cNvSpPr/>
          <p:nvPr/>
        </p:nvSpPr>
        <p:spPr>
          <a:xfrm>
            <a:off x="448056" y="1185802"/>
            <a:ext cx="11210544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Ich</a:t>
            </a:r>
            <a:r>
              <a:rPr/>
              <a:t> </a:t>
            </a:r>
            <a:r>
              <a:rPr err="1"/>
              <a:t>gebe</a:t>
            </a:r>
            <a:r>
              <a:rPr/>
              <a:t> </a:t>
            </a:r>
            <a:r>
              <a:rPr err="1"/>
              <a:t>regelmäßig</a:t>
            </a:r>
            <a:r>
              <a:rPr/>
              <a:t> Feedback.</a:t>
            </a:r>
          </a:p>
          <a:p>
            <a:pPr algn="r">
              <a:defRPr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Ich</a:t>
            </a:r>
            <a:r>
              <a:rPr/>
              <a:t> bin </a:t>
            </a:r>
            <a:r>
              <a:rPr err="1"/>
              <a:t>überzeugt</a:t>
            </a:r>
            <a:r>
              <a:rPr/>
              <a:t> </a:t>
            </a:r>
            <a:r>
              <a:rPr err="1"/>
              <a:t>davon</a:t>
            </a:r>
            <a:r>
              <a:rPr/>
              <a:t>, </a:t>
            </a:r>
            <a:r>
              <a:rPr err="1"/>
              <a:t>dass</a:t>
            </a:r>
            <a:r>
              <a:rPr/>
              <a:t> Feedback </a:t>
            </a:r>
            <a:r>
              <a:rPr err="1"/>
              <a:t>wichtig</a:t>
            </a:r>
            <a:r>
              <a:rPr/>
              <a:t> </a:t>
            </a:r>
            <a:r>
              <a:rPr err="1"/>
              <a:t>ist</a:t>
            </a:r>
            <a:r>
              <a:rPr/>
              <a:t>.</a:t>
            </a:r>
          </a:p>
          <a:p>
            <a:pPr>
              <a:defRPr sz="2400">
                <a:solidFill>
                  <a:srgbClr val="0081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Ich</a:t>
            </a:r>
            <a:r>
              <a:rPr/>
              <a:t> </a:t>
            </a:r>
            <a:r>
              <a:rPr err="1"/>
              <a:t>suche</a:t>
            </a:r>
            <a:r>
              <a:rPr/>
              <a:t> </a:t>
            </a:r>
            <a:r>
              <a:rPr err="1"/>
              <a:t>regelmäßig</a:t>
            </a:r>
            <a:r>
              <a:rPr/>
              <a:t> Feedback von </a:t>
            </a:r>
            <a:r>
              <a:rPr err="1"/>
              <a:t>Kolleginnen</a:t>
            </a:r>
            <a:r>
              <a:rPr/>
              <a:t> und</a:t>
            </a:r>
          </a:p>
          <a:p>
            <a:pPr>
              <a:defRPr sz="2400">
                <a:solidFill>
                  <a:srgbClr val="0081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Kollegen</a:t>
            </a:r>
            <a:r>
              <a:rPr/>
              <a:t>.</a:t>
            </a:r>
          </a:p>
          <a:p>
            <a:pPr algn="r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Ich</a:t>
            </a:r>
            <a:r>
              <a:rPr/>
              <a:t> </a:t>
            </a:r>
            <a:r>
              <a:rPr err="1"/>
              <a:t>suche</a:t>
            </a:r>
            <a:r>
              <a:rPr/>
              <a:t> </a:t>
            </a:r>
            <a:r>
              <a:rPr err="1"/>
              <a:t>regelmäßig</a:t>
            </a:r>
            <a:r>
              <a:rPr/>
              <a:t> Feedback von den </a:t>
            </a:r>
            <a:r>
              <a:rPr err="1"/>
              <a:t>Lernenden</a:t>
            </a:r>
            <a:r>
              <a:rPr/>
              <a:t>.</a:t>
            </a:r>
          </a:p>
          <a:p>
            <a:pPr algn="ctr">
              <a:defRPr sz="4800" b="1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Feedbackhaltungen</a:t>
            </a:r>
            <a:endParaRPr/>
          </a:p>
          <a:p>
            <a:pPr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Ich</a:t>
            </a:r>
            <a:r>
              <a:rPr/>
              <a:t> </a:t>
            </a:r>
            <a:r>
              <a:rPr err="1"/>
              <a:t>kann</a:t>
            </a:r>
            <a:r>
              <a:rPr/>
              <a:t> </a:t>
            </a:r>
            <a:r>
              <a:rPr err="1"/>
              <a:t>mit</a:t>
            </a:r>
            <a:r>
              <a:rPr/>
              <a:t> </a:t>
            </a:r>
            <a:r>
              <a:rPr err="1"/>
              <a:t>positivem</a:t>
            </a:r>
            <a:r>
              <a:rPr/>
              <a:t> und </a:t>
            </a:r>
            <a:r>
              <a:rPr err="1"/>
              <a:t>negativem</a:t>
            </a:r>
            <a:r>
              <a:rPr/>
              <a:t> Feedback</a:t>
            </a:r>
          </a:p>
          <a:p>
            <a:pPr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umgehen</a:t>
            </a:r>
            <a:r>
              <a:rPr/>
              <a:t>.</a:t>
            </a:r>
          </a:p>
          <a:p>
            <a:pPr algn="r">
              <a:defRPr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Eine</a:t>
            </a:r>
            <a:r>
              <a:rPr/>
              <a:t> positive </a:t>
            </a:r>
            <a:r>
              <a:rPr err="1"/>
              <a:t>Fehlerkultur</a:t>
            </a:r>
            <a:r>
              <a:rPr/>
              <a:t> </a:t>
            </a:r>
            <a:r>
              <a:rPr err="1"/>
              <a:t>ist</a:t>
            </a:r>
            <a:r>
              <a:rPr/>
              <a:t> </a:t>
            </a:r>
            <a:r>
              <a:rPr err="1"/>
              <a:t>mir</a:t>
            </a:r>
            <a:r>
              <a:rPr/>
              <a:t> </a:t>
            </a:r>
            <a:r>
              <a:rPr err="1"/>
              <a:t>wichtig</a:t>
            </a:r>
            <a:r>
              <a:rPr/>
              <a:t>.</a:t>
            </a:r>
          </a:p>
          <a:p>
            <a:pPr>
              <a:defRPr sz="2400">
                <a:solidFill>
                  <a:srgbClr val="0081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err="1"/>
              <a:t>Lernen</a:t>
            </a:r>
            <a:r>
              <a:rPr/>
              <a:t> und </a:t>
            </a:r>
            <a:r>
              <a:rPr err="1"/>
              <a:t>Lehren</a:t>
            </a:r>
            <a:r>
              <a:rPr/>
              <a:t> </a:t>
            </a:r>
            <a:r>
              <a:rPr err="1"/>
              <a:t>heißt</a:t>
            </a:r>
            <a:r>
              <a:rPr/>
              <a:t> „</a:t>
            </a:r>
            <a:r>
              <a:rPr err="1"/>
              <a:t>Fehler</a:t>
            </a:r>
            <a:r>
              <a:rPr/>
              <a:t> </a:t>
            </a:r>
            <a:r>
              <a:rPr err="1"/>
              <a:t>machen</a:t>
            </a:r>
            <a:r>
              <a:rPr/>
              <a:t>“.</a:t>
            </a:r>
            <a:r>
              <a:rPr lang="de-DE"/>
              <a:t>  </a:t>
            </a:r>
          </a:p>
          <a:p>
            <a:pPr>
              <a:defRPr sz="2400">
                <a:solidFill>
                  <a:srgbClr val="0081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de-DE"/>
              <a:t>			</a:t>
            </a:r>
            <a:r>
              <a:rPr err="1">
                <a:solidFill>
                  <a:schemeClr val="tx1"/>
                </a:solidFill>
              </a:rPr>
              <a:t>Lehren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heißt</a:t>
            </a:r>
            <a:r>
              <a:rPr>
                <a:solidFill>
                  <a:schemeClr val="tx1"/>
                </a:solidFill>
              </a:rPr>
              <a:t>, </a:t>
            </a:r>
            <a:r>
              <a:rPr err="1">
                <a:solidFill>
                  <a:schemeClr val="tx1"/>
                </a:solidFill>
              </a:rPr>
              <a:t>Lernen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mit</a:t>
            </a:r>
            <a:r>
              <a:rPr>
                <a:solidFill>
                  <a:schemeClr val="tx1"/>
                </a:solidFill>
              </a:rPr>
              <a:t> den </a:t>
            </a:r>
            <a:r>
              <a:rPr err="1">
                <a:solidFill>
                  <a:schemeClr val="tx1"/>
                </a:solidFill>
              </a:rPr>
              <a:t>Augen</a:t>
            </a:r>
            <a:r>
              <a:rPr>
                <a:solidFill>
                  <a:schemeClr val="tx1"/>
                </a:solidFill>
              </a:rPr>
              <a:t> der </a:t>
            </a:r>
            <a:r>
              <a:rPr err="1">
                <a:solidFill>
                  <a:schemeClr val="tx1"/>
                </a:solidFill>
              </a:rPr>
              <a:t>Lernenden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zu</a:t>
            </a:r>
            <a:r>
              <a:rPr lang="de-DE"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sehen</a:t>
            </a:r>
            <a:r>
              <a:rPr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1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Grundvoraussetzung: </a:t>
            </a:r>
            <a:br>
              <a:rPr lang="de-DE"/>
            </a:br>
            <a:r>
              <a:rPr lang="de-DE"/>
              <a:t>Die Haltung der Beteiligten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3317344929"/>
              </p:ext>
            </p:extLst>
          </p:nvPr>
        </p:nvGraphicFramePr>
        <p:xfrm>
          <a:off x="838200" y="1828801"/>
          <a:ext cx="10721454" cy="4326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647911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1614</Words>
  <Application>Microsoft Office PowerPoint</Application>
  <PresentationFormat>Benutzerdefiniert</PresentationFormat>
  <Paragraphs>228</Paragraphs>
  <Slides>22</Slides>
  <Notes>22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3" baseType="lpstr">
      <vt:lpstr>Office</vt:lpstr>
      <vt:lpstr>PowerPoint-Präsentation</vt:lpstr>
      <vt:lpstr>Was ist Feedback?</vt:lpstr>
      <vt:lpstr>Was ist der Unterschied zu Evaluation?</vt:lpstr>
      <vt:lpstr>Feedback ist selbstbestimmt.</vt:lpstr>
      <vt:lpstr>Schüler-Feedback</vt:lpstr>
      <vt:lpstr>Schüler-Feedback</vt:lpstr>
      <vt:lpstr>PowerPoint-Präsentation</vt:lpstr>
      <vt:lpstr>PowerPoint-Präsentation</vt:lpstr>
      <vt:lpstr>Grundvoraussetzung:  Die Haltung der Beteiligten</vt:lpstr>
      <vt:lpstr>Welche Rückmeldungen?</vt:lpstr>
      <vt:lpstr>Welche Rückmeldungen?</vt:lpstr>
      <vt:lpstr>Welche Rückmeldungen?</vt:lpstr>
      <vt:lpstr>Erfolgreiches Feedback durch Kompetenz und Haltung</vt:lpstr>
      <vt:lpstr>STEX - Arbeitsauftrag</vt:lpstr>
      <vt:lpstr>Modellprojekt Schüler-Feedback</vt:lpstr>
      <vt:lpstr>Modellprojekt Schüler-Feedback</vt:lpstr>
      <vt:lpstr>Modellprojekt Schüler-Feedback</vt:lpstr>
      <vt:lpstr>Modellprojekt Schüler-Feedback</vt:lpstr>
      <vt:lpstr>Modellprojekt Schüler-Feedback</vt:lpstr>
      <vt:lpstr>Reflexion zu den Materialien?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Jamina Drexl</dc:creator>
  <cp:lastModifiedBy>Huber, Franz, Dr.</cp:lastModifiedBy>
  <cp:revision>72</cp:revision>
  <cp:lastPrinted>2019-01-20T16:54:37Z</cp:lastPrinted>
  <dcterms:modified xsi:type="dcterms:W3CDTF">2019-10-21T11:47:45Z</dcterms:modified>
</cp:coreProperties>
</file>