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73" r:id="rId2"/>
  </p:sldMasterIdLst>
  <p:notesMasterIdLst>
    <p:notesMasterId r:id="rId27"/>
  </p:notesMasterIdLst>
  <p:handoutMasterIdLst>
    <p:handoutMasterId r:id="rId28"/>
  </p:handoutMasterIdLst>
  <p:sldIdLst>
    <p:sldId id="261" r:id="rId3"/>
    <p:sldId id="271" r:id="rId4"/>
    <p:sldId id="311" r:id="rId5"/>
    <p:sldId id="312" r:id="rId6"/>
    <p:sldId id="310" r:id="rId7"/>
    <p:sldId id="309" r:id="rId8"/>
    <p:sldId id="313" r:id="rId9"/>
    <p:sldId id="314" r:id="rId10"/>
    <p:sldId id="315" r:id="rId11"/>
    <p:sldId id="316" r:id="rId12"/>
    <p:sldId id="279" r:id="rId13"/>
    <p:sldId id="317" r:id="rId14"/>
    <p:sldId id="281" r:id="rId15"/>
    <p:sldId id="318" r:id="rId16"/>
    <p:sldId id="319" r:id="rId17"/>
    <p:sldId id="321" r:id="rId18"/>
    <p:sldId id="322" r:id="rId19"/>
    <p:sldId id="324" r:id="rId20"/>
    <p:sldId id="292" r:id="rId21"/>
    <p:sldId id="325" r:id="rId22"/>
    <p:sldId id="300" r:id="rId23"/>
    <p:sldId id="303" r:id="rId24"/>
    <p:sldId id="304" r:id="rId25"/>
    <p:sldId id="267" r:id="rId26"/>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84229" autoAdjust="0"/>
  </p:normalViewPr>
  <p:slideViewPr>
    <p:cSldViewPr>
      <p:cViewPr>
        <p:scale>
          <a:sx n="62" d="100"/>
          <a:sy n="62" d="100"/>
        </p:scale>
        <p:origin x="-2940" y="-108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6C331E3D-12F2-4203-BD0A-2C014810B4EA}" type="datetimeFigureOut">
              <a:rPr lang="de-DE" smtClean="0"/>
              <a:t>14.11.2019</a:t>
            </a:fld>
            <a:endParaRPr lang="de-DE"/>
          </a:p>
        </p:txBody>
      </p:sp>
      <p:sp>
        <p:nvSpPr>
          <p:cNvPr id="4" name="Fußzeilenplatzhalt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22723A3E-0238-46C0-8E96-D4B1345E0909}" type="slidenum">
              <a:rPr lang="de-DE" smtClean="0"/>
              <a:t>‹Nr.›</a:t>
            </a:fld>
            <a:endParaRPr lang="de-DE"/>
          </a:p>
        </p:txBody>
      </p:sp>
    </p:spTree>
    <p:extLst>
      <p:ext uri="{BB962C8B-B14F-4D97-AF65-F5344CB8AC3E}">
        <p14:creationId xmlns:p14="http://schemas.microsoft.com/office/powerpoint/2010/main" val="9285655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30CE2DA-67AE-45F4-9398-1632C18CAD61}" type="datetimeFigureOut">
              <a:rPr lang="de-DE" smtClean="0"/>
              <a:t>14.11.2019</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F4323BC-B1A1-42CC-8B36-7F5F83DE0CAB}" type="slidenum">
              <a:rPr lang="de-DE" smtClean="0"/>
              <a:t>‹Nr.›</a:t>
            </a:fld>
            <a:endParaRPr lang="de-DE"/>
          </a:p>
        </p:txBody>
      </p:sp>
    </p:spTree>
    <p:extLst>
      <p:ext uri="{BB962C8B-B14F-4D97-AF65-F5344CB8AC3E}">
        <p14:creationId xmlns:p14="http://schemas.microsoft.com/office/powerpoint/2010/main" val="4146077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BF4323BC-B1A1-42CC-8B36-7F5F83DE0CAB}" type="slidenum">
              <a:rPr lang="de-DE" smtClean="0"/>
              <a:t>1</a:t>
            </a:fld>
            <a:endParaRPr lang="de-DE"/>
          </a:p>
        </p:txBody>
      </p:sp>
    </p:spTree>
    <p:extLst>
      <p:ext uri="{BB962C8B-B14F-4D97-AF65-F5344CB8AC3E}">
        <p14:creationId xmlns:p14="http://schemas.microsoft.com/office/powerpoint/2010/main" val="1916404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 typeface="Arial" panose="020B0604020202020204" pitchFamily="34" charset="0"/>
              <a:buNone/>
            </a:pPr>
            <a:r>
              <a:rPr lang="de-DE" dirty="0" smtClean="0"/>
              <a:t>1+2. Der Feedbacknehmer bittet den Feedbackgeber um eine Rückmeldung zu seinem Handeln; nicht Kompetenz sondern Haltung ist hier entscheidend: Bereitschaft zur Veränderung</a:t>
            </a:r>
            <a:r>
              <a:rPr lang="de-DE" baseline="0" dirty="0" smtClean="0"/>
              <a:t> -&gt; Offenheit =&gt; Haltung = Wollen und Werte (nach Hattie)</a:t>
            </a:r>
            <a:endParaRPr lang="de-DE" dirty="0" smtClean="0"/>
          </a:p>
          <a:p>
            <a:pPr marL="228600" indent="-228600">
              <a:buFont typeface="Arial" panose="020B0604020202020204" pitchFamily="34" charset="0"/>
              <a:buAutoNum type="arabicPeriod" startAt="3"/>
            </a:pPr>
            <a:r>
              <a:rPr lang="de-DE" dirty="0" smtClean="0"/>
              <a:t>Wirksamkeit Feedback: viel Feedback im U, nicht wirksam, z.B. Lob;</a:t>
            </a:r>
            <a:r>
              <a:rPr lang="de-DE" baseline="0" dirty="0" smtClean="0"/>
              <a:t> häufig Feedback durch Mitschüler und falsch</a:t>
            </a:r>
          </a:p>
          <a:p>
            <a:pPr marL="228600" indent="-228600">
              <a:buFont typeface="Arial" panose="020B0604020202020204" pitchFamily="34" charset="0"/>
              <a:buAutoNum type="arabicPeriod" startAt="3"/>
            </a:pPr>
            <a:r>
              <a:rPr lang="de-DE" dirty="0" smtClean="0"/>
              <a:t>Was Lernende</a:t>
            </a:r>
            <a:r>
              <a:rPr lang="de-DE" baseline="0" dirty="0" smtClean="0"/>
              <a:t> verstehen, wissen, wo sie Fehler machen, falsche Vorstellungen haben, wo es ihnen an Engagement fehlt; Entscheidende Fragen des Unterrichts: Sind die Ziele erreicht? Wurden die Inhalte verstanden? Zeigten sich die Methoden als sinnvoll? Konnten die Medien zielführend eingesetzt werden? =&gt; darauf können nur die Lernenden antworten =&gt; dann kann Unterricht passend geplant werden</a:t>
            </a:r>
          </a:p>
          <a:p>
            <a:pPr marL="228600" indent="-228600">
              <a:buFont typeface="Arial" panose="020B0604020202020204" pitchFamily="34" charset="0"/>
              <a:buAutoNum type="arabicPeriod" startAt="3"/>
            </a:pPr>
            <a:r>
              <a:rPr lang="de-DE" baseline="0" dirty="0" smtClean="0"/>
              <a:t>Dann können Lehrer und Lerner miteinander synchronisiert werden und wirksam sein und Lernen sichtbar gemacht werden</a:t>
            </a:r>
          </a:p>
          <a:p>
            <a:pPr marL="228600" indent="-228600">
              <a:buFont typeface="Arial" panose="020B0604020202020204" pitchFamily="34" charset="0"/>
              <a:buAutoNum type="arabicPeriod" startAt="3"/>
            </a:pPr>
            <a:r>
              <a:rPr lang="de-DE" baseline="0" dirty="0" smtClean="0"/>
              <a:t>Feedback kann die Lücke schließen zwischen dem was verstanden wurde und verstanden werden soll (Kritik hier relativ, da bei diesem Thema eigene Studien von Hattie und nicht ausschließlich Metastudien)</a:t>
            </a:r>
            <a:endParaRPr lang="de-DE" dirty="0" smtClean="0"/>
          </a:p>
          <a:p>
            <a:endParaRPr lang="de-DE" dirty="0" smtClean="0"/>
          </a:p>
          <a:p>
            <a:endParaRPr lang="de-DE" dirty="0"/>
          </a:p>
        </p:txBody>
      </p:sp>
      <p:sp>
        <p:nvSpPr>
          <p:cNvPr id="4" name="Foliennummernplatzhalter 3"/>
          <p:cNvSpPr>
            <a:spLocks noGrp="1"/>
          </p:cNvSpPr>
          <p:nvPr>
            <p:ph type="sldNum" sz="quarter" idx="10"/>
          </p:nvPr>
        </p:nvSpPr>
        <p:spPr/>
        <p:txBody>
          <a:bodyPr/>
          <a:lstStyle/>
          <a:p>
            <a:fld id="{BF4323BC-B1A1-42CC-8B36-7F5F83DE0CAB}" type="slidenum">
              <a:rPr lang="de-DE" smtClean="0"/>
              <a:t>12</a:t>
            </a:fld>
            <a:endParaRPr lang="de-DE"/>
          </a:p>
        </p:txBody>
      </p:sp>
    </p:spTree>
    <p:extLst>
      <p:ext uri="{BB962C8B-B14F-4D97-AF65-F5344CB8AC3E}">
        <p14:creationId xmlns:p14="http://schemas.microsoft.com/office/powerpoint/2010/main" val="35147128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BF4323BC-B1A1-42CC-8B36-7F5F83DE0CAB}" type="slidenum">
              <a:rPr lang="de-DE" smtClean="0"/>
              <a:t>13</a:t>
            </a:fld>
            <a:endParaRPr lang="de-DE"/>
          </a:p>
        </p:txBody>
      </p:sp>
    </p:spTree>
    <p:extLst>
      <p:ext uri="{BB962C8B-B14F-4D97-AF65-F5344CB8AC3E}">
        <p14:creationId xmlns:p14="http://schemas.microsoft.com/office/powerpoint/2010/main" val="15981003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100" dirty="0" smtClean="0"/>
              <a:t>Feedback</a:t>
            </a:r>
            <a:r>
              <a:rPr lang="de-DE" sz="1100" baseline="0" dirty="0" smtClean="0"/>
              <a:t> Ebenen: </a:t>
            </a:r>
          </a:p>
          <a:p>
            <a:r>
              <a:rPr lang="de-DE" sz="1100" baseline="0" dirty="0" smtClean="0"/>
              <a:t>1. Arbeit ist richtig oder falsch; Feedback = Anleitung; gibt dem Lernenden Rückmeldung darüber, welche Aufgaben der Lernende lösen kann und welche nicht</a:t>
            </a:r>
          </a:p>
          <a:p>
            <a:r>
              <a:rPr lang="de-DE" sz="1100" kern="1200" dirty="0" smtClean="0">
                <a:solidFill>
                  <a:schemeClr val="tx1"/>
                </a:solidFill>
                <a:effectLst/>
                <a:latin typeface="+mn-lt"/>
                <a:ea typeface="+mn-ea"/>
                <a:cs typeface="+mn-cs"/>
              </a:rPr>
              <a:t>	Wie gut wurde die Aufgabe erledigt; richtig oder falsch? </a:t>
            </a:r>
            <a:r>
              <a:rPr lang="de-DE" sz="1100" i="1" kern="1200" dirty="0" smtClean="0">
                <a:solidFill>
                  <a:schemeClr val="tx1"/>
                </a:solidFill>
                <a:effectLst/>
                <a:latin typeface="+mn-lt"/>
                <a:ea typeface="+mn-ea"/>
                <a:cs typeface="+mn-cs"/>
              </a:rPr>
              <a:t>Schulaufgabe herausgeben, was richtig, was falsch </a:t>
            </a:r>
            <a:r>
              <a:rPr lang="de-DE" sz="1100" kern="1200" dirty="0" smtClean="0">
                <a:solidFill>
                  <a:schemeClr val="tx1"/>
                </a:solidFill>
                <a:effectLst/>
                <a:latin typeface="+mn-lt"/>
                <a:ea typeface="+mn-ea"/>
                <a:cs typeface="+mn-cs"/>
              </a:rPr>
              <a:t>Wohin gehe ich? Was sind meine Ziele?</a:t>
            </a:r>
            <a:endParaRPr lang="de-DE" sz="1100" baseline="0" dirty="0" smtClean="0"/>
          </a:p>
          <a:p>
            <a:r>
              <a:rPr lang="de-DE" sz="1100" baseline="0" dirty="0" smtClean="0"/>
              <a:t>2. Diese Art Feedback zielt direkter auf die Verarbeitung von Informationen oder auf Lernprozesse ab, die für das Verstehen der Aufgabe benötigt werden; gibt dem Lernenden Rückmeldung darüber, wie sich sein 	Fortschreiten im Lernen zeigt, was gut läuft und was schlecht </a:t>
            </a:r>
            <a:r>
              <a:rPr lang="de-DE" sz="1100" kern="1200" dirty="0" smtClean="0">
                <a:solidFill>
                  <a:schemeClr val="tx1"/>
                </a:solidFill>
                <a:effectLst/>
                <a:latin typeface="+mn-lt"/>
                <a:ea typeface="+mn-ea"/>
                <a:cs typeface="+mn-cs"/>
              </a:rPr>
              <a:t>Welche Strategien sind erforderlich, um die Aufgabe zu bearbeiten; gibt es andere nutzbare Strategien?</a:t>
            </a:r>
          </a:p>
          <a:p>
            <a:r>
              <a:rPr lang="de-DE" sz="1100" i="1" kern="1200" dirty="0" smtClean="0">
                <a:solidFill>
                  <a:schemeClr val="tx1"/>
                </a:solidFill>
                <a:effectLst/>
                <a:latin typeface="+mn-lt"/>
                <a:ea typeface="+mn-ea"/>
                <a:cs typeface="+mn-cs"/>
              </a:rPr>
              <a:t>	Nach SA: Lernprozess bis zur SA: Wie oft HA erledigt, was falsch bis zur SA </a:t>
            </a:r>
            <a:r>
              <a:rPr lang="de-DE" sz="1100" kern="1200" dirty="0" smtClean="0">
                <a:solidFill>
                  <a:schemeClr val="tx1"/>
                </a:solidFill>
                <a:effectLst/>
                <a:latin typeface="+mn-lt"/>
                <a:ea typeface="+mn-ea"/>
                <a:cs typeface="+mn-cs"/>
              </a:rPr>
              <a:t>Wie komme ich voran? Welcher Fortschritt wurde in Richtung Ziel gemacht?</a:t>
            </a:r>
            <a:endParaRPr lang="de-DE" sz="1100" baseline="0" dirty="0" smtClean="0"/>
          </a:p>
          <a:p>
            <a:r>
              <a:rPr lang="de-DE" sz="1100" baseline="0" dirty="0" smtClean="0"/>
              <a:t>3</a:t>
            </a:r>
            <a:r>
              <a:rPr lang="de-DE" sz="1100" b="1" baseline="0" dirty="0" smtClean="0"/>
              <a:t>. Ein solches Feedback hat einen wesentlichen Einfluss auf die Selbstwirksamkeitsüberzeugung der Lernenden über sich selbst als Lernende, sodass Lernende ermuntert werden, wie sie besser und einfacher mit der 	Aufgabe fortfahren können; gibt dem Lernenden Rückmeldung darüber, welche Schritte als nächstes von ihm zu gehen sind, um sich zu verbessern </a:t>
            </a:r>
            <a:r>
              <a:rPr lang="de-DE" sz="1100" b="1" kern="1200" dirty="0" smtClean="0">
                <a:solidFill>
                  <a:schemeClr val="tx1"/>
                </a:solidFill>
                <a:effectLst/>
                <a:latin typeface="+mn-lt"/>
                <a:ea typeface="+mn-ea"/>
                <a:cs typeface="+mn-cs"/>
              </a:rPr>
              <a:t>Welches Wissen und Verständnis ist zwingend nötig, um zu 	verstehen, was du gerade machst? Selbstprüfung, Steuerung des Vorgehens und der Aufgaben </a:t>
            </a:r>
            <a:r>
              <a:rPr lang="de-DE" sz="1100" b="1" i="1" kern="1200" dirty="0" smtClean="0">
                <a:solidFill>
                  <a:schemeClr val="tx1"/>
                </a:solidFill>
                <a:effectLst/>
                <a:latin typeface="+mn-lt"/>
                <a:ea typeface="+mn-ea"/>
                <a:cs typeface="+mn-cs"/>
              </a:rPr>
              <a:t>Nach SA: nächste Ziele, wie kann Schüler Ziele erreichen </a:t>
            </a:r>
            <a:r>
              <a:rPr lang="de-DE" sz="1100" b="1" kern="1200" dirty="0" smtClean="0">
                <a:solidFill>
                  <a:schemeClr val="tx1"/>
                </a:solidFill>
                <a:effectLst/>
                <a:latin typeface="+mn-lt"/>
                <a:ea typeface="+mn-ea"/>
                <a:cs typeface="+mn-cs"/>
              </a:rPr>
              <a:t>Wie geht es weiter? Welche nächsten Aktivitäten müssen 	ergriffen werden, um den einen größeren Fortschritt zu machen?</a:t>
            </a:r>
            <a:endParaRPr lang="de-DE" sz="1100" b="1" baseline="0" dirty="0" smtClean="0"/>
          </a:p>
          <a:p>
            <a:r>
              <a:rPr lang="de-DE" sz="1100" baseline="0" dirty="0" smtClean="0"/>
              <a:t>4. Richtet sich an das Selbst und zu wenig an die Aufgabe; gibt dem Lernenden Rückmeldung zu personenbezogenen Eigenschaften (Lob, Tadel) </a:t>
            </a:r>
            <a:r>
              <a:rPr lang="de-DE" sz="1100" kern="1200" dirty="0" smtClean="0">
                <a:solidFill>
                  <a:schemeClr val="tx1"/>
                </a:solidFill>
                <a:effectLst/>
                <a:latin typeface="+mn-lt"/>
                <a:ea typeface="+mn-ea"/>
                <a:cs typeface="+mn-cs"/>
              </a:rPr>
              <a:t>Bewertung der eigenen Person und Gefühle bezüglich des Lernens</a:t>
            </a:r>
          </a:p>
          <a:p>
            <a:r>
              <a:rPr lang="de-DE" sz="1100" i="1" kern="1200" dirty="0" smtClean="0">
                <a:solidFill>
                  <a:schemeClr val="tx1"/>
                </a:solidFill>
                <a:effectLst/>
                <a:latin typeface="+mn-lt"/>
                <a:ea typeface="+mn-ea"/>
                <a:cs typeface="+mn-cs"/>
              </a:rPr>
              <a:t>	Lob „das hast du gut gemacht“ Wohldosiert einsetzen, sonst lernt Schüler nur, um gelobt zu werden</a:t>
            </a:r>
            <a:endParaRPr lang="de-DE" sz="1100" dirty="0"/>
          </a:p>
        </p:txBody>
      </p:sp>
      <p:sp>
        <p:nvSpPr>
          <p:cNvPr id="4" name="Foliennummernplatzhalter 3"/>
          <p:cNvSpPr>
            <a:spLocks noGrp="1"/>
          </p:cNvSpPr>
          <p:nvPr>
            <p:ph type="sldNum" sz="quarter" idx="10"/>
          </p:nvPr>
        </p:nvSpPr>
        <p:spPr/>
        <p:txBody>
          <a:bodyPr/>
          <a:lstStyle/>
          <a:p>
            <a:fld id="{BF4323BC-B1A1-42CC-8B36-7F5F83DE0CAB}" type="slidenum">
              <a:rPr lang="de-DE" smtClean="0"/>
              <a:t>14</a:t>
            </a:fld>
            <a:endParaRPr lang="de-DE"/>
          </a:p>
        </p:txBody>
      </p:sp>
    </p:spTree>
    <p:extLst>
      <p:ext uri="{BB962C8B-B14F-4D97-AF65-F5344CB8AC3E}">
        <p14:creationId xmlns:p14="http://schemas.microsoft.com/office/powerpoint/2010/main" val="7837688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100" dirty="0" smtClean="0"/>
              <a:t>Feedback</a:t>
            </a:r>
            <a:r>
              <a:rPr lang="de-DE" sz="1100" baseline="0" dirty="0" smtClean="0"/>
              <a:t> Ebenen: </a:t>
            </a:r>
          </a:p>
          <a:p>
            <a:r>
              <a:rPr lang="de-DE" sz="1100" baseline="0" dirty="0" smtClean="0"/>
              <a:t>1. Arbeit ist richtig oder falsch; Feedback = Anleitung; gibt dem Lernenden Rückmeldung darüber, welche Aufgaben der Lernende lösen kann und welche nicht</a:t>
            </a:r>
          </a:p>
          <a:p>
            <a:r>
              <a:rPr lang="de-DE" sz="1100" kern="1200" dirty="0" smtClean="0">
                <a:solidFill>
                  <a:schemeClr val="tx1"/>
                </a:solidFill>
                <a:effectLst/>
                <a:latin typeface="+mn-lt"/>
                <a:ea typeface="+mn-ea"/>
                <a:cs typeface="+mn-cs"/>
              </a:rPr>
              <a:t>	Wie gut wurde die Aufgabe erledigt; richtig oder falsch? </a:t>
            </a:r>
            <a:r>
              <a:rPr lang="de-DE" sz="1100" i="1" kern="1200" dirty="0" smtClean="0">
                <a:solidFill>
                  <a:schemeClr val="tx1"/>
                </a:solidFill>
                <a:effectLst/>
                <a:latin typeface="+mn-lt"/>
                <a:ea typeface="+mn-ea"/>
                <a:cs typeface="+mn-cs"/>
              </a:rPr>
              <a:t>Schulaufgabe herausgeben, was richtig, was falsch </a:t>
            </a:r>
            <a:r>
              <a:rPr lang="de-DE" sz="1100" kern="1200" dirty="0" smtClean="0">
                <a:solidFill>
                  <a:schemeClr val="tx1"/>
                </a:solidFill>
                <a:effectLst/>
                <a:latin typeface="+mn-lt"/>
                <a:ea typeface="+mn-ea"/>
                <a:cs typeface="+mn-cs"/>
              </a:rPr>
              <a:t>Wohin gehe ich? Was sind meine Ziele?</a:t>
            </a:r>
            <a:endParaRPr lang="de-DE" sz="1100" baseline="0" dirty="0" smtClean="0"/>
          </a:p>
          <a:p>
            <a:r>
              <a:rPr lang="de-DE" sz="1100" baseline="0" dirty="0" smtClean="0"/>
              <a:t>2. Diese Art Feedback zielt direkter auf die Verarbeitung von Informationen oder auf Lernprozesse ab, die für das Verstehen der Aufgabe benötigt werden; gibt dem Lernenden Rückmeldung darüber, wie sich sein 	Fortschreiten im Lernen zeigt, was gut läuft und was schlecht </a:t>
            </a:r>
            <a:r>
              <a:rPr lang="de-DE" sz="1100" kern="1200" dirty="0" smtClean="0">
                <a:solidFill>
                  <a:schemeClr val="tx1"/>
                </a:solidFill>
                <a:effectLst/>
                <a:latin typeface="+mn-lt"/>
                <a:ea typeface="+mn-ea"/>
                <a:cs typeface="+mn-cs"/>
              </a:rPr>
              <a:t>Welche Strategien sind erforderlich, um die Aufgabe zu bearbeiten; gibt es andere nutzbare Strategien?</a:t>
            </a:r>
          </a:p>
          <a:p>
            <a:r>
              <a:rPr lang="de-DE" sz="1100" i="1" kern="1200" dirty="0" smtClean="0">
                <a:solidFill>
                  <a:schemeClr val="tx1"/>
                </a:solidFill>
                <a:effectLst/>
                <a:latin typeface="+mn-lt"/>
                <a:ea typeface="+mn-ea"/>
                <a:cs typeface="+mn-cs"/>
              </a:rPr>
              <a:t>	Nach SA: Lernprozess bis zur SA: Wie oft HA erledigt, was falsch bis zur SA </a:t>
            </a:r>
            <a:r>
              <a:rPr lang="de-DE" sz="1100" kern="1200" dirty="0" smtClean="0">
                <a:solidFill>
                  <a:schemeClr val="tx1"/>
                </a:solidFill>
                <a:effectLst/>
                <a:latin typeface="+mn-lt"/>
                <a:ea typeface="+mn-ea"/>
                <a:cs typeface="+mn-cs"/>
              </a:rPr>
              <a:t>Wie komme ich voran? Welcher Fortschritt wurde in Richtung Ziel gemacht?</a:t>
            </a:r>
            <a:endParaRPr lang="de-DE" sz="1100" baseline="0" dirty="0" smtClean="0"/>
          </a:p>
          <a:p>
            <a:r>
              <a:rPr lang="de-DE" sz="1100" baseline="0" dirty="0" smtClean="0"/>
              <a:t>3</a:t>
            </a:r>
            <a:r>
              <a:rPr lang="de-DE" sz="1100" b="1" baseline="0" dirty="0" smtClean="0"/>
              <a:t>. Ein solches Feedback hat einen wesentlichen Einfluss auf die Selbstwirksamkeitsüberzeugung der Lernenden über sich selbst als Lernende, sodass Lernende ermuntert werden, wie sie besser und einfacher mit der 	Aufgabe fortfahren können; gibt dem Lernenden Rückmeldung darüber, welche Schritte als nächstes von ihm zu gehen sind, um sich zu verbessern </a:t>
            </a:r>
            <a:r>
              <a:rPr lang="de-DE" sz="1100" b="1" kern="1200" dirty="0" smtClean="0">
                <a:solidFill>
                  <a:schemeClr val="tx1"/>
                </a:solidFill>
                <a:effectLst/>
                <a:latin typeface="+mn-lt"/>
                <a:ea typeface="+mn-ea"/>
                <a:cs typeface="+mn-cs"/>
              </a:rPr>
              <a:t>Welches Wissen und Verständnis ist zwingend nötig, um zu 	verstehen, was du gerade machst? Selbstprüfung, Steuerung des Vorgehens und der Aufgaben </a:t>
            </a:r>
            <a:r>
              <a:rPr lang="de-DE" sz="1100" b="1" i="1" kern="1200" dirty="0" smtClean="0">
                <a:solidFill>
                  <a:schemeClr val="tx1"/>
                </a:solidFill>
                <a:effectLst/>
                <a:latin typeface="+mn-lt"/>
                <a:ea typeface="+mn-ea"/>
                <a:cs typeface="+mn-cs"/>
              </a:rPr>
              <a:t>Nach SA: nächste Ziele, wie kann Schüler Ziele erreichen </a:t>
            </a:r>
            <a:r>
              <a:rPr lang="de-DE" sz="1100" b="1" kern="1200" dirty="0" smtClean="0">
                <a:solidFill>
                  <a:schemeClr val="tx1"/>
                </a:solidFill>
                <a:effectLst/>
                <a:latin typeface="+mn-lt"/>
                <a:ea typeface="+mn-ea"/>
                <a:cs typeface="+mn-cs"/>
              </a:rPr>
              <a:t>Wie geht es weiter? Welche nächsten Aktivitäten müssen 	ergriffen werden, um den einen größeren Fortschritt zu machen?</a:t>
            </a:r>
            <a:endParaRPr lang="de-DE" sz="1100" b="1" baseline="0" dirty="0" smtClean="0"/>
          </a:p>
          <a:p>
            <a:r>
              <a:rPr lang="de-DE" sz="1100" baseline="0" dirty="0" smtClean="0"/>
              <a:t>4. Richtet sich an das Selbst und zu wenig an die Aufgabe; gibt dem Lernenden Rückmeldung zu personenbezogenen Eigenschaften (Lob, Tadel) </a:t>
            </a:r>
            <a:r>
              <a:rPr lang="de-DE" sz="1100" kern="1200" dirty="0" smtClean="0">
                <a:solidFill>
                  <a:schemeClr val="tx1"/>
                </a:solidFill>
                <a:effectLst/>
                <a:latin typeface="+mn-lt"/>
                <a:ea typeface="+mn-ea"/>
                <a:cs typeface="+mn-cs"/>
              </a:rPr>
              <a:t>Bewertung der eigenen Person und Gefühle bezüglich des Lernens</a:t>
            </a:r>
          </a:p>
          <a:p>
            <a:r>
              <a:rPr lang="de-DE" sz="1100" i="1" kern="1200" dirty="0" smtClean="0">
                <a:solidFill>
                  <a:schemeClr val="tx1"/>
                </a:solidFill>
                <a:effectLst/>
                <a:latin typeface="+mn-lt"/>
                <a:ea typeface="+mn-ea"/>
                <a:cs typeface="+mn-cs"/>
              </a:rPr>
              <a:t>	Lob „das hast du gut gemacht“ Wohldosiert einsetzen, sonst lernt Schüler nur, um gelobt zu werden</a:t>
            </a:r>
            <a:endParaRPr lang="de-DE" sz="1100" dirty="0" smtClean="0"/>
          </a:p>
          <a:p>
            <a:endParaRPr lang="de-DE" dirty="0"/>
          </a:p>
        </p:txBody>
      </p:sp>
      <p:sp>
        <p:nvSpPr>
          <p:cNvPr id="4" name="Foliennummernplatzhalter 3"/>
          <p:cNvSpPr>
            <a:spLocks noGrp="1"/>
          </p:cNvSpPr>
          <p:nvPr>
            <p:ph type="sldNum" sz="quarter" idx="10"/>
          </p:nvPr>
        </p:nvSpPr>
        <p:spPr/>
        <p:txBody>
          <a:bodyPr/>
          <a:lstStyle/>
          <a:p>
            <a:fld id="{BF4323BC-B1A1-42CC-8B36-7F5F83DE0CAB}" type="slidenum">
              <a:rPr lang="de-DE" smtClean="0"/>
              <a:t>15</a:t>
            </a:fld>
            <a:endParaRPr lang="de-DE"/>
          </a:p>
        </p:txBody>
      </p:sp>
    </p:spTree>
    <p:extLst>
      <p:ext uri="{BB962C8B-B14F-4D97-AF65-F5344CB8AC3E}">
        <p14:creationId xmlns:p14="http://schemas.microsoft.com/office/powerpoint/2010/main" val="38527708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BF4323BC-B1A1-42CC-8B36-7F5F83DE0CAB}" type="slidenum">
              <a:rPr lang="de-DE" smtClean="0"/>
              <a:t>16</a:t>
            </a:fld>
            <a:endParaRPr lang="de-DE"/>
          </a:p>
        </p:txBody>
      </p:sp>
    </p:spTree>
    <p:extLst>
      <p:ext uri="{BB962C8B-B14F-4D97-AF65-F5344CB8AC3E}">
        <p14:creationId xmlns:p14="http://schemas.microsoft.com/office/powerpoint/2010/main" val="21208780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BF4323BC-B1A1-42CC-8B36-7F5F83DE0CAB}" type="slidenum">
              <a:rPr lang="de-DE" smtClean="0"/>
              <a:t>18</a:t>
            </a:fld>
            <a:endParaRPr lang="de-DE"/>
          </a:p>
        </p:txBody>
      </p:sp>
    </p:spTree>
    <p:extLst>
      <p:ext uri="{BB962C8B-B14F-4D97-AF65-F5344CB8AC3E}">
        <p14:creationId xmlns:p14="http://schemas.microsoft.com/office/powerpoint/2010/main" val="21208780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BF4323BC-B1A1-42CC-8B36-7F5F83DE0CAB}" type="slidenum">
              <a:rPr lang="de-DE" smtClean="0"/>
              <a:t>19</a:t>
            </a:fld>
            <a:endParaRPr lang="de-DE"/>
          </a:p>
        </p:txBody>
      </p:sp>
    </p:spTree>
    <p:extLst>
      <p:ext uri="{BB962C8B-B14F-4D97-AF65-F5344CB8AC3E}">
        <p14:creationId xmlns:p14="http://schemas.microsoft.com/office/powerpoint/2010/main" val="12246855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BF4323BC-B1A1-42CC-8B36-7F5F83DE0CAB}" type="slidenum">
              <a:rPr lang="de-DE" smtClean="0"/>
              <a:t>20</a:t>
            </a:fld>
            <a:endParaRPr lang="de-DE"/>
          </a:p>
        </p:txBody>
      </p:sp>
    </p:spTree>
    <p:extLst>
      <p:ext uri="{BB962C8B-B14F-4D97-AF65-F5344CB8AC3E}">
        <p14:creationId xmlns:p14="http://schemas.microsoft.com/office/powerpoint/2010/main" val="21208780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BF4323BC-B1A1-42CC-8B36-7F5F83DE0CAB}" type="slidenum">
              <a:rPr lang="de-DE" smtClean="0"/>
              <a:t>21</a:t>
            </a:fld>
            <a:endParaRPr lang="de-DE"/>
          </a:p>
        </p:txBody>
      </p:sp>
    </p:spTree>
    <p:extLst>
      <p:ext uri="{BB962C8B-B14F-4D97-AF65-F5344CB8AC3E}">
        <p14:creationId xmlns:p14="http://schemas.microsoft.com/office/powerpoint/2010/main" val="21251449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Stärken-Schwächen</a:t>
            </a:r>
            <a:r>
              <a:rPr lang="de-DE" baseline="0" dirty="0" smtClean="0"/>
              <a:t> Modell die Referendarin selbst ausfüllen lassen</a:t>
            </a:r>
            <a:endParaRPr lang="de-DE" dirty="0"/>
          </a:p>
        </p:txBody>
      </p:sp>
      <p:sp>
        <p:nvSpPr>
          <p:cNvPr id="4" name="Foliennummernplatzhalter 3"/>
          <p:cNvSpPr>
            <a:spLocks noGrp="1"/>
          </p:cNvSpPr>
          <p:nvPr>
            <p:ph type="sldNum" sz="quarter" idx="10"/>
          </p:nvPr>
        </p:nvSpPr>
        <p:spPr/>
        <p:txBody>
          <a:bodyPr/>
          <a:lstStyle/>
          <a:p>
            <a:fld id="{BF4323BC-B1A1-42CC-8B36-7F5F83DE0CAB}" type="slidenum">
              <a:rPr lang="de-DE" smtClean="0"/>
              <a:t>22</a:t>
            </a:fld>
            <a:endParaRPr lang="de-DE"/>
          </a:p>
        </p:txBody>
      </p:sp>
    </p:spTree>
    <p:extLst>
      <p:ext uri="{BB962C8B-B14F-4D97-AF65-F5344CB8AC3E}">
        <p14:creationId xmlns:p14="http://schemas.microsoft.com/office/powerpoint/2010/main" val="3853091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BF4323BC-B1A1-42CC-8B36-7F5F83DE0CAB}" type="slidenum">
              <a:rPr lang="de-DE" smtClean="0"/>
              <a:t>2</a:t>
            </a:fld>
            <a:endParaRPr lang="de-DE"/>
          </a:p>
        </p:txBody>
      </p:sp>
    </p:spTree>
    <p:extLst>
      <p:ext uri="{BB962C8B-B14F-4D97-AF65-F5344CB8AC3E}">
        <p14:creationId xmlns:p14="http://schemas.microsoft.com/office/powerpoint/2010/main" val="32113766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BF4323BC-B1A1-42CC-8B36-7F5F83DE0CAB}" type="slidenum">
              <a:rPr lang="de-DE" smtClean="0"/>
              <a:t>23</a:t>
            </a:fld>
            <a:endParaRPr lang="de-DE"/>
          </a:p>
        </p:txBody>
      </p:sp>
    </p:spTree>
    <p:extLst>
      <p:ext uri="{BB962C8B-B14F-4D97-AF65-F5344CB8AC3E}">
        <p14:creationId xmlns:p14="http://schemas.microsoft.com/office/powerpoint/2010/main" val="26550655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BF4323BC-B1A1-42CC-8B36-7F5F83DE0CAB}" type="slidenum">
              <a:rPr lang="de-DE" smtClean="0"/>
              <a:t>24</a:t>
            </a:fld>
            <a:endParaRPr lang="de-DE"/>
          </a:p>
        </p:txBody>
      </p:sp>
    </p:spTree>
    <p:extLst>
      <p:ext uri="{BB962C8B-B14F-4D97-AF65-F5344CB8AC3E}">
        <p14:creationId xmlns:p14="http://schemas.microsoft.com/office/powerpoint/2010/main" val="1227356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BF4323BC-B1A1-42CC-8B36-7F5F83DE0CAB}" type="slidenum">
              <a:rPr lang="de-DE" smtClean="0"/>
              <a:t>4</a:t>
            </a:fld>
            <a:endParaRPr lang="de-DE"/>
          </a:p>
        </p:txBody>
      </p:sp>
    </p:spTree>
    <p:extLst>
      <p:ext uri="{BB962C8B-B14F-4D97-AF65-F5344CB8AC3E}">
        <p14:creationId xmlns:p14="http://schemas.microsoft.com/office/powerpoint/2010/main" val="3211376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Beschreibend steht im Gegensatz zu bewertend, interpretierend oder Motive suchend.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Versuchen Sie zunächst das Beobachtete zu beschreiben, um erst danach Schlüsse zu ziehen.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Bewertungen gleich zu Beginn aktivieren die Verteidigungshaltung Ihres Gegenübers.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Es ist hilfreich sachlichen und gefühlsmäßigen Informationsgehalt zu benennen und die Eindrücke in der Ich-Form auszusprechen. </a:t>
            </a:r>
          </a:p>
          <a:p>
            <a:endParaRPr lang="de-DE" dirty="0" smtClean="0"/>
          </a:p>
          <a:p>
            <a:endParaRPr lang="de-DE" dirty="0"/>
          </a:p>
        </p:txBody>
      </p:sp>
      <p:sp>
        <p:nvSpPr>
          <p:cNvPr id="4" name="Foliennummernplatzhalter 3"/>
          <p:cNvSpPr>
            <a:spLocks noGrp="1"/>
          </p:cNvSpPr>
          <p:nvPr>
            <p:ph type="sldNum" sz="quarter" idx="10"/>
          </p:nvPr>
        </p:nvSpPr>
        <p:spPr/>
        <p:txBody>
          <a:bodyPr/>
          <a:lstStyle/>
          <a:p>
            <a:fld id="{BF4323BC-B1A1-42CC-8B36-7F5F83DE0CAB}" type="slidenum">
              <a:rPr lang="de-DE" smtClean="0"/>
              <a:t>5</a:t>
            </a:fld>
            <a:endParaRPr lang="de-DE"/>
          </a:p>
        </p:txBody>
      </p:sp>
    </p:spTree>
    <p:extLst>
      <p:ext uri="{BB962C8B-B14F-4D97-AF65-F5344CB8AC3E}">
        <p14:creationId xmlns:p14="http://schemas.microsoft.com/office/powerpoint/2010/main" val="197601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Es kann demotivierend wirken, wenn ich die Situation des Gesprächspartners nicht ausreichend berücksichtigen.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Wenn möglich sollten Sie der eigenen Verfassung und jener der Feedback-Empfänger/in Rechnung tragen.</a:t>
            </a:r>
          </a:p>
          <a:p>
            <a:endParaRPr lang="de-DE" dirty="0"/>
          </a:p>
        </p:txBody>
      </p:sp>
      <p:sp>
        <p:nvSpPr>
          <p:cNvPr id="4" name="Foliennummernplatzhalter 3"/>
          <p:cNvSpPr>
            <a:spLocks noGrp="1"/>
          </p:cNvSpPr>
          <p:nvPr>
            <p:ph type="sldNum" sz="quarter" idx="10"/>
          </p:nvPr>
        </p:nvSpPr>
        <p:spPr/>
        <p:txBody>
          <a:bodyPr/>
          <a:lstStyle/>
          <a:p>
            <a:fld id="{BF4323BC-B1A1-42CC-8B36-7F5F83DE0CAB}" type="slidenum">
              <a:rPr lang="de-DE" smtClean="0"/>
              <a:t>6</a:t>
            </a:fld>
            <a:endParaRPr lang="de-DE"/>
          </a:p>
        </p:txBody>
      </p:sp>
    </p:spTree>
    <p:extLst>
      <p:ext uri="{BB962C8B-B14F-4D97-AF65-F5344CB8AC3E}">
        <p14:creationId xmlns:p14="http://schemas.microsoft.com/office/powerpoint/2010/main" val="3044095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Es orientiert sich am Entwicklungspotenzial einer Person, auch wenn es Schwächen zu nennen gilt. </a:t>
            </a:r>
          </a:p>
          <a:p>
            <a:r>
              <a:rPr lang="de-DE" dirty="0" smtClean="0"/>
              <a:t>Wie ein Sandwich: Starten Sie mit etwas Positivem und schaffen Sie so die Atmosphäre für eine konstruktive Kritik. </a:t>
            </a:r>
          </a:p>
          <a:p>
            <a:r>
              <a:rPr lang="de-DE" dirty="0" smtClean="0"/>
              <a:t>Ein positiver Schluss kann ebenfalls helfen.</a:t>
            </a:r>
          </a:p>
          <a:p>
            <a:endParaRPr lang="de-DE" dirty="0"/>
          </a:p>
        </p:txBody>
      </p:sp>
      <p:sp>
        <p:nvSpPr>
          <p:cNvPr id="4" name="Foliennummernplatzhalter 3"/>
          <p:cNvSpPr>
            <a:spLocks noGrp="1"/>
          </p:cNvSpPr>
          <p:nvPr>
            <p:ph type="sldNum" sz="quarter" idx="10"/>
          </p:nvPr>
        </p:nvSpPr>
        <p:spPr/>
        <p:txBody>
          <a:bodyPr/>
          <a:lstStyle/>
          <a:p>
            <a:fld id="{BF4323BC-B1A1-42CC-8B36-7F5F83DE0CAB}" type="slidenum">
              <a:rPr lang="de-DE" smtClean="0"/>
              <a:t>7</a:t>
            </a:fld>
            <a:endParaRPr lang="de-DE"/>
          </a:p>
        </p:txBody>
      </p:sp>
    </p:spTree>
    <p:extLst>
      <p:ext uri="{BB962C8B-B14F-4D97-AF65-F5344CB8AC3E}">
        <p14:creationId xmlns:p14="http://schemas.microsoft.com/office/powerpoint/2010/main" val="3419513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Feedback ist wirksamer, wenn die Zeit zwischen dem betreffenden Verhalten und der Information für die Wirkung dieses Verhaltens kurz ist. </a:t>
            </a:r>
          </a:p>
          <a:p>
            <a:r>
              <a:rPr lang="de-DE" dirty="0" smtClean="0"/>
              <a:t>Beziehen Sie sich außerdem auf eine begrenzte Beobachtung, um an einem Punkt auch wirklich ansetzen zu können.</a:t>
            </a:r>
          </a:p>
          <a:p>
            <a:endParaRPr lang="de-DE" dirty="0"/>
          </a:p>
        </p:txBody>
      </p:sp>
      <p:sp>
        <p:nvSpPr>
          <p:cNvPr id="4" name="Foliennummernplatzhalter 3"/>
          <p:cNvSpPr>
            <a:spLocks noGrp="1"/>
          </p:cNvSpPr>
          <p:nvPr>
            <p:ph type="sldNum" sz="quarter" idx="10"/>
          </p:nvPr>
        </p:nvSpPr>
        <p:spPr/>
        <p:txBody>
          <a:bodyPr/>
          <a:lstStyle/>
          <a:p>
            <a:fld id="{BF4323BC-B1A1-42CC-8B36-7F5F83DE0CAB}" type="slidenum">
              <a:rPr lang="de-DE" smtClean="0"/>
              <a:t>8</a:t>
            </a:fld>
            <a:endParaRPr lang="de-DE"/>
          </a:p>
        </p:txBody>
      </p:sp>
    </p:spTree>
    <p:extLst>
      <p:ext uri="{BB962C8B-B14F-4D97-AF65-F5344CB8AC3E}">
        <p14:creationId xmlns:p14="http://schemas.microsoft.com/office/powerpoint/2010/main" val="33181258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Je besser Sie Ihr Feedback formulieren, desto eher kann es der Empfänger verstehen. </a:t>
            </a:r>
          </a:p>
          <a:p>
            <a:r>
              <a:rPr lang="de-DE" dirty="0" smtClean="0"/>
              <a:t>Er kann seine eigene Reaktion mit der Absicht des Feedbackgebers vergleichen. Auch zu ungenaues positives Feedback kann demotivierend wirken. </a:t>
            </a:r>
          </a:p>
          <a:p>
            <a:endParaRPr lang="de-DE" dirty="0"/>
          </a:p>
        </p:txBody>
      </p:sp>
      <p:sp>
        <p:nvSpPr>
          <p:cNvPr id="4" name="Foliennummernplatzhalter 3"/>
          <p:cNvSpPr>
            <a:spLocks noGrp="1"/>
          </p:cNvSpPr>
          <p:nvPr>
            <p:ph type="sldNum" sz="quarter" idx="10"/>
          </p:nvPr>
        </p:nvSpPr>
        <p:spPr/>
        <p:txBody>
          <a:bodyPr/>
          <a:lstStyle/>
          <a:p>
            <a:fld id="{BF4323BC-B1A1-42CC-8B36-7F5F83DE0CAB}" type="slidenum">
              <a:rPr lang="de-DE" smtClean="0"/>
              <a:t>9</a:t>
            </a:fld>
            <a:endParaRPr lang="de-DE"/>
          </a:p>
        </p:txBody>
      </p:sp>
    </p:spTree>
    <p:extLst>
      <p:ext uri="{BB962C8B-B14F-4D97-AF65-F5344CB8AC3E}">
        <p14:creationId xmlns:p14="http://schemas.microsoft.com/office/powerpoint/2010/main" val="2219228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BF4323BC-B1A1-42CC-8B36-7F5F83DE0CAB}" type="slidenum">
              <a:rPr lang="de-DE" smtClean="0"/>
              <a:t>11</a:t>
            </a:fld>
            <a:endParaRPr lang="de-DE"/>
          </a:p>
        </p:txBody>
      </p:sp>
    </p:spTree>
    <p:extLst>
      <p:ext uri="{BB962C8B-B14F-4D97-AF65-F5344CB8AC3E}">
        <p14:creationId xmlns:p14="http://schemas.microsoft.com/office/powerpoint/2010/main" val="4107795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941919" y="2514601"/>
            <a:ext cx="6686549" cy="2262781"/>
          </a:xfrm>
        </p:spPr>
        <p:txBody>
          <a:bodyPr anchor="b">
            <a:normAutofit/>
          </a:bodyPr>
          <a:lstStyle>
            <a:lvl1pPr>
              <a:defRPr sz="5400"/>
            </a:lvl1pPr>
          </a:lstStyle>
          <a:p>
            <a:r>
              <a:rPr lang="de-DE" smtClean="0"/>
              <a:t>Titelmasterformat durch Klicken bearbeiten</a:t>
            </a:r>
            <a:endParaRPr lang="en-US" dirty="0"/>
          </a:p>
        </p:txBody>
      </p:sp>
      <p:sp>
        <p:nvSpPr>
          <p:cNvPr id="3" name="Subtitle 2"/>
          <p:cNvSpPr>
            <a:spLocks noGrp="1"/>
          </p:cNvSpPr>
          <p:nvPr>
            <p:ph type="subTitle" idx="1"/>
          </p:nvPr>
        </p:nvSpPr>
        <p:spPr>
          <a:xfrm>
            <a:off x="1941919" y="4777398"/>
            <a:ext cx="668654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7" name="Freeform 6"/>
          <p:cNvSpPr/>
          <p:nvPr/>
        </p:nvSpPr>
        <p:spPr bwMode="auto">
          <a:xfrm>
            <a:off x="2" y="4323829"/>
            <a:ext cx="1308489"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8" y="4529559"/>
            <a:ext cx="584825" cy="365125"/>
          </a:xfrm>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4023360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941919" y="609600"/>
            <a:ext cx="6686549" cy="3117040"/>
          </a:xfrm>
        </p:spPr>
        <p:txBody>
          <a:bodyPr anchor="ctr">
            <a:normAutofit/>
          </a:bodyPr>
          <a:lstStyle>
            <a:lvl1pPr algn="l">
              <a:defRPr sz="48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1941919" y="4354046"/>
            <a:ext cx="668654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178178"/>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8" y="3244158"/>
            <a:ext cx="584825" cy="365125"/>
          </a:xfrm>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2096295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137471" y="609600"/>
            <a:ext cx="6295445" cy="2895600"/>
          </a:xfrm>
        </p:spPr>
        <p:txBody>
          <a:bodyPr anchor="ctr">
            <a:normAutofit/>
          </a:bodyPr>
          <a:lstStyle>
            <a:lvl1pPr algn="l">
              <a:defRPr sz="4800" b="0" cap="none"/>
            </a:lvl1pPr>
          </a:lstStyle>
          <a:p>
            <a:r>
              <a:rPr lang="de-DE" smtClean="0"/>
              <a:t>Titelmasterformat durch Klicken bearbeiten</a:t>
            </a:r>
            <a:endParaRPr lang="en-US" dirty="0"/>
          </a:p>
        </p:txBody>
      </p:sp>
      <p:sp>
        <p:nvSpPr>
          <p:cNvPr id="13" name="Text Placeholder 9"/>
          <p:cNvSpPr>
            <a:spLocks noGrp="1"/>
          </p:cNvSpPr>
          <p:nvPr>
            <p:ph type="body" sz="quarter" idx="13"/>
          </p:nvPr>
        </p:nvSpPr>
        <p:spPr>
          <a:xfrm>
            <a:off x="2456260" y="3505200"/>
            <a:ext cx="5652416"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Text Placeholder 2"/>
          <p:cNvSpPr>
            <a:spLocks noGrp="1"/>
          </p:cNvSpPr>
          <p:nvPr>
            <p:ph type="body" idx="1"/>
          </p:nvPr>
        </p:nvSpPr>
        <p:spPr>
          <a:xfrm>
            <a:off x="1941919" y="4354046"/>
            <a:ext cx="668654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3141" y="3178178"/>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8" y="3244158"/>
            <a:ext cx="584825" cy="365125"/>
          </a:xfrm>
        </p:spPr>
        <p:txBody>
          <a:bodyPr/>
          <a:lstStyle/>
          <a:p>
            <a:fld id="{D57F1E4F-1CFF-5643-939E-217C01CDF565}" type="slidenum">
              <a:rPr lang="en-US" dirty="0"/>
              <a:pPr/>
              <a:t>‹Nr.›</a:t>
            </a:fld>
            <a:endParaRPr lang="en-US" dirty="0"/>
          </a:p>
        </p:txBody>
      </p:sp>
      <p:sp>
        <p:nvSpPr>
          <p:cNvPr id="14" name="TextBox 13"/>
          <p:cNvSpPr txBox="1"/>
          <p:nvPr/>
        </p:nvSpPr>
        <p:spPr>
          <a:xfrm>
            <a:off x="1850739" y="648005"/>
            <a:ext cx="4572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
        <p:nvSpPr>
          <p:cNvPr id="15" name="TextBox 14"/>
          <p:cNvSpPr txBox="1"/>
          <p:nvPr/>
        </p:nvSpPr>
        <p:spPr>
          <a:xfrm>
            <a:off x="8336139" y="2905306"/>
            <a:ext cx="4572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23058927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1941910" y="2438403"/>
            <a:ext cx="6686550" cy="2724845"/>
          </a:xfrm>
        </p:spPr>
        <p:txBody>
          <a:bodyPr anchor="b">
            <a:normAutofit/>
          </a:bodyPr>
          <a:lstStyle>
            <a:lvl1pPr algn="l">
              <a:defRPr sz="4800" b="0"/>
            </a:lvl1pPr>
          </a:lstStyle>
          <a:p>
            <a:r>
              <a:rPr lang="de-DE" smtClean="0"/>
              <a:t>Titelmasterformat durch Klicken bearbeiten</a:t>
            </a:r>
            <a:endParaRPr lang="en-US" dirty="0"/>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4911744"/>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8" y="4983106"/>
            <a:ext cx="584825" cy="365125"/>
          </a:xfrm>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26310896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12" name="Title 1"/>
          <p:cNvSpPr>
            <a:spLocks noGrp="1"/>
          </p:cNvSpPr>
          <p:nvPr>
            <p:ph type="title"/>
          </p:nvPr>
        </p:nvSpPr>
        <p:spPr>
          <a:xfrm>
            <a:off x="2137471" y="609600"/>
            <a:ext cx="6295445" cy="2895600"/>
          </a:xfrm>
        </p:spPr>
        <p:txBody>
          <a:bodyPr anchor="ctr">
            <a:normAutofit/>
          </a:bodyPr>
          <a:lstStyle>
            <a:lvl1pPr algn="l">
              <a:defRPr sz="4800" b="0" cap="none"/>
            </a:lvl1pPr>
          </a:lstStyle>
          <a:p>
            <a:r>
              <a:rPr lang="de-DE" smtClean="0"/>
              <a:t>Titelmasterformat durch Klicken bearbeiten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3141" y="4911744"/>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8" y="4983106"/>
            <a:ext cx="584825" cy="365125"/>
          </a:xfrm>
        </p:spPr>
        <p:txBody>
          <a:bodyPr/>
          <a:lstStyle/>
          <a:p>
            <a:fld id="{D57F1E4F-1CFF-5643-939E-217C01CDF565}" type="slidenum">
              <a:rPr lang="en-US" dirty="0"/>
              <a:pPr/>
              <a:t>‹Nr.›</a:t>
            </a:fld>
            <a:endParaRPr lang="en-US" dirty="0"/>
          </a:p>
        </p:txBody>
      </p:sp>
      <p:sp>
        <p:nvSpPr>
          <p:cNvPr id="17" name="TextBox 16"/>
          <p:cNvSpPr txBox="1"/>
          <p:nvPr/>
        </p:nvSpPr>
        <p:spPr>
          <a:xfrm>
            <a:off x="1850739" y="648005"/>
            <a:ext cx="4572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
        <p:nvSpPr>
          <p:cNvPr id="18" name="TextBox 17"/>
          <p:cNvSpPr txBox="1"/>
          <p:nvPr/>
        </p:nvSpPr>
        <p:spPr>
          <a:xfrm>
            <a:off x="8336139" y="2905306"/>
            <a:ext cx="4572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6198251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1941919" y="627407"/>
            <a:ext cx="6686549" cy="2880020"/>
          </a:xfrm>
        </p:spPr>
        <p:txBody>
          <a:bodyPr anchor="ctr">
            <a:normAutofit/>
          </a:bodyPr>
          <a:lstStyle>
            <a:lvl1pPr algn="l">
              <a:defRPr sz="4800" b="0"/>
            </a:lvl1pPr>
          </a:lstStyle>
          <a:p>
            <a:r>
              <a:rPr lang="de-DE" smtClean="0"/>
              <a:t>Titelmasterformat durch Klicken bearbeiten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4911744"/>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8" y="4983106"/>
            <a:ext cx="584825" cy="365125"/>
          </a:xfrm>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2975105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714379"/>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26538475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18" y="627424"/>
            <a:ext cx="1655701" cy="5283817"/>
          </a:xfrm>
        </p:spPr>
        <p:txBody>
          <a:bodyPr vert="eaVert" anchor="ct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1941909" y="627424"/>
            <a:ext cx="4857750" cy="5283817"/>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714379"/>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8763975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941913" y="2514601"/>
            <a:ext cx="6686549" cy="2262781"/>
          </a:xfrm>
        </p:spPr>
        <p:txBody>
          <a:bodyPr anchor="b">
            <a:normAutofit/>
          </a:bodyPr>
          <a:lstStyle>
            <a:lvl1pPr>
              <a:defRPr sz="5400"/>
            </a:lvl1pPr>
          </a:lstStyle>
          <a:p>
            <a:r>
              <a:rPr lang="de-DE" smtClean="0"/>
              <a:t>Titelmasterformat durch Klicken bearbeiten</a:t>
            </a:r>
            <a:endParaRPr lang="en-US" dirty="0"/>
          </a:p>
        </p:txBody>
      </p:sp>
      <p:sp>
        <p:nvSpPr>
          <p:cNvPr id="3" name="Subtitle 2"/>
          <p:cNvSpPr>
            <a:spLocks noGrp="1"/>
          </p:cNvSpPr>
          <p:nvPr>
            <p:ph type="subTitle" idx="1"/>
          </p:nvPr>
        </p:nvSpPr>
        <p:spPr>
          <a:xfrm>
            <a:off x="1941913" y="4777386"/>
            <a:ext cx="668654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7" name="Freeform 6"/>
          <p:cNvSpPr/>
          <p:nvPr/>
        </p:nvSpPr>
        <p:spPr bwMode="auto">
          <a:xfrm>
            <a:off x="2" y="4323817"/>
            <a:ext cx="1308489"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3" y="4529547"/>
            <a:ext cx="584825" cy="365125"/>
          </a:xfrm>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19645937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1944697" y="624110"/>
            <a:ext cx="6683765" cy="1280890"/>
          </a:xfrm>
        </p:spPr>
        <p:txBody>
          <a:bodyPr/>
          <a:lstStyle/>
          <a:p>
            <a:r>
              <a:rPr lang="de-DE" smtClean="0"/>
              <a:t>Titelmasterformat durch Klicken bearbeiten</a:t>
            </a:r>
            <a:endParaRPr lang="en-US" dirty="0"/>
          </a:p>
        </p:txBody>
      </p:sp>
      <p:sp>
        <p:nvSpPr>
          <p:cNvPr id="3" name="Content Placeholder 2"/>
          <p:cNvSpPr>
            <a:spLocks noGrp="1"/>
          </p:cNvSpPr>
          <p:nvPr>
            <p:ph idx="1"/>
          </p:nvPr>
        </p:nvSpPr>
        <p:spPr>
          <a:xfrm>
            <a:off x="1941909" y="2133600"/>
            <a:ext cx="6686550" cy="3777622"/>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714379"/>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40623142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941913" y="2058750"/>
            <a:ext cx="6686549" cy="1468800"/>
          </a:xfrm>
        </p:spPr>
        <p:txBody>
          <a:bodyPr anchor="b"/>
          <a:lstStyle>
            <a:lvl1pPr algn="l">
              <a:defRPr sz="40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1941913" y="3530129"/>
            <a:ext cx="668654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178178"/>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3" y="3244146"/>
            <a:ext cx="584825" cy="365125"/>
          </a:xfrm>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3526811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1944703" y="624110"/>
            <a:ext cx="6683765" cy="1280890"/>
          </a:xfrm>
        </p:spPr>
        <p:txBody>
          <a:bodyPr/>
          <a:lstStyle/>
          <a:p>
            <a:r>
              <a:rPr lang="de-DE" smtClean="0"/>
              <a:t>Titelmasterformat durch Klicken bearbeiten</a:t>
            </a:r>
            <a:endParaRPr lang="en-US" dirty="0"/>
          </a:p>
        </p:txBody>
      </p:sp>
      <p:sp>
        <p:nvSpPr>
          <p:cNvPr id="3" name="Content Placeholder 2"/>
          <p:cNvSpPr>
            <a:spLocks noGrp="1"/>
          </p:cNvSpPr>
          <p:nvPr>
            <p:ph idx="1"/>
          </p:nvPr>
        </p:nvSpPr>
        <p:spPr>
          <a:xfrm>
            <a:off x="1941909" y="2133600"/>
            <a:ext cx="6686550" cy="3777622"/>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714379"/>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11307394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1941909" y="2133600"/>
            <a:ext cx="3235398" cy="3777622"/>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5393060" y="2126222"/>
            <a:ext cx="3235398" cy="3777622"/>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3141" y="714379"/>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3" y="787785"/>
            <a:ext cx="584825" cy="365125"/>
          </a:xfrm>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35174334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2204531" y="1972703"/>
            <a:ext cx="299454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1941909" y="2548966"/>
            <a:ext cx="3257170" cy="3354060"/>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5629975" y="1969475"/>
            <a:ext cx="299925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5375218" y="2545738"/>
            <a:ext cx="3254006" cy="3354060"/>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2" name="Freeform 11"/>
          <p:cNvSpPr/>
          <p:nvPr/>
        </p:nvSpPr>
        <p:spPr bwMode="auto">
          <a:xfrm flipV="1">
            <a:off x="-3141" y="714379"/>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3" y="787785"/>
            <a:ext cx="584825" cy="365125"/>
          </a:xfrm>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28058363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7" name="Freeform 11"/>
          <p:cNvSpPr/>
          <p:nvPr/>
        </p:nvSpPr>
        <p:spPr bwMode="auto">
          <a:xfrm flipV="1">
            <a:off x="-3141" y="714379"/>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9333490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3141" y="714379"/>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2915552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941913" y="446088"/>
            <a:ext cx="2628899" cy="976312"/>
          </a:xfrm>
        </p:spPr>
        <p:txBody>
          <a:bodyPr anchor="b"/>
          <a:lstStyle>
            <a:lvl1pPr algn="l">
              <a:defRPr sz="2000" b="0"/>
            </a:lvl1pPr>
          </a:lstStyle>
          <a:p>
            <a:r>
              <a:rPr lang="de-DE" smtClean="0"/>
              <a:t>Titelmasterformat durch Klicken bearbeiten</a:t>
            </a:r>
            <a:endParaRPr lang="en-US" dirty="0"/>
          </a:p>
        </p:txBody>
      </p:sp>
      <p:sp>
        <p:nvSpPr>
          <p:cNvPr id="3" name="Content Placeholder 2"/>
          <p:cNvSpPr>
            <a:spLocks noGrp="1"/>
          </p:cNvSpPr>
          <p:nvPr>
            <p:ph idx="1"/>
          </p:nvPr>
        </p:nvSpPr>
        <p:spPr>
          <a:xfrm>
            <a:off x="4742259" y="446095"/>
            <a:ext cx="3886200" cy="5414963"/>
          </a:xfrm>
        </p:spPr>
        <p:txBody>
          <a:bodyPr anchor="ct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1941913" y="1598613"/>
            <a:ext cx="26288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714379"/>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36078162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941910" y="4800600"/>
            <a:ext cx="6686550" cy="566738"/>
          </a:xfrm>
        </p:spPr>
        <p:txBody>
          <a:bodyPr anchor="b">
            <a:normAutofit/>
          </a:bodyPr>
          <a:lstStyle>
            <a:lvl1pPr algn="l">
              <a:defRPr sz="2400" b="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1941909" y="634965"/>
            <a:ext cx="668655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1941910" y="5367338"/>
            <a:ext cx="668655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4911732"/>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3" y="4983094"/>
            <a:ext cx="584825" cy="365125"/>
          </a:xfrm>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27763188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941913" y="609600"/>
            <a:ext cx="6686549" cy="3117040"/>
          </a:xfrm>
        </p:spPr>
        <p:txBody>
          <a:bodyPr anchor="ctr">
            <a:normAutofit/>
          </a:bodyPr>
          <a:lstStyle>
            <a:lvl1pPr algn="l">
              <a:defRPr sz="48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1941913" y="4354046"/>
            <a:ext cx="668654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178178"/>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3" y="3244146"/>
            <a:ext cx="584825" cy="365125"/>
          </a:xfrm>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15424083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137465" y="609600"/>
            <a:ext cx="6295445" cy="2895600"/>
          </a:xfrm>
        </p:spPr>
        <p:txBody>
          <a:bodyPr anchor="ctr">
            <a:normAutofit/>
          </a:bodyPr>
          <a:lstStyle>
            <a:lvl1pPr algn="l">
              <a:defRPr sz="4800" b="0" cap="none"/>
            </a:lvl1pPr>
          </a:lstStyle>
          <a:p>
            <a:r>
              <a:rPr lang="de-DE" smtClean="0"/>
              <a:t>Titelmasterformat durch Klicken bearbeiten</a:t>
            </a:r>
            <a:endParaRPr lang="en-US" dirty="0"/>
          </a:p>
        </p:txBody>
      </p:sp>
      <p:sp>
        <p:nvSpPr>
          <p:cNvPr id="13" name="Text Placeholder 9"/>
          <p:cNvSpPr>
            <a:spLocks noGrp="1"/>
          </p:cNvSpPr>
          <p:nvPr>
            <p:ph type="body" sz="quarter" idx="13"/>
          </p:nvPr>
        </p:nvSpPr>
        <p:spPr>
          <a:xfrm>
            <a:off x="2456260" y="3505200"/>
            <a:ext cx="5652416"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Text Placeholder 2"/>
          <p:cNvSpPr>
            <a:spLocks noGrp="1"/>
          </p:cNvSpPr>
          <p:nvPr>
            <p:ph type="body" idx="1"/>
          </p:nvPr>
        </p:nvSpPr>
        <p:spPr>
          <a:xfrm>
            <a:off x="1941913" y="4354046"/>
            <a:ext cx="668654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3141" y="3178178"/>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3" y="3244146"/>
            <a:ext cx="584825" cy="365125"/>
          </a:xfrm>
        </p:spPr>
        <p:txBody>
          <a:bodyPr/>
          <a:lstStyle/>
          <a:p>
            <a:fld id="{D57F1E4F-1CFF-5643-939E-217C01CDF565}" type="slidenum">
              <a:rPr lang="en-US" dirty="0"/>
              <a:pPr/>
              <a:t>‹Nr.›</a:t>
            </a:fld>
            <a:endParaRPr lang="en-US" dirty="0"/>
          </a:p>
        </p:txBody>
      </p:sp>
      <p:sp>
        <p:nvSpPr>
          <p:cNvPr id="14" name="TextBox 13"/>
          <p:cNvSpPr txBox="1"/>
          <p:nvPr/>
        </p:nvSpPr>
        <p:spPr>
          <a:xfrm>
            <a:off x="1850739" y="648005"/>
            <a:ext cx="4572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
        <p:nvSpPr>
          <p:cNvPr id="15" name="TextBox 14"/>
          <p:cNvSpPr txBox="1"/>
          <p:nvPr/>
        </p:nvSpPr>
        <p:spPr>
          <a:xfrm>
            <a:off x="8336139" y="2905306"/>
            <a:ext cx="4572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34798731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1941910" y="2438403"/>
            <a:ext cx="6686550" cy="2724845"/>
          </a:xfrm>
        </p:spPr>
        <p:txBody>
          <a:bodyPr anchor="b">
            <a:normAutofit/>
          </a:bodyPr>
          <a:lstStyle>
            <a:lvl1pPr algn="l">
              <a:defRPr sz="4800" b="0"/>
            </a:lvl1pPr>
          </a:lstStyle>
          <a:p>
            <a:r>
              <a:rPr lang="de-DE" smtClean="0"/>
              <a:t>Titelmasterformat durch Klicken bearbeiten</a:t>
            </a:r>
            <a:endParaRPr lang="en-US" dirty="0"/>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4911732"/>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3" y="4983094"/>
            <a:ext cx="584825" cy="365125"/>
          </a:xfrm>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273974313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12" name="Title 1"/>
          <p:cNvSpPr>
            <a:spLocks noGrp="1"/>
          </p:cNvSpPr>
          <p:nvPr>
            <p:ph type="title"/>
          </p:nvPr>
        </p:nvSpPr>
        <p:spPr>
          <a:xfrm>
            <a:off x="2137465" y="609600"/>
            <a:ext cx="6295445" cy="2895600"/>
          </a:xfrm>
        </p:spPr>
        <p:txBody>
          <a:bodyPr anchor="ctr">
            <a:normAutofit/>
          </a:bodyPr>
          <a:lstStyle>
            <a:lvl1pPr algn="l">
              <a:defRPr sz="4800" b="0" cap="none"/>
            </a:lvl1pPr>
          </a:lstStyle>
          <a:p>
            <a:r>
              <a:rPr lang="de-DE" smtClean="0"/>
              <a:t>Titelmasterformat durch Klicken bearbeiten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3141" y="4911732"/>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3" y="4983094"/>
            <a:ext cx="584825" cy="365125"/>
          </a:xfrm>
        </p:spPr>
        <p:txBody>
          <a:bodyPr/>
          <a:lstStyle/>
          <a:p>
            <a:fld id="{D57F1E4F-1CFF-5643-939E-217C01CDF565}" type="slidenum">
              <a:rPr lang="en-US" dirty="0"/>
              <a:pPr/>
              <a:t>‹Nr.›</a:t>
            </a:fld>
            <a:endParaRPr lang="en-US" dirty="0"/>
          </a:p>
        </p:txBody>
      </p:sp>
      <p:sp>
        <p:nvSpPr>
          <p:cNvPr id="17" name="TextBox 16"/>
          <p:cNvSpPr txBox="1"/>
          <p:nvPr/>
        </p:nvSpPr>
        <p:spPr>
          <a:xfrm>
            <a:off x="1850739" y="648005"/>
            <a:ext cx="4572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
        <p:nvSpPr>
          <p:cNvPr id="18" name="TextBox 17"/>
          <p:cNvSpPr txBox="1"/>
          <p:nvPr/>
        </p:nvSpPr>
        <p:spPr>
          <a:xfrm>
            <a:off x="8336139" y="2905306"/>
            <a:ext cx="4572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432504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941919" y="2058750"/>
            <a:ext cx="6686549" cy="1468800"/>
          </a:xfrm>
        </p:spPr>
        <p:txBody>
          <a:bodyPr anchor="b"/>
          <a:lstStyle>
            <a:lvl1pPr algn="l">
              <a:defRPr sz="40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1941919" y="3530129"/>
            <a:ext cx="668654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3178178"/>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8" y="3244158"/>
            <a:ext cx="584825" cy="365125"/>
          </a:xfrm>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40422985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1941913" y="627407"/>
            <a:ext cx="6686549" cy="2880020"/>
          </a:xfrm>
        </p:spPr>
        <p:txBody>
          <a:bodyPr anchor="ctr">
            <a:normAutofit/>
          </a:bodyPr>
          <a:lstStyle>
            <a:lvl1pPr algn="l">
              <a:defRPr sz="4800" b="0"/>
            </a:lvl1pPr>
          </a:lstStyle>
          <a:p>
            <a:r>
              <a:rPr lang="de-DE" smtClean="0"/>
              <a:t>Titelmasterformat durch Klicken bearbeiten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4911732"/>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3" y="4983094"/>
            <a:ext cx="584825" cy="365125"/>
          </a:xfrm>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412583010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714379"/>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23161033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12" y="627412"/>
            <a:ext cx="1655701" cy="5283817"/>
          </a:xfrm>
        </p:spPr>
        <p:txBody>
          <a:bodyPr vert="eaVert" anchor="ct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1941909" y="627412"/>
            <a:ext cx="4857750" cy="5283817"/>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3141" y="714379"/>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2699727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1941909" y="2133600"/>
            <a:ext cx="3235398" cy="3777622"/>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5393060" y="2126222"/>
            <a:ext cx="3235398" cy="3777622"/>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3141" y="714379"/>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8" y="787785"/>
            <a:ext cx="584825" cy="365125"/>
          </a:xfrm>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3204141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2204531" y="1972703"/>
            <a:ext cx="299454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1941909" y="2548966"/>
            <a:ext cx="3257170" cy="3354060"/>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5629981" y="1969475"/>
            <a:ext cx="299925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5375218" y="2545738"/>
            <a:ext cx="3254006" cy="3354060"/>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2" name="Freeform 11"/>
          <p:cNvSpPr/>
          <p:nvPr/>
        </p:nvSpPr>
        <p:spPr bwMode="auto">
          <a:xfrm flipV="1">
            <a:off x="-3141" y="714379"/>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8" y="787785"/>
            <a:ext cx="584825" cy="365125"/>
          </a:xfrm>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405606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7" name="Freeform 11"/>
          <p:cNvSpPr/>
          <p:nvPr/>
        </p:nvSpPr>
        <p:spPr bwMode="auto">
          <a:xfrm flipV="1">
            <a:off x="-3141" y="714379"/>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4097533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3141" y="714379"/>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593472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941919" y="446088"/>
            <a:ext cx="2628899" cy="976312"/>
          </a:xfrm>
        </p:spPr>
        <p:txBody>
          <a:bodyPr anchor="b"/>
          <a:lstStyle>
            <a:lvl1pPr algn="l">
              <a:defRPr sz="2000" b="0"/>
            </a:lvl1pPr>
          </a:lstStyle>
          <a:p>
            <a:r>
              <a:rPr lang="de-DE" smtClean="0"/>
              <a:t>Titelmasterformat durch Klicken bearbeiten</a:t>
            </a:r>
            <a:endParaRPr lang="en-US" dirty="0"/>
          </a:p>
        </p:txBody>
      </p:sp>
      <p:sp>
        <p:nvSpPr>
          <p:cNvPr id="3" name="Content Placeholder 2"/>
          <p:cNvSpPr>
            <a:spLocks noGrp="1"/>
          </p:cNvSpPr>
          <p:nvPr>
            <p:ph idx="1"/>
          </p:nvPr>
        </p:nvSpPr>
        <p:spPr>
          <a:xfrm>
            <a:off x="4742259" y="446107"/>
            <a:ext cx="3886200" cy="5414963"/>
          </a:xfrm>
        </p:spPr>
        <p:txBody>
          <a:bodyPr anchor="ct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1941919" y="1598613"/>
            <a:ext cx="26288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714379"/>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490147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941910" y="4800600"/>
            <a:ext cx="6686550" cy="566738"/>
          </a:xfrm>
        </p:spPr>
        <p:txBody>
          <a:bodyPr anchor="b">
            <a:normAutofit/>
          </a:bodyPr>
          <a:lstStyle>
            <a:lvl1pPr algn="l">
              <a:defRPr sz="2400" b="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1941909" y="634965"/>
            <a:ext cx="668655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1941910" y="5367338"/>
            <a:ext cx="668655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11/14/2019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4911744"/>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8" y="4983106"/>
            <a:ext cx="584825" cy="365125"/>
          </a:xfrm>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3806773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2" y="228600"/>
            <a:ext cx="2138637"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786"/>
            <a:ext cx="1767506"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703" y="624110"/>
            <a:ext cx="6683765" cy="1280890"/>
          </a:xfrm>
          <a:prstGeom prst="rect">
            <a:avLst/>
          </a:prstGeom>
        </p:spPr>
        <p:txBody>
          <a:bodyPr vert="horz" lIns="91440" tIns="45720" rIns="91440" bIns="45720" rtlCol="0" anchor="t">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1941909" y="2133600"/>
            <a:ext cx="6686550" cy="3886200"/>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7771210" y="6130437"/>
            <a:ext cx="859712"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lang="en-US" dirty="0">
                <a:solidFill>
                  <a:prstClr val="black">
                    <a:tint val="75000"/>
                  </a:prstClr>
                </a:solidFill>
              </a:rPr>
              <a:pPr defTabSz="457200"/>
              <a:t>11/14/2019</a:t>
            </a:fld>
            <a:endParaRPr lang="en-US" dirty="0">
              <a:solidFill>
                <a:prstClr val="black">
                  <a:tint val="75000"/>
                </a:prstClr>
              </a:solidFill>
            </a:endParaRPr>
          </a:p>
        </p:txBody>
      </p:sp>
      <p:sp>
        <p:nvSpPr>
          <p:cNvPr id="5" name="Footer Placeholder 4"/>
          <p:cNvSpPr>
            <a:spLocks noGrp="1"/>
          </p:cNvSpPr>
          <p:nvPr>
            <p:ph type="ftr" sz="quarter" idx="3"/>
          </p:nvPr>
        </p:nvSpPr>
        <p:spPr>
          <a:xfrm>
            <a:off x="1941919" y="6135827"/>
            <a:ext cx="5714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398868" y="787785"/>
            <a:ext cx="584825" cy="365125"/>
          </a:xfrm>
          <a:prstGeom prst="rect">
            <a:avLst/>
          </a:prstGeom>
        </p:spPr>
        <p:txBody>
          <a:bodyPr vert="horz" lIns="91440" tIns="45720" rIns="91440" bIns="45720" rtlCol="0" anchor="ctr"/>
          <a:lstStyle>
            <a:lvl1pPr algn="r">
              <a:defRPr sz="2000">
                <a:solidFill>
                  <a:srgbClr val="FEFFFF"/>
                </a:solidFill>
              </a:defRPr>
            </a:lvl1pPr>
          </a:lstStyle>
          <a:p>
            <a:pPr defTabSz="457200"/>
            <a:fld id="{D57F1E4F-1CFF-5643-939E-217C01CDF565}" type="slidenum">
              <a:rPr lang="en-US" dirty="0"/>
              <a:pPr defTabSz="457200"/>
              <a:t>‹Nr.›</a:t>
            </a:fld>
            <a:endParaRPr lang="en-US" dirty="0"/>
          </a:p>
        </p:txBody>
      </p:sp>
    </p:spTree>
    <p:extLst>
      <p:ext uri="{BB962C8B-B14F-4D97-AF65-F5344CB8AC3E}">
        <p14:creationId xmlns:p14="http://schemas.microsoft.com/office/powerpoint/2010/main" val="38691566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2" y="228600"/>
            <a:ext cx="2138637"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786"/>
            <a:ext cx="1767506"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7" y="624110"/>
            <a:ext cx="6683765" cy="1280890"/>
          </a:xfrm>
          <a:prstGeom prst="rect">
            <a:avLst/>
          </a:prstGeom>
        </p:spPr>
        <p:txBody>
          <a:bodyPr vert="horz" lIns="91440" tIns="45720" rIns="91440" bIns="45720" rtlCol="0" anchor="t">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1941909" y="2133600"/>
            <a:ext cx="6686550" cy="3886200"/>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7771210" y="6130437"/>
            <a:ext cx="859712"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lang="en-US" dirty="0">
                <a:solidFill>
                  <a:prstClr val="black">
                    <a:tint val="75000"/>
                  </a:prstClr>
                </a:solidFill>
              </a:rPr>
              <a:pPr defTabSz="457200"/>
              <a:t>11/14/2019</a:t>
            </a:fld>
            <a:endParaRPr lang="en-US" dirty="0">
              <a:solidFill>
                <a:prstClr val="black">
                  <a:tint val="75000"/>
                </a:prstClr>
              </a:solidFill>
            </a:endParaRPr>
          </a:p>
        </p:txBody>
      </p:sp>
      <p:sp>
        <p:nvSpPr>
          <p:cNvPr id="5" name="Footer Placeholder 4"/>
          <p:cNvSpPr>
            <a:spLocks noGrp="1"/>
          </p:cNvSpPr>
          <p:nvPr>
            <p:ph type="ftr" sz="quarter" idx="3"/>
          </p:nvPr>
        </p:nvSpPr>
        <p:spPr>
          <a:xfrm>
            <a:off x="1941913" y="6135815"/>
            <a:ext cx="5714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398863" y="787785"/>
            <a:ext cx="584825" cy="365125"/>
          </a:xfrm>
          <a:prstGeom prst="rect">
            <a:avLst/>
          </a:prstGeom>
        </p:spPr>
        <p:txBody>
          <a:bodyPr vert="horz" lIns="91440" tIns="45720" rIns="91440" bIns="45720" rtlCol="0" anchor="ctr"/>
          <a:lstStyle>
            <a:lvl1pPr algn="r">
              <a:defRPr sz="2000">
                <a:solidFill>
                  <a:srgbClr val="FEFFFF"/>
                </a:solidFill>
              </a:defRPr>
            </a:lvl1pPr>
          </a:lstStyle>
          <a:p>
            <a:pPr defTabSz="457200"/>
            <a:fld id="{D57F1E4F-1CFF-5643-939E-217C01CDF565}" type="slidenum">
              <a:rPr lang="en-US" dirty="0"/>
              <a:pPr defTabSz="457200"/>
              <a:t>‹Nr.›</a:t>
            </a:fld>
            <a:endParaRPr lang="en-US" dirty="0"/>
          </a:p>
        </p:txBody>
      </p:sp>
    </p:spTree>
    <p:extLst>
      <p:ext uri="{BB962C8B-B14F-4D97-AF65-F5344CB8AC3E}">
        <p14:creationId xmlns:p14="http://schemas.microsoft.com/office/powerpoint/2010/main" val="3711987659"/>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786" r:id="rId13"/>
    <p:sldLayoutId id="2147483787" r:id="rId14"/>
    <p:sldLayoutId id="2147483788" r:id="rId15"/>
    <p:sldLayoutId id="214748378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tertitel 3"/>
          <p:cNvSpPr>
            <a:spLocks noGrp="1"/>
          </p:cNvSpPr>
          <p:nvPr>
            <p:ph type="subTitle" idx="1"/>
          </p:nvPr>
        </p:nvSpPr>
        <p:spPr/>
        <p:txBody>
          <a:bodyPr>
            <a:normAutofit/>
          </a:bodyPr>
          <a:lstStyle/>
          <a:p>
            <a:r>
              <a:rPr lang="de-DE" sz="1700" dirty="0" smtClean="0"/>
              <a:t>Einbettung des Themas ins Seminar Pädagogik</a:t>
            </a:r>
          </a:p>
          <a:p>
            <a:endParaRPr lang="de-DE" sz="2000" dirty="0"/>
          </a:p>
        </p:txBody>
      </p:sp>
      <p:sp>
        <p:nvSpPr>
          <p:cNvPr id="5" name="Titel 4"/>
          <p:cNvSpPr>
            <a:spLocks noGrp="1"/>
          </p:cNvSpPr>
          <p:nvPr>
            <p:ph type="ctrTitle"/>
          </p:nvPr>
        </p:nvSpPr>
        <p:spPr/>
        <p:txBody>
          <a:bodyPr>
            <a:normAutofit/>
          </a:bodyPr>
          <a:lstStyle/>
          <a:p>
            <a:r>
              <a:rPr lang="de-DE" sz="3200" dirty="0" smtClean="0"/>
              <a:t>Pilotprojekt </a:t>
            </a:r>
            <a:br>
              <a:rPr lang="de-DE" sz="3200" dirty="0" smtClean="0"/>
            </a:br>
            <a:r>
              <a:rPr lang="de-DE" sz="3200" dirty="0" smtClean="0"/>
              <a:t>Schüler-Feedback</a:t>
            </a:r>
            <a:endParaRPr lang="de-DE" sz="3200" dirty="0"/>
          </a:p>
        </p:txBody>
      </p:sp>
    </p:spTree>
    <p:extLst>
      <p:ext uri="{BB962C8B-B14F-4D97-AF65-F5344CB8AC3E}">
        <p14:creationId xmlns:p14="http://schemas.microsoft.com/office/powerpoint/2010/main" val="37080853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p:txBody>
          <a:bodyPr>
            <a:normAutofit/>
          </a:bodyPr>
          <a:lstStyle/>
          <a:p>
            <a:r>
              <a:rPr lang="de-DE" sz="2800" dirty="0" smtClean="0"/>
              <a:t>2. Feedback erhalten</a:t>
            </a:r>
            <a:endParaRPr lang="de-DE" sz="2800" dirty="0"/>
          </a:p>
        </p:txBody>
      </p:sp>
      <p:sp>
        <p:nvSpPr>
          <p:cNvPr id="5" name="Inhaltsplatzhalter 2"/>
          <p:cNvSpPr>
            <a:spLocks noGrp="1"/>
          </p:cNvSpPr>
          <p:nvPr>
            <p:ph idx="1"/>
          </p:nvPr>
        </p:nvSpPr>
        <p:spPr/>
        <p:txBody>
          <a:bodyPr>
            <a:normAutofit fontScale="70000" lnSpcReduction="20000"/>
          </a:bodyPr>
          <a:lstStyle/>
          <a:p>
            <a:pPr>
              <a:buFont typeface="Wingdings" panose="05000000000000000000" pitchFamily="2" charset="2"/>
              <a:buChar char="Ø"/>
            </a:pPr>
            <a:r>
              <a:rPr lang="de-DE" sz="2800" dirty="0"/>
              <a:t>Grundeinstellung: Feedback ist eine </a:t>
            </a:r>
            <a:r>
              <a:rPr lang="de-DE" sz="2800" dirty="0" smtClean="0"/>
              <a:t>Chance</a:t>
            </a:r>
            <a:endParaRPr lang="de-DE" sz="2800" dirty="0"/>
          </a:p>
          <a:p>
            <a:pPr>
              <a:buFont typeface="Wingdings" panose="05000000000000000000" pitchFamily="2" charset="2"/>
              <a:buChar char="Ø"/>
            </a:pPr>
            <a:r>
              <a:rPr lang="de-DE" sz="2800" dirty="0"/>
              <a:t>Aktiv zuhören</a:t>
            </a:r>
          </a:p>
          <a:p>
            <a:pPr>
              <a:buFont typeface="Wingdings" panose="05000000000000000000" pitchFamily="2" charset="2"/>
              <a:buChar char="Ø"/>
            </a:pPr>
            <a:r>
              <a:rPr lang="de-DE" sz="2800" dirty="0" smtClean="0"/>
              <a:t>Verhalten </a:t>
            </a:r>
            <a:r>
              <a:rPr lang="de-DE" sz="2800" dirty="0"/>
              <a:t>gegebenenfalls erklären, nicht </a:t>
            </a:r>
            <a:r>
              <a:rPr lang="de-DE" sz="2800" dirty="0" smtClean="0"/>
              <a:t>rechtfertigen</a:t>
            </a:r>
          </a:p>
          <a:p>
            <a:pPr marL="342900" lvl="1" indent="-342900">
              <a:buFont typeface="Wingdings" panose="05000000000000000000" pitchFamily="2" charset="2"/>
              <a:buChar char="Ø"/>
            </a:pPr>
            <a:r>
              <a:rPr lang="de-DE" sz="2900" dirty="0"/>
              <a:t>Die Haltung: echtes Interesse an Rückmeldungen; Lehrerprofessionalität!; keine Beurteilung der Lehrer!</a:t>
            </a:r>
          </a:p>
          <a:p>
            <a:pPr marL="0" indent="0">
              <a:buNone/>
            </a:pPr>
            <a:endParaRPr lang="de-DE" dirty="0"/>
          </a:p>
          <a:p>
            <a:pPr marL="0" indent="0">
              <a:buNone/>
            </a:pPr>
            <a:r>
              <a:rPr lang="de-DE" sz="1700" dirty="0" smtClean="0"/>
              <a:t>Weiterführende Literatur: </a:t>
            </a:r>
          </a:p>
          <a:p>
            <a:pPr>
              <a:buFont typeface="Arial" panose="020B0604020202020204" pitchFamily="34" charset="0"/>
              <a:buChar char="•"/>
            </a:pPr>
            <a:r>
              <a:rPr lang="de-DE" sz="1700" dirty="0" smtClean="0"/>
              <a:t>Watzlawick</a:t>
            </a:r>
            <a:r>
              <a:rPr lang="de-DE" sz="1700" dirty="0"/>
              <a:t>, P.; </a:t>
            </a:r>
            <a:r>
              <a:rPr lang="de-DE" sz="1700" dirty="0" err="1"/>
              <a:t>Beavin</a:t>
            </a:r>
            <a:r>
              <a:rPr lang="de-DE" sz="1700" dirty="0"/>
              <a:t>, J. H.; Jackson, D. D. (1996). Menschliche Kommunikation. Formen, </a:t>
            </a:r>
            <a:r>
              <a:rPr lang="de-DE" sz="1700" dirty="0" smtClean="0"/>
              <a:t>Störungen</a:t>
            </a:r>
            <a:r>
              <a:rPr lang="de-DE" sz="1700" dirty="0"/>
              <a:t>, Paradoxien. Bern: Verlag Hand Huber, 9. </a:t>
            </a:r>
            <a:r>
              <a:rPr lang="de-DE" sz="1700" dirty="0" smtClean="0"/>
              <a:t>Aufl.</a:t>
            </a:r>
          </a:p>
          <a:p>
            <a:pPr>
              <a:buFont typeface="Arial" panose="020B0604020202020204" pitchFamily="34" charset="0"/>
              <a:buChar char="•"/>
            </a:pPr>
            <a:r>
              <a:rPr lang="de-DE" sz="1700" dirty="0" err="1" smtClean="0"/>
              <a:t>Fengler</a:t>
            </a:r>
            <a:r>
              <a:rPr lang="de-DE" sz="1700" dirty="0"/>
              <a:t>, J. (2009). </a:t>
            </a:r>
            <a:r>
              <a:rPr lang="de-DE" sz="1700" dirty="0" smtClean="0"/>
              <a:t>Feedback </a:t>
            </a:r>
            <a:r>
              <a:rPr lang="de-DE" sz="1700" dirty="0"/>
              <a:t>geben. Strategien und </a:t>
            </a:r>
            <a:r>
              <a:rPr lang="de-DE" sz="1700" dirty="0" smtClean="0"/>
              <a:t>Übungen</a:t>
            </a:r>
            <a:r>
              <a:rPr lang="de-DE" sz="1700" dirty="0"/>
              <a:t>. Weinheim: Beltz, 4. Aufl.</a:t>
            </a:r>
          </a:p>
          <a:p>
            <a:pPr>
              <a:buFont typeface="Arial" panose="020B0604020202020204" pitchFamily="34" charset="0"/>
              <a:buChar char="•"/>
            </a:pPr>
            <a:endParaRPr lang="de-DE" dirty="0" smtClean="0"/>
          </a:p>
          <a:p>
            <a:endParaRPr lang="de-DE" dirty="0"/>
          </a:p>
          <a:p>
            <a:pPr marL="0" indent="0">
              <a:buNone/>
            </a:pPr>
            <a:endParaRPr lang="de-DE" dirty="0"/>
          </a:p>
        </p:txBody>
      </p:sp>
    </p:spTree>
    <p:extLst>
      <p:ext uri="{BB962C8B-B14F-4D97-AF65-F5344CB8AC3E}">
        <p14:creationId xmlns:p14="http://schemas.microsoft.com/office/powerpoint/2010/main" val="2266214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buNone/>
            </a:pPr>
            <a:r>
              <a:rPr lang="de-DE" dirty="0" smtClean="0"/>
              <a:t>Einführung im Seminar</a:t>
            </a:r>
          </a:p>
          <a:p>
            <a:pPr>
              <a:buFont typeface="+mj-lt"/>
              <a:buAutoNum type="arabicPeriod"/>
            </a:pPr>
            <a:r>
              <a:rPr lang="de-DE" dirty="0" smtClean="0"/>
              <a:t>Feedback als Bestandteil der Kommunikation</a:t>
            </a:r>
          </a:p>
          <a:p>
            <a:pPr>
              <a:buFont typeface="+mj-lt"/>
              <a:buAutoNum type="arabicPeriod"/>
            </a:pPr>
            <a:r>
              <a:rPr lang="de-DE" dirty="0" smtClean="0"/>
              <a:t>Feedback geben, Feedback erhalten</a:t>
            </a:r>
          </a:p>
          <a:p>
            <a:pPr>
              <a:buFont typeface="+mj-lt"/>
              <a:buAutoNum type="arabicPeriod"/>
            </a:pPr>
            <a:r>
              <a:rPr lang="de-DE" dirty="0" smtClean="0"/>
              <a:t>Feedback im Unterricht: Hattie</a:t>
            </a:r>
          </a:p>
        </p:txBody>
      </p:sp>
      <p:sp>
        <p:nvSpPr>
          <p:cNvPr id="4" name="Titel 4"/>
          <p:cNvSpPr>
            <a:spLocks noGrp="1"/>
          </p:cNvSpPr>
          <p:nvPr>
            <p:ph type="title"/>
          </p:nvPr>
        </p:nvSpPr>
        <p:spPr/>
        <p:txBody>
          <a:bodyPr>
            <a:normAutofit fontScale="90000"/>
          </a:bodyPr>
          <a:lstStyle/>
          <a:p>
            <a:r>
              <a:rPr lang="de-DE" dirty="0"/>
              <a:t>Erfahrungen aus dem Pilotprojekt Schüler-Feedback</a:t>
            </a:r>
          </a:p>
        </p:txBody>
      </p:sp>
    </p:spTree>
    <p:extLst>
      <p:ext uri="{BB962C8B-B14F-4D97-AF65-F5344CB8AC3E}">
        <p14:creationId xmlns:p14="http://schemas.microsoft.com/office/powerpoint/2010/main" val="40896035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smtClean="0"/>
              <a:t>3. Feedback </a:t>
            </a:r>
            <a:r>
              <a:rPr lang="de-DE" sz="2800" dirty="0"/>
              <a:t>im Unterricht: </a:t>
            </a:r>
            <a:r>
              <a:rPr lang="de-DE" sz="2800" dirty="0" smtClean="0"/>
              <a:t>z.B. Hattie</a:t>
            </a:r>
            <a:endParaRPr lang="de-DE" sz="2800" dirty="0"/>
          </a:p>
        </p:txBody>
      </p:sp>
      <p:sp>
        <p:nvSpPr>
          <p:cNvPr id="4" name="Inhaltsplatzhalter 2"/>
          <p:cNvSpPr>
            <a:spLocks noGrp="1"/>
          </p:cNvSpPr>
          <p:nvPr>
            <p:ph idx="1"/>
          </p:nvPr>
        </p:nvSpPr>
        <p:spPr/>
        <p:txBody>
          <a:bodyPr>
            <a:normAutofit fontScale="92500" lnSpcReduction="20000"/>
          </a:bodyPr>
          <a:lstStyle/>
          <a:p>
            <a:pPr marL="457200" indent="-457200">
              <a:buFont typeface="+mj-lt"/>
              <a:buAutoNum type="arabicParenR"/>
            </a:pPr>
            <a:r>
              <a:rPr lang="de-DE" sz="2400" dirty="0" smtClean="0"/>
              <a:t>Feedback = Rückmeldung</a:t>
            </a:r>
          </a:p>
          <a:p>
            <a:pPr marL="457200" indent="-457200">
              <a:buFont typeface="+mj-lt"/>
              <a:buAutoNum type="arabicParenR"/>
            </a:pPr>
            <a:r>
              <a:rPr lang="de-DE" sz="2400" dirty="0" smtClean="0"/>
              <a:t>Feedbacknehmer und Feedbackgeber =&gt; Haltung! -&gt; Werte </a:t>
            </a:r>
          </a:p>
          <a:p>
            <a:pPr marL="457200" indent="-457200">
              <a:buFont typeface="+mj-lt"/>
              <a:buAutoNum type="arabicParenR"/>
            </a:pPr>
            <a:r>
              <a:rPr lang="de-DE" sz="2400" dirty="0" smtClean="0"/>
              <a:t>Studien: Wirksamkeit von Feedback</a:t>
            </a:r>
          </a:p>
          <a:p>
            <a:pPr marL="457200" indent="-457200">
              <a:buFont typeface="+mj-lt"/>
              <a:buAutoNum type="arabicParenR"/>
            </a:pPr>
            <a:r>
              <a:rPr lang="de-DE" sz="2400" dirty="0" smtClean="0"/>
              <a:t>Feedback wird wirksam, wenn es der Lehrperson von den Lernenden gegeben wird</a:t>
            </a:r>
          </a:p>
          <a:p>
            <a:pPr marL="457200" indent="-457200">
              <a:buFont typeface="+mj-lt"/>
              <a:buAutoNum type="arabicParenR"/>
            </a:pPr>
            <a:r>
              <a:rPr lang="de-DE" sz="2400" dirty="0" smtClean="0"/>
              <a:t>Lernen sichtbar machen!</a:t>
            </a:r>
          </a:p>
          <a:p>
            <a:pPr marL="457200" indent="-457200">
              <a:buFont typeface="+mj-lt"/>
              <a:buAutoNum type="arabicParenR"/>
            </a:pPr>
            <a:r>
              <a:rPr lang="de-DE" sz="2400" dirty="0" smtClean="0"/>
              <a:t>Effektstärke von 0,78 =&gt; zählt zu den wirkungsmächtigsten Faktoren (trotz Kritik noch relevant!)</a:t>
            </a:r>
          </a:p>
          <a:p>
            <a:pPr marL="457200" indent="-457200">
              <a:buFont typeface="+mj-lt"/>
              <a:buAutoNum type="arabicParenR"/>
            </a:pPr>
            <a:endParaRPr lang="de-DE" sz="2400" dirty="0"/>
          </a:p>
        </p:txBody>
      </p:sp>
    </p:spTree>
    <p:extLst>
      <p:ext uri="{BB962C8B-B14F-4D97-AF65-F5344CB8AC3E}">
        <p14:creationId xmlns:p14="http://schemas.microsoft.com/office/powerpoint/2010/main" val="4169802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buNone/>
            </a:pPr>
            <a:r>
              <a:rPr lang="de-DE" dirty="0" smtClean="0"/>
              <a:t>Einführung im Seminar</a:t>
            </a:r>
          </a:p>
          <a:p>
            <a:pPr>
              <a:buFont typeface="+mj-lt"/>
              <a:buAutoNum type="arabicPeriod"/>
            </a:pPr>
            <a:r>
              <a:rPr lang="de-DE" dirty="0" smtClean="0"/>
              <a:t>Feedback als Bestandteil der Kommunikation</a:t>
            </a:r>
          </a:p>
          <a:p>
            <a:pPr>
              <a:buFont typeface="+mj-lt"/>
              <a:buAutoNum type="arabicPeriod"/>
            </a:pPr>
            <a:r>
              <a:rPr lang="de-DE" dirty="0" smtClean="0"/>
              <a:t>Feedback geben, Feedback erhalten</a:t>
            </a:r>
          </a:p>
          <a:p>
            <a:pPr>
              <a:buFont typeface="+mj-lt"/>
              <a:buAutoNum type="arabicPeriod"/>
            </a:pPr>
            <a:r>
              <a:rPr lang="de-DE" dirty="0" smtClean="0"/>
              <a:t>Feedback im Unterricht: Prof. Hattie/Prof. </a:t>
            </a:r>
            <a:r>
              <a:rPr lang="de-DE" dirty="0" err="1" smtClean="0"/>
              <a:t>Zierer</a:t>
            </a:r>
            <a:endParaRPr lang="de-DE" dirty="0" smtClean="0"/>
          </a:p>
          <a:p>
            <a:pPr lvl="1"/>
            <a:r>
              <a:rPr lang="de-DE" dirty="0" smtClean="0"/>
              <a:t>Lehren heißt Lernen mit den Augen der Schüler zu sehen</a:t>
            </a:r>
          </a:p>
          <a:p>
            <a:pPr lvl="1"/>
            <a:r>
              <a:rPr lang="de-DE" dirty="0" smtClean="0"/>
              <a:t>Kenne deinen Einfluss =&gt; Dialog</a:t>
            </a:r>
          </a:p>
        </p:txBody>
      </p:sp>
      <p:sp>
        <p:nvSpPr>
          <p:cNvPr id="4" name="Titel 4"/>
          <p:cNvSpPr>
            <a:spLocks noGrp="1"/>
          </p:cNvSpPr>
          <p:nvPr>
            <p:ph type="title"/>
          </p:nvPr>
        </p:nvSpPr>
        <p:spPr/>
        <p:txBody>
          <a:bodyPr>
            <a:normAutofit fontScale="90000"/>
          </a:bodyPr>
          <a:lstStyle/>
          <a:p>
            <a:r>
              <a:rPr lang="de-DE" dirty="0"/>
              <a:t>Erfahrungen aus dem Pilotprojekt Schüler-Feedback</a:t>
            </a:r>
          </a:p>
        </p:txBody>
      </p:sp>
    </p:spTree>
    <p:extLst>
      <p:ext uri="{BB962C8B-B14F-4D97-AF65-F5344CB8AC3E}">
        <p14:creationId xmlns:p14="http://schemas.microsoft.com/office/powerpoint/2010/main" val="33769137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smtClean="0"/>
              <a:t>3. Feedback </a:t>
            </a:r>
            <a:r>
              <a:rPr lang="de-DE" sz="2800" dirty="0"/>
              <a:t>im Unterricht: </a:t>
            </a:r>
            <a:r>
              <a:rPr lang="de-DE" sz="2800" dirty="0" smtClean="0"/>
              <a:t>z.B. Hattie</a:t>
            </a:r>
            <a:endParaRPr lang="de-DE" sz="2800" dirty="0"/>
          </a:p>
        </p:txBody>
      </p:sp>
      <p:sp>
        <p:nvSpPr>
          <p:cNvPr id="4" name="Inhaltsplatzhalter 2"/>
          <p:cNvSpPr>
            <a:spLocks noGrp="1"/>
          </p:cNvSpPr>
          <p:nvPr>
            <p:ph idx="1"/>
          </p:nvPr>
        </p:nvSpPr>
        <p:spPr/>
        <p:txBody>
          <a:bodyPr>
            <a:normAutofit fontScale="70000" lnSpcReduction="20000"/>
          </a:bodyPr>
          <a:lstStyle/>
          <a:p>
            <a:pPr marL="514350" indent="-514350">
              <a:buFont typeface="+mj-lt"/>
              <a:buAutoNum type="arabicParenR"/>
            </a:pPr>
            <a:r>
              <a:rPr lang="de-DE" sz="2800" dirty="0" smtClean="0"/>
              <a:t>Aufgabenbezogenes Feedback</a:t>
            </a:r>
          </a:p>
          <a:p>
            <a:pPr marL="292608" lvl="1" indent="0">
              <a:buNone/>
            </a:pPr>
            <a:r>
              <a:rPr lang="de-DE" sz="2200" dirty="0" smtClean="0"/>
              <a:t>„</a:t>
            </a:r>
            <a:r>
              <a:rPr lang="de-DE" sz="2200" i="1" dirty="0" smtClean="0"/>
              <a:t>Du musst dir mehr zum Vertrag von Versailles aneignen</a:t>
            </a:r>
            <a:r>
              <a:rPr lang="de-DE" sz="2200" dirty="0" smtClean="0"/>
              <a:t>“</a:t>
            </a:r>
          </a:p>
          <a:p>
            <a:pPr marL="514350" indent="-514350">
              <a:buFont typeface="+mj-lt"/>
              <a:buAutoNum type="arabicParenR"/>
            </a:pPr>
            <a:r>
              <a:rPr lang="de-DE" sz="2800" dirty="0" smtClean="0"/>
              <a:t>Prozessbezogenes Feedback</a:t>
            </a:r>
          </a:p>
          <a:p>
            <a:pPr marL="292608" lvl="1" indent="0">
              <a:buNone/>
            </a:pPr>
            <a:r>
              <a:rPr lang="de-DE" sz="2200" i="1" dirty="0" smtClean="0"/>
              <a:t>„Du musst dir diesen Text umschreiben, indem du auf die beschreibenden Worte achtest, die du verwendet hast, sodass die Lesenden die Nuancen dessen, was du ausdrücken willst, verstehen.“</a:t>
            </a:r>
          </a:p>
          <a:p>
            <a:pPr marL="514350" indent="-514350">
              <a:buFont typeface="+mj-lt"/>
              <a:buAutoNum type="arabicParenR"/>
            </a:pPr>
            <a:r>
              <a:rPr lang="de-DE" sz="2800" dirty="0" smtClean="0"/>
              <a:t>Feedback zur Selbstregulation</a:t>
            </a:r>
          </a:p>
          <a:p>
            <a:pPr marL="292608" lvl="1" indent="0">
              <a:buNone/>
            </a:pPr>
            <a:r>
              <a:rPr lang="de-DE" sz="2400" i="1" dirty="0" smtClean="0"/>
              <a:t>„Du kennst ja schon die wesentlichen Merkmale für den Einstieg bei einer Argumentation. Prüfe, ob du sie in deinem ersten Abschnitt berücksichtigt hast.“</a:t>
            </a:r>
          </a:p>
          <a:p>
            <a:pPr marL="514350" indent="-514350">
              <a:buFont typeface="+mj-lt"/>
              <a:buAutoNum type="arabicParenR"/>
            </a:pPr>
            <a:r>
              <a:rPr lang="de-DE" sz="2800" dirty="0" smtClean="0"/>
              <a:t>Personen Feedback</a:t>
            </a:r>
          </a:p>
          <a:p>
            <a:pPr marL="292608" lvl="1" indent="0">
              <a:buNone/>
            </a:pPr>
            <a:r>
              <a:rPr lang="de-DE" sz="2400" i="1" dirty="0" smtClean="0"/>
              <a:t>„Du bist eine wirklich gute Schülerin“, „Gut gemacht!“</a:t>
            </a:r>
            <a:endParaRPr lang="de-DE" sz="2400" i="1" dirty="0"/>
          </a:p>
        </p:txBody>
      </p:sp>
    </p:spTree>
    <p:extLst>
      <p:ext uri="{BB962C8B-B14F-4D97-AF65-F5344CB8AC3E}">
        <p14:creationId xmlns:p14="http://schemas.microsoft.com/office/powerpoint/2010/main" val="246140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smtClean="0"/>
              <a:t>3. Feedback </a:t>
            </a:r>
            <a:r>
              <a:rPr lang="de-DE" sz="2800" dirty="0"/>
              <a:t>im Unterricht: z.B. Hattie</a:t>
            </a:r>
          </a:p>
        </p:txBody>
      </p:sp>
      <p:sp>
        <p:nvSpPr>
          <p:cNvPr id="4" name="Inhaltsplatzhalter 2"/>
          <p:cNvSpPr>
            <a:spLocks noGrp="1"/>
          </p:cNvSpPr>
          <p:nvPr>
            <p:ph idx="1"/>
          </p:nvPr>
        </p:nvSpPr>
        <p:spPr/>
        <p:txBody>
          <a:bodyPr>
            <a:normAutofit fontScale="62500" lnSpcReduction="20000"/>
          </a:bodyPr>
          <a:lstStyle/>
          <a:p>
            <a:pPr marL="514350" indent="-514350">
              <a:buFont typeface="+mj-lt"/>
              <a:buAutoNum type="arabicParenR"/>
            </a:pPr>
            <a:r>
              <a:rPr lang="de-DE" sz="2800" dirty="0" smtClean="0"/>
              <a:t>Aufgabenbezogenes Feedback</a:t>
            </a:r>
          </a:p>
          <a:p>
            <a:pPr marL="292608" lvl="1" indent="0">
              <a:buNone/>
            </a:pPr>
            <a:r>
              <a:rPr lang="de-DE" sz="2200" dirty="0" smtClean="0"/>
              <a:t>„</a:t>
            </a:r>
            <a:r>
              <a:rPr lang="de-DE" sz="2200" i="1" dirty="0" smtClean="0"/>
              <a:t>Du musst dir mehr zum Vertrag von Versailles aneignen</a:t>
            </a:r>
            <a:r>
              <a:rPr lang="de-DE" sz="2200" dirty="0" smtClean="0"/>
              <a:t>“</a:t>
            </a:r>
          </a:p>
          <a:p>
            <a:pPr marL="514350" indent="-514350">
              <a:buFont typeface="+mj-lt"/>
              <a:buAutoNum type="arabicParenR"/>
            </a:pPr>
            <a:r>
              <a:rPr lang="de-DE" sz="2800" dirty="0" smtClean="0"/>
              <a:t>Prozessbezogenes Feedback</a:t>
            </a:r>
          </a:p>
          <a:p>
            <a:pPr marL="292608" lvl="1" indent="0">
              <a:buNone/>
            </a:pPr>
            <a:r>
              <a:rPr lang="de-DE" sz="2200" i="1" dirty="0" smtClean="0"/>
              <a:t>„Du musst dir diesen Text umschreiben, indem du auf die beschreibenden Worte achtest, die du verwendet hast, sodass die Lesenden die Nuancen dessen, was du ausdrücken willst, verstehen.“</a:t>
            </a:r>
          </a:p>
          <a:p>
            <a:pPr marL="514350" indent="-514350">
              <a:buFont typeface="+mj-lt"/>
              <a:buAutoNum type="arabicParenR"/>
            </a:pPr>
            <a:r>
              <a:rPr lang="de-DE" sz="2800" b="1" dirty="0" smtClean="0">
                <a:solidFill>
                  <a:srgbClr val="C00000"/>
                </a:solidFill>
              </a:rPr>
              <a:t>Feedback zur Selbstregulation</a:t>
            </a:r>
          </a:p>
          <a:p>
            <a:pPr marL="292608" lvl="1" indent="0">
              <a:buNone/>
            </a:pPr>
            <a:r>
              <a:rPr lang="de-DE" sz="2200" i="1" dirty="0" smtClean="0">
                <a:solidFill>
                  <a:schemeClr val="tx1"/>
                </a:solidFill>
              </a:rPr>
              <a:t>„Du kennst ja schon die wesentlichen Merkmale für den Einstieg bei einer Argumentation. Prüfe, ob du sie in deinem ersten Abschnitt berücksichtigt hast.“</a:t>
            </a:r>
          </a:p>
          <a:p>
            <a:pPr marL="292608" lvl="1" indent="0">
              <a:buNone/>
            </a:pPr>
            <a:r>
              <a:rPr lang="de-DE" sz="2200" b="1" i="1" dirty="0" smtClean="0">
                <a:solidFill>
                  <a:srgbClr val="C00000"/>
                </a:solidFill>
              </a:rPr>
              <a:t>=&gt; Was sind die nächsten Schritte, damit es das nächste Mal besser läuft?!</a:t>
            </a:r>
          </a:p>
          <a:p>
            <a:pPr marL="514350" indent="-514350">
              <a:buFont typeface="+mj-lt"/>
              <a:buAutoNum type="arabicParenR"/>
            </a:pPr>
            <a:r>
              <a:rPr lang="de-DE" sz="2800" dirty="0" smtClean="0"/>
              <a:t>Personen Feedback</a:t>
            </a:r>
          </a:p>
          <a:p>
            <a:pPr marL="292608" lvl="1" indent="0">
              <a:buNone/>
            </a:pPr>
            <a:r>
              <a:rPr lang="de-DE" sz="2400" i="1" dirty="0" smtClean="0"/>
              <a:t>„Du bist eine wirklich gute Schülerin“, „Gut gemacht!“</a:t>
            </a:r>
            <a:endParaRPr lang="de-DE" sz="2400" i="1" dirty="0"/>
          </a:p>
        </p:txBody>
      </p:sp>
    </p:spTree>
    <p:extLst>
      <p:ext uri="{BB962C8B-B14F-4D97-AF65-F5344CB8AC3E}">
        <p14:creationId xmlns:p14="http://schemas.microsoft.com/office/powerpoint/2010/main" val="3498242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a:bodyPr>
          <a:lstStyle/>
          <a:p>
            <a:pPr marL="0" indent="0">
              <a:buNone/>
            </a:pPr>
            <a:r>
              <a:rPr lang="de-DE" dirty="0" smtClean="0"/>
              <a:t>Einführung im Seminar</a:t>
            </a:r>
          </a:p>
          <a:p>
            <a:pPr>
              <a:buFont typeface="+mj-lt"/>
              <a:buAutoNum type="arabicPeriod"/>
            </a:pPr>
            <a:r>
              <a:rPr lang="de-DE" dirty="0" smtClean="0"/>
              <a:t>Feedback </a:t>
            </a:r>
            <a:r>
              <a:rPr lang="de-DE" dirty="0"/>
              <a:t>als Bestandteil der Kommunikation</a:t>
            </a:r>
          </a:p>
          <a:p>
            <a:pPr>
              <a:buFont typeface="+mj-lt"/>
              <a:buAutoNum type="arabicPeriod"/>
            </a:pPr>
            <a:r>
              <a:rPr lang="de-DE" dirty="0"/>
              <a:t>Feedback geben, Feedback erhalten</a:t>
            </a:r>
          </a:p>
          <a:p>
            <a:pPr>
              <a:buFont typeface="+mj-lt"/>
              <a:buAutoNum type="arabicPeriod"/>
            </a:pPr>
            <a:r>
              <a:rPr lang="de-DE" dirty="0"/>
              <a:t>Feedback im Unterricht: Prof. Hattie/Prof. </a:t>
            </a:r>
            <a:r>
              <a:rPr lang="de-DE" dirty="0" err="1" smtClean="0"/>
              <a:t>Zierer</a:t>
            </a:r>
            <a:endParaRPr lang="de-DE" dirty="0" smtClean="0"/>
          </a:p>
          <a:p>
            <a:pPr>
              <a:buFont typeface="+mj-lt"/>
              <a:buAutoNum type="arabicPeriod"/>
            </a:pPr>
            <a:r>
              <a:rPr lang="de-DE" dirty="0" smtClean="0"/>
              <a:t>Rahmenbedingungen des Pilotprojektes</a:t>
            </a:r>
          </a:p>
          <a:p>
            <a:pPr>
              <a:buFont typeface="+mj-lt"/>
              <a:buAutoNum type="arabicPeriod"/>
            </a:pPr>
            <a:r>
              <a:rPr lang="de-DE" dirty="0" smtClean="0"/>
              <a:t>Erfolgskriterien</a:t>
            </a:r>
          </a:p>
          <a:p>
            <a:pPr lvl="1"/>
            <a:endParaRPr lang="de-DE" dirty="0" smtClean="0"/>
          </a:p>
          <a:p>
            <a:pPr lvl="1"/>
            <a:endParaRPr lang="de-DE" dirty="0" smtClean="0"/>
          </a:p>
        </p:txBody>
      </p:sp>
      <p:sp>
        <p:nvSpPr>
          <p:cNvPr id="4" name="Titel 4"/>
          <p:cNvSpPr>
            <a:spLocks noGrp="1"/>
          </p:cNvSpPr>
          <p:nvPr>
            <p:ph type="title"/>
          </p:nvPr>
        </p:nvSpPr>
        <p:spPr/>
        <p:txBody>
          <a:bodyPr>
            <a:normAutofit fontScale="90000"/>
          </a:bodyPr>
          <a:lstStyle/>
          <a:p>
            <a:r>
              <a:rPr lang="de-DE" dirty="0"/>
              <a:t>Erfahrungen aus dem Pilotprojekt Schüler-Feedback</a:t>
            </a:r>
          </a:p>
        </p:txBody>
      </p:sp>
    </p:spTree>
    <p:extLst>
      <p:ext uri="{BB962C8B-B14F-4D97-AF65-F5344CB8AC3E}">
        <p14:creationId xmlns:p14="http://schemas.microsoft.com/office/powerpoint/2010/main" val="32850619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5. Erfolgskriterien</a:t>
            </a:r>
            <a:endParaRPr lang="de-DE" dirty="0"/>
          </a:p>
        </p:txBody>
      </p:sp>
      <p:sp>
        <p:nvSpPr>
          <p:cNvPr id="4" name="Inhaltsplatzhalter 2"/>
          <p:cNvSpPr>
            <a:spLocks noGrp="1"/>
          </p:cNvSpPr>
          <p:nvPr>
            <p:ph idx="1"/>
          </p:nvPr>
        </p:nvSpPr>
        <p:spPr>
          <a:xfrm>
            <a:off x="1941909" y="1700808"/>
            <a:ext cx="6686550" cy="4210414"/>
          </a:xfrm>
        </p:spPr>
        <p:txBody>
          <a:bodyPr>
            <a:normAutofit fontScale="92500" lnSpcReduction="20000"/>
          </a:bodyPr>
          <a:lstStyle/>
          <a:p>
            <a:pPr>
              <a:buFont typeface="Wingdings" panose="05000000000000000000" pitchFamily="2" charset="2"/>
              <a:buChar char="ü"/>
            </a:pPr>
            <a:r>
              <a:rPr lang="de-DE" dirty="0" smtClean="0"/>
              <a:t>Einsatz im Unterricht: ein bestimmtes Thema/einen Aspekt des Unterrichts in den Blick nehmen (Hausaufgaben, Lehrersprache, Lektüresequenz) </a:t>
            </a:r>
          </a:p>
          <a:p>
            <a:pPr>
              <a:buFont typeface="Wingdings" panose="05000000000000000000" pitchFamily="2" charset="2"/>
              <a:buChar char="ü"/>
            </a:pPr>
            <a:r>
              <a:rPr lang="de-DE" dirty="0" smtClean="0"/>
              <a:t>Überschaubare Zeitspanne: eine Unterrichtsstunde, -einheit, eine Woche,…</a:t>
            </a:r>
          </a:p>
          <a:p>
            <a:pPr>
              <a:buFont typeface="Wingdings" panose="05000000000000000000" pitchFamily="2" charset="2"/>
              <a:buChar char="ü"/>
            </a:pPr>
            <a:r>
              <a:rPr lang="de-DE" dirty="0" smtClean="0"/>
              <a:t>Zu beachten: </a:t>
            </a:r>
          </a:p>
          <a:p>
            <a:pPr lvl="1">
              <a:buFont typeface="Wingdings" panose="05000000000000000000" pitchFamily="2" charset="2"/>
              <a:buChar char="ü"/>
            </a:pPr>
            <a:r>
              <a:rPr lang="de-DE" dirty="0" smtClean="0"/>
              <a:t>Die Haltung: echtes Interesse an Rückmeldungen; Lehrerprofessionalität!; keine Beurteilung der Lehrer!</a:t>
            </a:r>
          </a:p>
          <a:p>
            <a:pPr lvl="1">
              <a:buFont typeface="Wingdings" panose="05000000000000000000" pitchFamily="2" charset="2"/>
              <a:buChar char="ü"/>
            </a:pPr>
            <a:r>
              <a:rPr lang="de-DE" dirty="0" smtClean="0"/>
              <a:t>Zeitpunkt</a:t>
            </a:r>
          </a:p>
          <a:p>
            <a:pPr lvl="1">
              <a:buFont typeface="Wingdings" panose="05000000000000000000" pitchFamily="2" charset="2"/>
              <a:buChar char="ü"/>
            </a:pPr>
            <a:r>
              <a:rPr lang="de-DE" dirty="0" smtClean="0"/>
              <a:t>Inhalte: veränderbare Aspekte, altersgemäß, konkrete Beobachtungen, Begrenzung der Aspekte, positive Feedbackaspekte mit konstruktiver Formulierung</a:t>
            </a:r>
          </a:p>
          <a:p>
            <a:pPr>
              <a:buFont typeface="Wingdings" panose="05000000000000000000" pitchFamily="2" charset="2"/>
              <a:buChar char="ü"/>
            </a:pPr>
            <a:r>
              <a:rPr lang="de-DE" dirty="0" smtClean="0"/>
              <a:t>Phasen der Durchführung: Planung, Durchführung, Auswertung, Reflexion, Auswertungsgespräch, </a:t>
            </a:r>
            <a:r>
              <a:rPr lang="de-DE" dirty="0"/>
              <a:t>Ü</a:t>
            </a:r>
            <a:r>
              <a:rPr lang="de-DE" dirty="0" smtClean="0"/>
              <a:t>berprüfung der Umsetzung</a:t>
            </a:r>
          </a:p>
          <a:p>
            <a:pPr>
              <a:buFont typeface="Wingdings" panose="05000000000000000000" pitchFamily="2" charset="2"/>
              <a:buChar char="ü"/>
            </a:pPr>
            <a:r>
              <a:rPr lang="de-DE" dirty="0" smtClean="0"/>
              <a:t>Besprechung mit einer Lehrkraft der Wahl</a:t>
            </a:r>
          </a:p>
        </p:txBody>
      </p:sp>
    </p:spTree>
    <p:extLst>
      <p:ext uri="{BB962C8B-B14F-4D97-AF65-F5344CB8AC3E}">
        <p14:creationId xmlns:p14="http://schemas.microsoft.com/office/powerpoint/2010/main" val="2038295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a:bodyPr>
          <a:lstStyle/>
          <a:p>
            <a:pPr marL="0" indent="0">
              <a:buNone/>
            </a:pPr>
            <a:r>
              <a:rPr lang="de-DE" dirty="0" smtClean="0"/>
              <a:t>Einführung im Seminar</a:t>
            </a:r>
          </a:p>
          <a:p>
            <a:pPr>
              <a:buFont typeface="+mj-lt"/>
              <a:buAutoNum type="arabicPeriod"/>
            </a:pPr>
            <a:r>
              <a:rPr lang="de-DE" dirty="0" smtClean="0"/>
              <a:t>Feedback </a:t>
            </a:r>
            <a:r>
              <a:rPr lang="de-DE" dirty="0"/>
              <a:t>als Bestandteil der Kommunikation</a:t>
            </a:r>
          </a:p>
          <a:p>
            <a:pPr>
              <a:buFont typeface="+mj-lt"/>
              <a:buAutoNum type="arabicPeriod"/>
            </a:pPr>
            <a:r>
              <a:rPr lang="de-DE" dirty="0"/>
              <a:t>Feedback geben, Feedback erhalten</a:t>
            </a:r>
          </a:p>
          <a:p>
            <a:pPr>
              <a:buFont typeface="+mj-lt"/>
              <a:buAutoNum type="arabicPeriod"/>
            </a:pPr>
            <a:r>
              <a:rPr lang="de-DE" dirty="0"/>
              <a:t>Feedback im Unterricht: Prof. Hattie/Prof. </a:t>
            </a:r>
            <a:r>
              <a:rPr lang="de-DE" dirty="0" err="1" smtClean="0"/>
              <a:t>Zierer</a:t>
            </a:r>
            <a:endParaRPr lang="de-DE" dirty="0" smtClean="0"/>
          </a:p>
          <a:p>
            <a:pPr>
              <a:buFont typeface="+mj-lt"/>
              <a:buAutoNum type="arabicPeriod"/>
            </a:pPr>
            <a:r>
              <a:rPr lang="de-DE" dirty="0" smtClean="0"/>
              <a:t>Rahmenbedingungen des Pilotprojektes</a:t>
            </a:r>
          </a:p>
          <a:p>
            <a:pPr>
              <a:buFont typeface="+mj-lt"/>
              <a:buAutoNum type="arabicPeriod"/>
            </a:pPr>
            <a:r>
              <a:rPr lang="de-DE" dirty="0" smtClean="0"/>
              <a:t>Erfolgskriterien</a:t>
            </a:r>
          </a:p>
          <a:p>
            <a:pPr>
              <a:buFont typeface="+mj-lt"/>
              <a:buAutoNum type="arabicPeriod"/>
            </a:pPr>
            <a:r>
              <a:rPr lang="de-DE" dirty="0" smtClean="0"/>
              <a:t>Rückmeldungen der Referendare</a:t>
            </a:r>
          </a:p>
          <a:p>
            <a:pPr lvl="1"/>
            <a:endParaRPr lang="de-DE" dirty="0" smtClean="0"/>
          </a:p>
          <a:p>
            <a:pPr lvl="1"/>
            <a:endParaRPr lang="de-DE" dirty="0" smtClean="0"/>
          </a:p>
        </p:txBody>
      </p:sp>
      <p:sp>
        <p:nvSpPr>
          <p:cNvPr id="4" name="Titel 4"/>
          <p:cNvSpPr>
            <a:spLocks noGrp="1"/>
          </p:cNvSpPr>
          <p:nvPr>
            <p:ph type="title"/>
          </p:nvPr>
        </p:nvSpPr>
        <p:spPr/>
        <p:txBody>
          <a:bodyPr>
            <a:normAutofit fontScale="90000"/>
          </a:bodyPr>
          <a:lstStyle/>
          <a:p>
            <a:r>
              <a:rPr lang="de-DE" dirty="0"/>
              <a:t>Erfahrungen aus dem Pilotprojekt Schüler-Feedback</a:t>
            </a:r>
          </a:p>
        </p:txBody>
      </p:sp>
    </p:spTree>
    <p:extLst>
      <p:ext uri="{BB962C8B-B14F-4D97-AF65-F5344CB8AC3E}">
        <p14:creationId xmlns:p14="http://schemas.microsoft.com/office/powerpoint/2010/main" val="27849688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941909" y="2133600"/>
            <a:ext cx="6686550" cy="4103712"/>
          </a:xfrm>
        </p:spPr>
        <p:txBody>
          <a:bodyPr>
            <a:normAutofit fontScale="92500" lnSpcReduction="20000"/>
          </a:bodyPr>
          <a:lstStyle/>
          <a:p>
            <a:pPr marL="0" indent="0">
              <a:buNone/>
            </a:pPr>
            <a:r>
              <a:rPr lang="de-DE" dirty="0" smtClean="0"/>
              <a:t>Alle </a:t>
            </a:r>
            <a:r>
              <a:rPr lang="de-DE" dirty="0"/>
              <a:t>Referendare haben rückgemeldet, </a:t>
            </a:r>
          </a:p>
          <a:p>
            <a:r>
              <a:rPr lang="de-DE" dirty="0"/>
              <a:t>dass sie das Schülerfeedback für sich persönlich hilfreich fanden, </a:t>
            </a:r>
          </a:p>
          <a:p>
            <a:r>
              <a:rPr lang="de-DE" dirty="0"/>
              <a:t>dass sie (auch freiwillig) das Schülerfeedback wieder durchführen würden, </a:t>
            </a:r>
          </a:p>
          <a:p>
            <a:r>
              <a:rPr lang="de-DE" dirty="0"/>
              <a:t>dass der Aufwand, der im Zusammenhang mit der (nach den Einführungen im Seminar) eigenen Vorbereitung, Durchführung und Auswertung der Ergebnisse bestand, gering war (geschätzte Angaben 15-60 Minuten)</a:t>
            </a:r>
          </a:p>
          <a:p>
            <a:r>
              <a:rPr lang="de-DE" dirty="0"/>
              <a:t>dass lediglich an dem Aspekt der Schülerbeteiligung noch gearbeitet werden muss, um eine möglichst 100% Rücklaufquote zu </a:t>
            </a:r>
            <a:r>
              <a:rPr lang="de-DE" dirty="0" smtClean="0"/>
              <a:t>erreichen</a:t>
            </a:r>
          </a:p>
          <a:p>
            <a:r>
              <a:rPr lang="de-DE" dirty="0" smtClean="0"/>
              <a:t>Ein wichtiges Thema, an dem auch jetzt noch gearbeitet wird, ist die „Lehrkraft der Wahl“, denn diese ist eine wichtige Schlüsselstelle</a:t>
            </a:r>
            <a:endParaRPr lang="de-DE" dirty="0"/>
          </a:p>
        </p:txBody>
      </p:sp>
      <p:sp>
        <p:nvSpPr>
          <p:cNvPr id="4" name="Titel 4"/>
          <p:cNvSpPr>
            <a:spLocks noGrp="1"/>
          </p:cNvSpPr>
          <p:nvPr>
            <p:ph type="title"/>
          </p:nvPr>
        </p:nvSpPr>
        <p:spPr/>
        <p:txBody>
          <a:bodyPr>
            <a:normAutofit/>
          </a:bodyPr>
          <a:lstStyle/>
          <a:p>
            <a:r>
              <a:rPr lang="de-DE" sz="2800" dirty="0" smtClean="0"/>
              <a:t>6</a:t>
            </a:r>
            <a:r>
              <a:rPr lang="de-DE" sz="2800" dirty="0"/>
              <a:t>. Rückmeldungen der Referendare</a:t>
            </a:r>
            <a:br>
              <a:rPr lang="de-DE" sz="2800" dirty="0"/>
            </a:br>
            <a:endParaRPr lang="de-DE" sz="2800" dirty="0"/>
          </a:p>
        </p:txBody>
      </p:sp>
    </p:spTree>
    <p:extLst>
      <p:ext uri="{BB962C8B-B14F-4D97-AF65-F5344CB8AC3E}">
        <p14:creationId xmlns:p14="http://schemas.microsoft.com/office/powerpoint/2010/main" val="4045052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buNone/>
            </a:pPr>
            <a:r>
              <a:rPr lang="de-DE" dirty="0" smtClean="0"/>
              <a:t>Einführung im Seminar</a:t>
            </a:r>
          </a:p>
          <a:p>
            <a:pPr>
              <a:buFont typeface="+mj-lt"/>
              <a:buAutoNum type="arabicPeriod"/>
            </a:pPr>
            <a:r>
              <a:rPr lang="de-DE" dirty="0" smtClean="0"/>
              <a:t>Feedback als Bestandteil der Kommunikation</a:t>
            </a:r>
          </a:p>
        </p:txBody>
      </p:sp>
      <p:sp>
        <p:nvSpPr>
          <p:cNvPr id="4" name="Titel 4"/>
          <p:cNvSpPr>
            <a:spLocks noGrp="1"/>
          </p:cNvSpPr>
          <p:nvPr>
            <p:ph type="title"/>
          </p:nvPr>
        </p:nvSpPr>
        <p:spPr/>
        <p:txBody>
          <a:bodyPr>
            <a:normAutofit fontScale="90000"/>
          </a:bodyPr>
          <a:lstStyle/>
          <a:p>
            <a:r>
              <a:rPr lang="de-DE" dirty="0"/>
              <a:t>Erfahrungen aus dem Pilotprojekt Schüler-Feedback</a:t>
            </a:r>
          </a:p>
        </p:txBody>
      </p:sp>
    </p:spTree>
    <p:extLst>
      <p:ext uri="{BB962C8B-B14F-4D97-AF65-F5344CB8AC3E}">
        <p14:creationId xmlns:p14="http://schemas.microsoft.com/office/powerpoint/2010/main" val="25754237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a:bodyPr>
          <a:lstStyle/>
          <a:p>
            <a:pPr marL="0" indent="0">
              <a:buNone/>
            </a:pPr>
            <a:r>
              <a:rPr lang="de-DE" dirty="0" smtClean="0"/>
              <a:t>Einführung im Seminar</a:t>
            </a:r>
          </a:p>
          <a:p>
            <a:pPr>
              <a:buFont typeface="+mj-lt"/>
              <a:buAutoNum type="arabicPeriod"/>
            </a:pPr>
            <a:r>
              <a:rPr lang="de-DE" dirty="0" smtClean="0"/>
              <a:t>Feedback </a:t>
            </a:r>
            <a:r>
              <a:rPr lang="de-DE" dirty="0"/>
              <a:t>als Bestandteil der Kommunikation</a:t>
            </a:r>
          </a:p>
          <a:p>
            <a:pPr>
              <a:buFont typeface="+mj-lt"/>
              <a:buAutoNum type="arabicPeriod"/>
            </a:pPr>
            <a:r>
              <a:rPr lang="de-DE" dirty="0"/>
              <a:t>Feedback geben, Feedback erhalten</a:t>
            </a:r>
          </a:p>
          <a:p>
            <a:pPr>
              <a:buFont typeface="+mj-lt"/>
              <a:buAutoNum type="arabicPeriod"/>
            </a:pPr>
            <a:r>
              <a:rPr lang="de-DE" dirty="0"/>
              <a:t>Feedback im Unterricht: Prof. Hattie/Prof. </a:t>
            </a:r>
            <a:r>
              <a:rPr lang="de-DE" dirty="0" err="1" smtClean="0"/>
              <a:t>Zierer</a:t>
            </a:r>
            <a:endParaRPr lang="de-DE" dirty="0" smtClean="0"/>
          </a:p>
          <a:p>
            <a:pPr>
              <a:buFont typeface="+mj-lt"/>
              <a:buAutoNum type="arabicPeriod"/>
            </a:pPr>
            <a:r>
              <a:rPr lang="de-DE" dirty="0" smtClean="0"/>
              <a:t>Rahmenbedingungen des Pilotprojektes</a:t>
            </a:r>
          </a:p>
          <a:p>
            <a:pPr>
              <a:buFont typeface="+mj-lt"/>
              <a:buAutoNum type="arabicPeriod"/>
            </a:pPr>
            <a:r>
              <a:rPr lang="de-DE" dirty="0" smtClean="0"/>
              <a:t>Erfolgskriterien</a:t>
            </a:r>
          </a:p>
          <a:p>
            <a:pPr>
              <a:buFont typeface="+mj-lt"/>
              <a:buAutoNum type="arabicPeriod"/>
            </a:pPr>
            <a:r>
              <a:rPr lang="de-DE" dirty="0" smtClean="0"/>
              <a:t>Rückmeldungen der Referendare</a:t>
            </a:r>
          </a:p>
          <a:p>
            <a:pPr>
              <a:buFont typeface="+mj-lt"/>
              <a:buAutoNum type="arabicPeriod"/>
            </a:pPr>
            <a:r>
              <a:rPr lang="de-DE" dirty="0"/>
              <a:t>Weiterarbeit mit den Ergebnissen Feedback Schule: Dr. Wisniewski</a:t>
            </a:r>
          </a:p>
          <a:p>
            <a:pPr marL="0" indent="0">
              <a:buNone/>
            </a:pPr>
            <a:endParaRPr lang="de-DE" dirty="0" smtClean="0"/>
          </a:p>
          <a:p>
            <a:pPr lvl="1"/>
            <a:endParaRPr lang="de-DE" dirty="0" smtClean="0"/>
          </a:p>
          <a:p>
            <a:pPr lvl="1"/>
            <a:endParaRPr lang="de-DE" dirty="0" smtClean="0"/>
          </a:p>
        </p:txBody>
      </p:sp>
      <p:sp>
        <p:nvSpPr>
          <p:cNvPr id="4" name="Titel 4"/>
          <p:cNvSpPr>
            <a:spLocks noGrp="1"/>
          </p:cNvSpPr>
          <p:nvPr>
            <p:ph type="title"/>
          </p:nvPr>
        </p:nvSpPr>
        <p:spPr/>
        <p:txBody>
          <a:bodyPr>
            <a:normAutofit fontScale="90000"/>
          </a:bodyPr>
          <a:lstStyle/>
          <a:p>
            <a:r>
              <a:rPr lang="de-DE" dirty="0"/>
              <a:t>Erfahrungen aus dem Pilotprojekt Schüler-Feedback</a:t>
            </a:r>
          </a:p>
        </p:txBody>
      </p:sp>
    </p:spTree>
    <p:extLst>
      <p:ext uri="{BB962C8B-B14F-4D97-AF65-F5344CB8AC3E}">
        <p14:creationId xmlns:p14="http://schemas.microsoft.com/office/powerpoint/2010/main" val="22646195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395" y="620688"/>
            <a:ext cx="8964488" cy="51644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974" y="5785185"/>
            <a:ext cx="8526463" cy="1006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85271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3"/>
          <p:cNvGraphicFramePr>
            <a:graphicFrameLocks noGrp="1"/>
          </p:cNvGraphicFramePr>
          <p:nvPr>
            <p:extLst>
              <p:ext uri="{D42A27DB-BD31-4B8C-83A1-F6EECF244321}">
                <p14:modId xmlns:p14="http://schemas.microsoft.com/office/powerpoint/2010/main" val="3676396426"/>
              </p:ext>
            </p:extLst>
          </p:nvPr>
        </p:nvGraphicFramePr>
        <p:xfrm>
          <a:off x="1496194" y="764704"/>
          <a:ext cx="6096000" cy="2270760"/>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20000"/>
                    </a:ext>
                  </a:extLst>
                </a:gridCol>
                <a:gridCol w="3048000">
                  <a:extLst>
                    <a:ext uri="{9D8B030D-6E8A-4147-A177-3AD203B41FA5}">
                      <a16:colId xmlns="" xmlns:a16="http://schemas.microsoft.com/office/drawing/2014/main" val="20001"/>
                    </a:ext>
                  </a:extLst>
                </a:gridCol>
              </a:tblGrid>
              <a:tr h="370840">
                <a:tc gridSpan="2">
                  <a:txBody>
                    <a:bodyPr/>
                    <a:lstStyle/>
                    <a:p>
                      <a:pPr algn="ctr"/>
                      <a:r>
                        <a:rPr lang="de-DE" sz="1400" dirty="0" smtClean="0"/>
                        <a:t>Gegenwart</a:t>
                      </a:r>
                      <a:endParaRPr lang="de-DE" sz="1400" dirty="0"/>
                    </a:p>
                  </a:txBody>
                  <a:tcPr/>
                </a:tc>
                <a:tc hMerge="1">
                  <a:txBody>
                    <a:bodyPr/>
                    <a:lstStyle/>
                    <a:p>
                      <a:endParaRPr lang="de-DE" dirty="0"/>
                    </a:p>
                  </a:txBody>
                  <a:tcPr/>
                </a:tc>
                <a:extLst>
                  <a:ext uri="{0D108BD9-81ED-4DB2-BD59-A6C34878D82A}">
                    <a16:rowId xmlns="" xmlns:a16="http://schemas.microsoft.com/office/drawing/2014/main" val="10000"/>
                  </a:ext>
                </a:extLst>
              </a:tr>
              <a:tr h="370840">
                <a:tc>
                  <a:txBody>
                    <a:bodyPr/>
                    <a:lstStyle/>
                    <a:p>
                      <a:r>
                        <a:rPr lang="de-DE" sz="1600" b="1" dirty="0" smtClean="0"/>
                        <a:t>Ressourcen</a:t>
                      </a:r>
                      <a:endParaRPr lang="de-DE" sz="1600" b="1" dirty="0"/>
                    </a:p>
                  </a:txBody>
                  <a:tcPr/>
                </a:tc>
                <a:tc>
                  <a:txBody>
                    <a:bodyPr/>
                    <a:lstStyle/>
                    <a:p>
                      <a:r>
                        <a:rPr lang="de-DE" sz="1600" b="1" dirty="0" smtClean="0"/>
                        <a:t>Schwierigkeiten</a:t>
                      </a:r>
                      <a:endParaRPr lang="de-DE" sz="1600" b="1" dirty="0"/>
                    </a:p>
                  </a:txBody>
                  <a:tcPr/>
                </a:tc>
                <a:extLst>
                  <a:ext uri="{0D108BD9-81ED-4DB2-BD59-A6C34878D82A}">
                    <a16:rowId xmlns="" xmlns:a16="http://schemas.microsoft.com/office/drawing/2014/main" val="10001"/>
                  </a:ext>
                </a:extLst>
              </a:tr>
              <a:tr h="370840">
                <a:tc>
                  <a:txBody>
                    <a:bodyPr/>
                    <a:lstStyle/>
                    <a:p>
                      <a:r>
                        <a:rPr lang="de-DE" sz="1600" dirty="0" smtClean="0"/>
                        <a:t>„Das L-S-Verhältnis passt“</a:t>
                      </a:r>
                      <a:endParaRPr lang="de-DE" sz="1600" dirty="0"/>
                    </a:p>
                  </a:txBody>
                  <a:tcPr/>
                </a:tc>
                <a:tc>
                  <a:txBody>
                    <a:bodyPr/>
                    <a:lstStyle/>
                    <a:p>
                      <a:r>
                        <a:rPr lang="de-DE" sz="1600" dirty="0" smtClean="0"/>
                        <a:t>„Ich kann nicht gut erklären“</a:t>
                      </a:r>
                      <a:endParaRPr lang="de-DE" sz="1600" dirty="0"/>
                    </a:p>
                  </a:txBody>
                  <a:tcPr/>
                </a:tc>
                <a:extLst>
                  <a:ext uri="{0D108BD9-81ED-4DB2-BD59-A6C34878D82A}">
                    <a16:rowId xmlns="" xmlns:a16="http://schemas.microsoft.com/office/drawing/2014/main" val="10002"/>
                  </a:ext>
                </a:extLst>
              </a:tr>
              <a:tr h="370840">
                <a:tc>
                  <a:txBody>
                    <a:bodyPr/>
                    <a:lstStyle/>
                    <a:p>
                      <a:r>
                        <a:rPr lang="de-DE" sz="1600" dirty="0" smtClean="0"/>
                        <a:t>„Die Klassenführung</a:t>
                      </a:r>
                      <a:r>
                        <a:rPr lang="de-DE" sz="1600" baseline="0" dirty="0" smtClean="0"/>
                        <a:t> funktioniert gut“</a:t>
                      </a:r>
                      <a:endParaRPr lang="de-DE" sz="1600" dirty="0"/>
                    </a:p>
                  </a:txBody>
                  <a:tcPr/>
                </a:tc>
                <a:tc>
                  <a:txBody>
                    <a:bodyPr/>
                    <a:lstStyle/>
                    <a:p>
                      <a:r>
                        <a:rPr lang="de-DE" sz="1600" dirty="0" smtClean="0"/>
                        <a:t>„Ich</a:t>
                      </a:r>
                      <a:r>
                        <a:rPr lang="de-DE" sz="1600" baseline="0" dirty="0" smtClean="0"/>
                        <a:t> will zu viel pro Stunde schaffen“</a:t>
                      </a:r>
                      <a:endParaRPr lang="de-DE" sz="1600" dirty="0"/>
                    </a:p>
                  </a:txBody>
                  <a:tcPr/>
                </a:tc>
                <a:extLst>
                  <a:ext uri="{0D108BD9-81ED-4DB2-BD59-A6C34878D82A}">
                    <a16:rowId xmlns="" xmlns:a16="http://schemas.microsoft.com/office/drawing/2014/main" val="10003"/>
                  </a:ext>
                </a:extLst>
              </a:tr>
              <a:tr h="370840">
                <a:tc>
                  <a:txBody>
                    <a:bodyPr/>
                    <a:lstStyle/>
                    <a:p>
                      <a:r>
                        <a:rPr lang="de-DE" sz="1600" dirty="0" smtClean="0"/>
                        <a:t>„Der Unterricht ist</a:t>
                      </a:r>
                      <a:r>
                        <a:rPr lang="de-DE" sz="1600" baseline="0" dirty="0" smtClean="0"/>
                        <a:t> interessant und motivierend“</a:t>
                      </a:r>
                      <a:endParaRPr lang="de-DE" sz="1600" dirty="0"/>
                    </a:p>
                  </a:txBody>
                  <a:tcPr/>
                </a:tc>
                <a:tc>
                  <a:txBody>
                    <a:bodyPr/>
                    <a:lstStyle/>
                    <a:p>
                      <a:r>
                        <a:rPr lang="de-DE" sz="1600" dirty="0" smtClean="0"/>
                        <a:t>„Ich verzettle</a:t>
                      </a:r>
                      <a:r>
                        <a:rPr lang="de-DE" sz="1600" baseline="0" dirty="0" smtClean="0"/>
                        <a:t> mich bei der Vorbereitung“</a:t>
                      </a:r>
                      <a:endParaRPr lang="de-DE" sz="1600" dirty="0"/>
                    </a:p>
                  </a:txBody>
                  <a:tcPr/>
                </a:tc>
                <a:extLst>
                  <a:ext uri="{0D108BD9-81ED-4DB2-BD59-A6C34878D82A}">
                    <a16:rowId xmlns="" xmlns:a16="http://schemas.microsoft.com/office/drawing/2014/main" val="10004"/>
                  </a:ext>
                </a:extLst>
              </a:tr>
            </a:tbl>
          </a:graphicData>
        </a:graphic>
      </p:graphicFrame>
      <p:sp>
        <p:nvSpPr>
          <p:cNvPr id="5" name="Textfeld 4"/>
          <p:cNvSpPr txBox="1"/>
          <p:nvPr/>
        </p:nvSpPr>
        <p:spPr>
          <a:xfrm>
            <a:off x="1475656" y="260648"/>
            <a:ext cx="6336704" cy="369332"/>
          </a:xfrm>
          <a:prstGeom prst="rect">
            <a:avLst/>
          </a:prstGeom>
          <a:noFill/>
        </p:spPr>
        <p:txBody>
          <a:bodyPr wrap="square" rtlCol="0">
            <a:spAutoFit/>
          </a:bodyPr>
          <a:lstStyle/>
          <a:p>
            <a:r>
              <a:rPr lang="de-DE" dirty="0" smtClean="0"/>
              <a:t>SWOT-Analyse: Veränderungsprozess</a:t>
            </a:r>
            <a:endParaRPr lang="de-DE" dirty="0"/>
          </a:p>
        </p:txBody>
      </p:sp>
      <p:graphicFrame>
        <p:nvGraphicFramePr>
          <p:cNvPr id="6" name="Tabelle 5"/>
          <p:cNvGraphicFramePr>
            <a:graphicFrameLocks noGrp="1"/>
          </p:cNvGraphicFramePr>
          <p:nvPr>
            <p:extLst>
              <p:ext uri="{D42A27DB-BD31-4B8C-83A1-F6EECF244321}">
                <p14:modId xmlns:p14="http://schemas.microsoft.com/office/powerpoint/2010/main" val="1459338485"/>
              </p:ext>
            </p:extLst>
          </p:nvPr>
        </p:nvGraphicFramePr>
        <p:xfrm>
          <a:off x="1596008" y="3356992"/>
          <a:ext cx="6096000" cy="3038728"/>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20000"/>
                    </a:ext>
                  </a:extLst>
                </a:gridCol>
                <a:gridCol w="3048000">
                  <a:extLst>
                    <a:ext uri="{9D8B030D-6E8A-4147-A177-3AD203B41FA5}">
                      <a16:colId xmlns="" xmlns:a16="http://schemas.microsoft.com/office/drawing/2014/main" val="20001"/>
                    </a:ext>
                  </a:extLst>
                </a:gridCol>
              </a:tblGrid>
              <a:tr h="442848">
                <a:tc gridSpan="2">
                  <a:txBody>
                    <a:bodyPr/>
                    <a:lstStyle/>
                    <a:p>
                      <a:pPr algn="ctr"/>
                      <a:r>
                        <a:rPr lang="de-DE" sz="1600" dirty="0" smtClean="0"/>
                        <a:t>Zukunft</a:t>
                      </a:r>
                      <a:endParaRPr lang="de-DE" sz="1600" dirty="0"/>
                    </a:p>
                  </a:txBody>
                  <a:tcPr/>
                </a:tc>
                <a:tc hMerge="1">
                  <a:txBody>
                    <a:bodyPr/>
                    <a:lstStyle/>
                    <a:p>
                      <a:endParaRPr lang="de-DE" dirty="0"/>
                    </a:p>
                  </a:txBody>
                  <a:tcPr/>
                </a:tc>
                <a:extLst>
                  <a:ext uri="{0D108BD9-81ED-4DB2-BD59-A6C34878D82A}">
                    <a16:rowId xmlns="" xmlns:a16="http://schemas.microsoft.com/office/drawing/2014/main" val="10000"/>
                  </a:ext>
                </a:extLst>
              </a:tr>
              <a:tr h="370840">
                <a:tc>
                  <a:txBody>
                    <a:bodyPr/>
                    <a:lstStyle/>
                    <a:p>
                      <a:r>
                        <a:rPr lang="de-DE" sz="1600" b="1" dirty="0" smtClean="0"/>
                        <a:t>Chancen</a:t>
                      </a:r>
                      <a:endParaRPr lang="de-DE" sz="1600" b="1" dirty="0"/>
                    </a:p>
                  </a:txBody>
                  <a:tcPr/>
                </a:tc>
                <a:tc>
                  <a:txBody>
                    <a:bodyPr/>
                    <a:lstStyle/>
                    <a:p>
                      <a:r>
                        <a:rPr lang="de-DE" sz="1600" b="1" dirty="0" smtClean="0"/>
                        <a:t>Risiken</a:t>
                      </a:r>
                      <a:endParaRPr lang="de-DE" sz="1600" b="1" dirty="0"/>
                    </a:p>
                  </a:txBody>
                  <a:tcPr/>
                </a:tc>
                <a:extLst>
                  <a:ext uri="{0D108BD9-81ED-4DB2-BD59-A6C34878D82A}">
                    <a16:rowId xmlns="" xmlns:a16="http://schemas.microsoft.com/office/drawing/2014/main" val="10001"/>
                  </a:ext>
                </a:extLst>
              </a:tr>
              <a:tr h="370840">
                <a:tc>
                  <a:txBody>
                    <a:bodyPr/>
                    <a:lstStyle/>
                    <a:p>
                      <a:r>
                        <a:rPr lang="de-DE" sz="1600" dirty="0" smtClean="0"/>
                        <a:t>„Ich könnte die Stofffülle reduzieren“</a:t>
                      </a:r>
                      <a:endParaRPr lang="de-DE" sz="1600" dirty="0"/>
                    </a:p>
                  </a:txBody>
                  <a:tcPr/>
                </a:tc>
                <a:tc>
                  <a:txBody>
                    <a:bodyPr/>
                    <a:lstStyle/>
                    <a:p>
                      <a:r>
                        <a:rPr lang="de-DE" sz="1600" dirty="0" smtClean="0"/>
                        <a:t>„Die Interessantheit könnte verloren gehen“</a:t>
                      </a:r>
                      <a:endParaRPr lang="de-DE" sz="1600" dirty="0"/>
                    </a:p>
                  </a:txBody>
                  <a:tcPr/>
                </a:tc>
                <a:extLst>
                  <a:ext uri="{0D108BD9-81ED-4DB2-BD59-A6C34878D82A}">
                    <a16:rowId xmlns="" xmlns:a16="http://schemas.microsoft.com/office/drawing/2014/main" val="10002"/>
                  </a:ext>
                </a:extLst>
              </a:tr>
              <a:tr h="370840">
                <a:tc>
                  <a:txBody>
                    <a:bodyPr/>
                    <a:lstStyle/>
                    <a:p>
                      <a:r>
                        <a:rPr lang="de-DE" sz="1600" dirty="0" smtClean="0"/>
                        <a:t>„Ich muss meine U-Planung ändern“</a:t>
                      </a:r>
                      <a:endParaRPr lang="de-DE" sz="1600" dirty="0"/>
                    </a:p>
                  </a:txBody>
                  <a:tcPr/>
                </a:tc>
                <a:tc>
                  <a:txBody>
                    <a:bodyPr/>
                    <a:lstStyle/>
                    <a:p>
                      <a:r>
                        <a:rPr lang="de-DE" sz="1600" dirty="0" smtClean="0"/>
                        <a:t>„Der Anspruch könnte verloren gehen“</a:t>
                      </a:r>
                      <a:endParaRPr lang="de-DE" sz="1600" dirty="0"/>
                    </a:p>
                  </a:txBody>
                  <a:tcPr/>
                </a:tc>
                <a:extLst>
                  <a:ext uri="{0D108BD9-81ED-4DB2-BD59-A6C34878D82A}">
                    <a16:rowId xmlns="" xmlns:a16="http://schemas.microsoft.com/office/drawing/2014/main" val="10003"/>
                  </a:ext>
                </a:extLst>
              </a:tr>
              <a:tr h="370840">
                <a:tc>
                  <a:txBody>
                    <a:bodyPr/>
                    <a:lstStyle/>
                    <a:p>
                      <a:r>
                        <a:rPr lang="de-DE" sz="1600" dirty="0" smtClean="0"/>
                        <a:t>„Ich könnte den Schülern eine andere Art</a:t>
                      </a:r>
                      <a:r>
                        <a:rPr lang="de-DE" sz="1600" baseline="0" dirty="0" smtClean="0"/>
                        <a:t> der Rückmeldung geben“</a:t>
                      </a:r>
                      <a:endParaRPr lang="de-DE" sz="1600" dirty="0"/>
                    </a:p>
                  </a:txBody>
                  <a:tcPr/>
                </a:tc>
                <a:tc>
                  <a:txBody>
                    <a:bodyPr/>
                    <a:lstStyle/>
                    <a:p>
                      <a:r>
                        <a:rPr lang="de-DE" sz="1600" dirty="0" smtClean="0"/>
                        <a:t>„Die Ansprüche der Fachseminarlehrer sind möglicherweise nicht mehr erfüllt“</a:t>
                      </a:r>
                      <a:endParaRPr lang="de-DE" sz="1600" dirty="0"/>
                    </a:p>
                  </a:txBody>
                  <a:tcPr/>
                </a:tc>
                <a:extLst>
                  <a:ext uri="{0D108BD9-81ED-4DB2-BD59-A6C34878D82A}">
                    <a16:rowId xmlns="" xmlns:a16="http://schemas.microsoft.com/office/drawing/2014/main" val="10004"/>
                  </a:ext>
                </a:extLst>
              </a:tr>
            </a:tbl>
          </a:graphicData>
        </a:graphic>
      </p:graphicFrame>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975" y="6342772"/>
            <a:ext cx="8526463" cy="5032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25565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smtClean="0"/>
              <a:t>Was möchte ich verändern, was beibehalten?</a:t>
            </a:r>
            <a:endParaRPr lang="de-DE" sz="2800" dirty="0"/>
          </a:p>
        </p:txBody>
      </p:sp>
      <p:sp>
        <p:nvSpPr>
          <p:cNvPr id="3" name="Inhaltsplatzhalter 2"/>
          <p:cNvSpPr>
            <a:spLocks noGrp="1"/>
          </p:cNvSpPr>
          <p:nvPr>
            <p:ph idx="1"/>
          </p:nvPr>
        </p:nvSpPr>
        <p:spPr/>
        <p:txBody>
          <a:bodyPr/>
          <a:lstStyle/>
          <a:p>
            <a:r>
              <a:rPr lang="de-DE" dirty="0" smtClean="0"/>
              <a:t>Verändern: </a:t>
            </a:r>
          </a:p>
          <a:p>
            <a:pPr lvl="1"/>
            <a:r>
              <a:rPr lang="de-DE" dirty="0" smtClean="0"/>
              <a:t>„50%-Regel“ für Unterrichtsplanung (mindestens die Hälfte der Vorbereitungszeit wird für präzise Lernzieldefinition und Überlegung der </a:t>
            </a:r>
            <a:r>
              <a:rPr lang="de-DE" dirty="0" err="1"/>
              <a:t>E</a:t>
            </a:r>
            <a:r>
              <a:rPr lang="de-DE" dirty="0" err="1" smtClean="0"/>
              <a:t>rklärschritte</a:t>
            </a:r>
            <a:r>
              <a:rPr lang="de-DE" dirty="0" smtClean="0"/>
              <a:t> verwendet)</a:t>
            </a:r>
          </a:p>
          <a:p>
            <a:pPr lvl="1"/>
            <a:r>
              <a:rPr lang="de-DE" dirty="0" smtClean="0"/>
              <a:t>Rückmeldung an die </a:t>
            </a:r>
            <a:r>
              <a:rPr lang="de-DE" dirty="0" err="1" smtClean="0"/>
              <a:t>SuS</a:t>
            </a:r>
            <a:r>
              <a:rPr lang="de-DE" dirty="0" smtClean="0"/>
              <a:t> zu Übungsarbeiten erfolgt anhand einer festen Struktur</a:t>
            </a:r>
          </a:p>
          <a:p>
            <a:r>
              <a:rPr lang="de-DE" dirty="0" smtClean="0"/>
              <a:t>Beibehalten:</a:t>
            </a:r>
          </a:p>
          <a:p>
            <a:pPr lvl="1"/>
            <a:r>
              <a:rPr lang="de-DE" dirty="0" smtClean="0"/>
              <a:t>Freundlicher, wertschätzende Umgang</a:t>
            </a:r>
          </a:p>
          <a:p>
            <a:pPr lvl="1"/>
            <a:r>
              <a:rPr lang="de-DE" dirty="0" smtClean="0"/>
              <a:t>Hohe Erwartungen</a:t>
            </a:r>
          </a:p>
          <a:p>
            <a:pPr lvl="1"/>
            <a:r>
              <a:rPr lang="de-DE" dirty="0" smtClean="0"/>
              <a:t>Eingehen auf Interessen der </a:t>
            </a:r>
            <a:r>
              <a:rPr lang="de-DE" dirty="0" err="1" smtClean="0"/>
              <a:t>SuS</a:t>
            </a:r>
            <a:endParaRPr lang="de-DE" dirty="0"/>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5661248"/>
            <a:ext cx="8526463" cy="1006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91079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4"/>
          <p:cNvSpPr>
            <a:spLocks noGrp="1"/>
          </p:cNvSpPr>
          <p:nvPr>
            <p:ph type="title"/>
          </p:nvPr>
        </p:nvSpPr>
        <p:spPr/>
        <p:txBody>
          <a:bodyPr>
            <a:normAutofit/>
          </a:bodyPr>
          <a:lstStyle/>
          <a:p>
            <a:r>
              <a:rPr lang="de-DE" dirty="0" smtClean="0"/>
              <a:t>Vielen Dank für eure Aufmerksamkeit!</a:t>
            </a:r>
            <a:endParaRPr lang="de-DE" dirty="0"/>
          </a:p>
        </p:txBody>
      </p:sp>
      <p:sp>
        <p:nvSpPr>
          <p:cNvPr id="5" name="Inhaltsplatzhalter 2"/>
          <p:cNvSpPr>
            <a:spLocks noGrp="1"/>
          </p:cNvSpPr>
          <p:nvPr>
            <p:ph idx="1"/>
          </p:nvPr>
        </p:nvSpPr>
        <p:spPr>
          <a:xfrm>
            <a:off x="1187624" y="4941168"/>
            <a:ext cx="7704856" cy="1800200"/>
          </a:xfrm>
        </p:spPr>
        <p:txBody>
          <a:bodyPr/>
          <a:lstStyle/>
          <a:p>
            <a:pPr marL="0" lvl="0" indent="0">
              <a:lnSpc>
                <a:spcPct val="115000"/>
              </a:lnSpc>
              <a:spcBef>
                <a:spcPts val="0"/>
              </a:spcBef>
              <a:spcAft>
                <a:spcPts val="600"/>
              </a:spcAft>
              <a:buClrTx/>
              <a:buSzTx/>
              <a:buNone/>
            </a:pPr>
            <a:r>
              <a:rPr lang="de-DE" sz="2800" i="1" dirty="0">
                <a:solidFill>
                  <a:prstClr val="black"/>
                </a:solidFill>
                <a:latin typeface="Arial"/>
                <a:ea typeface="Calibri"/>
                <a:cs typeface="Times New Roman"/>
              </a:rPr>
              <a:t>„Ich weiß nicht, was ich gesagt habe, bevor ich die Antwort meines Gegenüber gehört habe.“</a:t>
            </a:r>
            <a:r>
              <a:rPr lang="de-DE" sz="2800" dirty="0">
                <a:solidFill>
                  <a:prstClr val="black"/>
                </a:solidFill>
                <a:latin typeface="Arial"/>
                <a:ea typeface="Calibri"/>
                <a:cs typeface="Times New Roman"/>
              </a:rPr>
              <a:t> </a:t>
            </a:r>
            <a:endParaRPr lang="de-DE" sz="2800" dirty="0" smtClean="0">
              <a:solidFill>
                <a:prstClr val="black"/>
              </a:solidFill>
              <a:latin typeface="Arial"/>
              <a:ea typeface="Calibri"/>
              <a:cs typeface="Times New Roman"/>
            </a:endParaRPr>
          </a:p>
          <a:p>
            <a:pPr marL="0" lvl="0" indent="0">
              <a:lnSpc>
                <a:spcPct val="115000"/>
              </a:lnSpc>
              <a:spcBef>
                <a:spcPts val="0"/>
              </a:spcBef>
              <a:spcAft>
                <a:spcPts val="600"/>
              </a:spcAft>
              <a:buClrTx/>
              <a:buSzTx/>
              <a:buNone/>
            </a:pPr>
            <a:r>
              <a:rPr lang="de-DE" sz="2800" dirty="0">
                <a:solidFill>
                  <a:prstClr val="black"/>
                </a:solidFill>
                <a:latin typeface="Arial"/>
                <a:ea typeface="Calibri"/>
                <a:cs typeface="Times New Roman"/>
              </a:rPr>
              <a:t>	</a:t>
            </a:r>
            <a:r>
              <a:rPr lang="de-DE" sz="2800" dirty="0" smtClean="0">
                <a:solidFill>
                  <a:prstClr val="black"/>
                </a:solidFill>
                <a:latin typeface="Arial"/>
                <a:ea typeface="Calibri"/>
                <a:cs typeface="Times New Roman"/>
              </a:rPr>
              <a:t>						Paul </a:t>
            </a:r>
            <a:r>
              <a:rPr lang="de-DE" sz="2800" dirty="0">
                <a:solidFill>
                  <a:prstClr val="black"/>
                </a:solidFill>
                <a:latin typeface="Arial"/>
                <a:ea typeface="Calibri"/>
                <a:cs typeface="Times New Roman"/>
              </a:rPr>
              <a:t>Watzlawick</a:t>
            </a:r>
          </a:p>
          <a:p>
            <a:endParaRPr lang="de-DE" dirty="0"/>
          </a:p>
        </p:txBody>
      </p:sp>
    </p:spTree>
    <p:extLst>
      <p:ext uri="{BB962C8B-B14F-4D97-AF65-F5344CB8AC3E}">
        <p14:creationId xmlns:p14="http://schemas.microsoft.com/office/powerpoint/2010/main" val="3448461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p:txBody>
          <a:bodyPr>
            <a:normAutofit/>
          </a:bodyPr>
          <a:lstStyle/>
          <a:p>
            <a:r>
              <a:rPr lang="de-DE" sz="2800" dirty="0" smtClean="0"/>
              <a:t>1. Feedback als Bestandteil der Kommunikation </a:t>
            </a:r>
            <a:endParaRPr lang="de-DE" sz="2800" dirty="0"/>
          </a:p>
        </p:txBody>
      </p:sp>
      <p:sp>
        <p:nvSpPr>
          <p:cNvPr id="5" name="Inhaltsplatzhalter 2"/>
          <p:cNvSpPr>
            <a:spLocks noGrp="1"/>
          </p:cNvSpPr>
          <p:nvPr>
            <p:ph idx="1"/>
          </p:nvPr>
        </p:nvSpPr>
        <p:spPr/>
        <p:txBody>
          <a:bodyPr>
            <a:normAutofit/>
          </a:bodyPr>
          <a:lstStyle/>
          <a:p>
            <a:pPr marL="0" indent="0">
              <a:buNone/>
            </a:pPr>
            <a:r>
              <a:rPr lang="de-DE" sz="2400" dirty="0"/>
              <a:t>Man kann nicht </a:t>
            </a:r>
            <a:r>
              <a:rPr lang="de-DE" sz="2400" dirty="0" err="1"/>
              <a:t>nicht</a:t>
            </a:r>
            <a:r>
              <a:rPr lang="de-DE" sz="2400" dirty="0"/>
              <a:t> kommunizieren…</a:t>
            </a:r>
          </a:p>
          <a:p>
            <a:pPr marL="0" indent="0">
              <a:buNone/>
            </a:pPr>
            <a:r>
              <a:rPr lang="de-DE" b="1" i="1" dirty="0" smtClean="0"/>
              <a:t>Beispiele</a:t>
            </a:r>
            <a:r>
              <a:rPr lang="de-DE" dirty="0" smtClean="0"/>
              <a:t>: </a:t>
            </a:r>
          </a:p>
          <a:p>
            <a:r>
              <a:rPr lang="de-DE" dirty="0"/>
              <a:t>Bewusst: </a:t>
            </a:r>
            <a:r>
              <a:rPr lang="de-DE" dirty="0" smtClean="0"/>
              <a:t>	Ich </a:t>
            </a:r>
            <a:r>
              <a:rPr lang="de-DE" dirty="0"/>
              <a:t>gebe Zustimmung, ich </a:t>
            </a:r>
            <a:r>
              <a:rPr lang="de-DE" dirty="0" smtClean="0"/>
              <a:t>nicke</a:t>
            </a:r>
            <a:endParaRPr lang="de-DE" dirty="0"/>
          </a:p>
          <a:p>
            <a:r>
              <a:rPr lang="de-DE" dirty="0" smtClean="0"/>
              <a:t>Unbewusst: Ich </a:t>
            </a:r>
            <a:r>
              <a:rPr lang="de-DE" dirty="0"/>
              <a:t>schlafe während des Gesprächs </a:t>
            </a:r>
            <a:r>
              <a:rPr lang="de-DE" dirty="0" smtClean="0"/>
              <a:t>ein</a:t>
            </a:r>
            <a:endParaRPr lang="de-DE" dirty="0"/>
          </a:p>
          <a:p>
            <a:r>
              <a:rPr lang="de-DE" dirty="0" smtClean="0"/>
              <a:t>Spontan</a:t>
            </a:r>
            <a:r>
              <a:rPr lang="de-DE" dirty="0"/>
              <a:t>:  </a:t>
            </a:r>
            <a:r>
              <a:rPr lang="de-DE" dirty="0" smtClean="0"/>
              <a:t>„Wunderbar, </a:t>
            </a:r>
            <a:r>
              <a:rPr lang="de-DE" dirty="0"/>
              <a:t>herzlichen Dank!“</a:t>
            </a:r>
          </a:p>
          <a:p>
            <a:r>
              <a:rPr lang="de-DE" dirty="0" smtClean="0"/>
              <a:t>Verbal</a:t>
            </a:r>
            <a:r>
              <a:rPr lang="de-DE" dirty="0"/>
              <a:t>, in Worten:  </a:t>
            </a:r>
            <a:r>
              <a:rPr lang="de-DE" dirty="0" smtClean="0"/>
              <a:t>„</a:t>
            </a:r>
            <a:r>
              <a:rPr lang="de-DE" dirty="0"/>
              <a:t>Nein, das ist es nicht.“</a:t>
            </a:r>
          </a:p>
          <a:p>
            <a:r>
              <a:rPr lang="de-DE" dirty="0" smtClean="0"/>
              <a:t>Nonverbal</a:t>
            </a:r>
            <a:r>
              <a:rPr lang="de-DE" dirty="0"/>
              <a:t>, wortlos:  </a:t>
            </a:r>
            <a:r>
              <a:rPr lang="de-DE" dirty="0" smtClean="0"/>
              <a:t>Ich </a:t>
            </a:r>
            <a:r>
              <a:rPr lang="de-DE" dirty="0"/>
              <a:t>verlasse eilig das </a:t>
            </a:r>
            <a:r>
              <a:rPr lang="de-DE" dirty="0" smtClean="0"/>
              <a:t>Zimmer</a:t>
            </a:r>
            <a:endParaRPr lang="de-DE" dirty="0"/>
          </a:p>
          <a:p>
            <a:r>
              <a:rPr lang="de-DE" dirty="0" smtClean="0"/>
              <a:t>Formal</a:t>
            </a:r>
            <a:r>
              <a:rPr lang="de-DE" dirty="0"/>
              <a:t>:  </a:t>
            </a:r>
            <a:r>
              <a:rPr lang="de-DE" dirty="0" smtClean="0"/>
              <a:t>Ich </a:t>
            </a:r>
            <a:r>
              <a:rPr lang="de-DE" dirty="0"/>
              <a:t>fülle einen Fragebogen </a:t>
            </a:r>
            <a:r>
              <a:rPr lang="de-DE" dirty="0" smtClean="0"/>
              <a:t>aus </a:t>
            </a:r>
            <a:endParaRPr lang="de-DE" dirty="0"/>
          </a:p>
          <a:p>
            <a:r>
              <a:rPr lang="de-DE" dirty="0" smtClean="0"/>
              <a:t>Nichtformal: Ich </a:t>
            </a:r>
            <a:r>
              <a:rPr lang="de-DE" dirty="0"/>
              <a:t>klatsche freudig </a:t>
            </a:r>
            <a:r>
              <a:rPr lang="de-DE" dirty="0" smtClean="0"/>
              <a:t>Beifall</a:t>
            </a:r>
            <a:endParaRPr lang="de-DE" dirty="0"/>
          </a:p>
          <a:p>
            <a:pPr marL="0" indent="0">
              <a:buNone/>
            </a:pPr>
            <a:endParaRPr lang="de-DE" dirty="0"/>
          </a:p>
        </p:txBody>
      </p:sp>
    </p:spTree>
    <p:extLst>
      <p:ext uri="{BB962C8B-B14F-4D97-AF65-F5344CB8AC3E}">
        <p14:creationId xmlns:p14="http://schemas.microsoft.com/office/powerpoint/2010/main" val="1814247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buNone/>
            </a:pPr>
            <a:r>
              <a:rPr lang="de-DE" dirty="0" smtClean="0"/>
              <a:t>Einführung im Seminar</a:t>
            </a:r>
          </a:p>
          <a:p>
            <a:pPr>
              <a:buFont typeface="+mj-lt"/>
              <a:buAutoNum type="arabicPeriod"/>
            </a:pPr>
            <a:r>
              <a:rPr lang="de-DE" dirty="0" smtClean="0"/>
              <a:t>Feedback als Bestandteil der Kommunikation</a:t>
            </a:r>
          </a:p>
          <a:p>
            <a:pPr>
              <a:buFont typeface="+mj-lt"/>
              <a:buAutoNum type="arabicPeriod"/>
            </a:pPr>
            <a:r>
              <a:rPr lang="de-DE" dirty="0" smtClean="0"/>
              <a:t>Feedback geben, </a:t>
            </a:r>
            <a:r>
              <a:rPr lang="de-DE" dirty="0"/>
              <a:t>F</a:t>
            </a:r>
            <a:r>
              <a:rPr lang="de-DE" dirty="0" smtClean="0"/>
              <a:t>eedback erhalten </a:t>
            </a:r>
          </a:p>
        </p:txBody>
      </p:sp>
      <p:sp>
        <p:nvSpPr>
          <p:cNvPr id="4" name="Titel 4"/>
          <p:cNvSpPr>
            <a:spLocks noGrp="1"/>
          </p:cNvSpPr>
          <p:nvPr>
            <p:ph type="title"/>
          </p:nvPr>
        </p:nvSpPr>
        <p:spPr/>
        <p:txBody>
          <a:bodyPr>
            <a:normAutofit fontScale="90000"/>
          </a:bodyPr>
          <a:lstStyle/>
          <a:p>
            <a:r>
              <a:rPr lang="de-DE" dirty="0"/>
              <a:t>Erfahrungen aus dem Pilotprojekt Schüler-Feedback</a:t>
            </a:r>
          </a:p>
        </p:txBody>
      </p:sp>
    </p:spTree>
    <p:extLst>
      <p:ext uri="{BB962C8B-B14F-4D97-AF65-F5344CB8AC3E}">
        <p14:creationId xmlns:p14="http://schemas.microsoft.com/office/powerpoint/2010/main" val="15549858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2"/>
          <p:cNvSpPr>
            <a:spLocks noGrp="1"/>
          </p:cNvSpPr>
          <p:nvPr>
            <p:ph idx="1"/>
          </p:nvPr>
        </p:nvSpPr>
        <p:spPr/>
        <p:txBody>
          <a:bodyPr/>
          <a:lstStyle/>
          <a:p>
            <a:pPr marL="0" lvl="0" indent="0">
              <a:buNone/>
            </a:pPr>
            <a:r>
              <a:rPr lang="de-DE" sz="2800" dirty="0" smtClean="0"/>
              <a:t>1)	Feedback </a:t>
            </a:r>
            <a:r>
              <a:rPr lang="de-DE" sz="2800" dirty="0"/>
              <a:t>ist beschreibend</a:t>
            </a:r>
          </a:p>
          <a:p>
            <a:pPr marL="0" indent="0">
              <a:buNone/>
            </a:pPr>
            <a:endParaRPr lang="de-DE" dirty="0"/>
          </a:p>
          <a:p>
            <a:pPr marL="0" indent="0">
              <a:buNone/>
            </a:pPr>
            <a:r>
              <a:rPr lang="de-DE" sz="2400" dirty="0" smtClean="0"/>
              <a:t>Statt </a:t>
            </a:r>
            <a:r>
              <a:rPr lang="de-DE" sz="2400" dirty="0"/>
              <a:t>„</a:t>
            </a:r>
            <a:r>
              <a:rPr lang="de-DE" sz="2400" i="1" dirty="0"/>
              <a:t>Das war langweilig</a:t>
            </a:r>
            <a:r>
              <a:rPr lang="de-DE" sz="2400" dirty="0"/>
              <a:t>.“ </a:t>
            </a:r>
            <a:r>
              <a:rPr lang="de-DE" sz="2400" dirty="0" smtClean="0"/>
              <a:t>–</a:t>
            </a:r>
          </a:p>
          <a:p>
            <a:pPr marL="0" indent="0">
              <a:buNone/>
            </a:pPr>
            <a:endParaRPr lang="de-DE" sz="2400" dirty="0" smtClean="0"/>
          </a:p>
          <a:p>
            <a:r>
              <a:rPr lang="de-DE" sz="2400" dirty="0" smtClean="0"/>
              <a:t>„</a:t>
            </a:r>
            <a:r>
              <a:rPr lang="de-DE" sz="2400" i="1" dirty="0"/>
              <a:t>Ich hatte das Gefühl, dass die Studierenden unruhig waren. Woran könnte das gelegen haben</a:t>
            </a:r>
            <a:r>
              <a:rPr lang="de-DE" sz="2400" dirty="0"/>
              <a:t>?“</a:t>
            </a:r>
          </a:p>
          <a:p>
            <a:endParaRPr lang="de-DE" sz="2400" dirty="0"/>
          </a:p>
        </p:txBody>
      </p:sp>
      <p:sp>
        <p:nvSpPr>
          <p:cNvPr id="5" name="Titel 1"/>
          <p:cNvSpPr>
            <a:spLocks noGrp="1"/>
          </p:cNvSpPr>
          <p:nvPr>
            <p:ph type="title"/>
          </p:nvPr>
        </p:nvSpPr>
        <p:spPr/>
        <p:txBody>
          <a:bodyPr>
            <a:normAutofit/>
          </a:bodyPr>
          <a:lstStyle/>
          <a:p>
            <a:r>
              <a:rPr lang="de-DE" sz="2800" dirty="0" smtClean="0"/>
              <a:t>2. Feedback geben</a:t>
            </a:r>
            <a:endParaRPr lang="de-DE" sz="2800" dirty="0"/>
          </a:p>
        </p:txBody>
      </p:sp>
    </p:spTree>
    <p:extLst>
      <p:ext uri="{BB962C8B-B14F-4D97-AF65-F5344CB8AC3E}">
        <p14:creationId xmlns:p14="http://schemas.microsoft.com/office/powerpoint/2010/main" val="4257372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63689" y="624110"/>
            <a:ext cx="6864780" cy="1280890"/>
          </a:xfrm>
        </p:spPr>
        <p:txBody>
          <a:bodyPr>
            <a:normAutofit/>
          </a:bodyPr>
          <a:lstStyle/>
          <a:p>
            <a:r>
              <a:rPr lang="de-DE" sz="2800" dirty="0" smtClean="0"/>
              <a:t>2. Feedback </a:t>
            </a:r>
            <a:r>
              <a:rPr lang="de-DE" sz="2800" dirty="0"/>
              <a:t>geben</a:t>
            </a:r>
          </a:p>
        </p:txBody>
      </p:sp>
      <p:sp>
        <p:nvSpPr>
          <p:cNvPr id="4" name="Inhaltsplatzhalter 2"/>
          <p:cNvSpPr>
            <a:spLocks noGrp="1"/>
          </p:cNvSpPr>
          <p:nvPr>
            <p:ph idx="1"/>
          </p:nvPr>
        </p:nvSpPr>
        <p:spPr>
          <a:xfrm>
            <a:off x="1691680" y="2133600"/>
            <a:ext cx="6936779" cy="3777622"/>
          </a:xfrm>
        </p:spPr>
        <p:txBody>
          <a:bodyPr>
            <a:normAutofit/>
          </a:bodyPr>
          <a:lstStyle/>
          <a:p>
            <a:pPr marL="0" lvl="0" indent="0">
              <a:buNone/>
            </a:pPr>
            <a:r>
              <a:rPr lang="de-DE" sz="2800" dirty="0" smtClean="0"/>
              <a:t>2)	Feedback </a:t>
            </a:r>
            <a:r>
              <a:rPr lang="de-DE" sz="2800" dirty="0"/>
              <a:t>ist </a:t>
            </a:r>
            <a:r>
              <a:rPr lang="de-DE" sz="2800" dirty="0" smtClean="0"/>
              <a:t>angemessen</a:t>
            </a:r>
            <a:endParaRPr lang="de-DE" sz="2800" dirty="0"/>
          </a:p>
          <a:p>
            <a:pPr marL="0" indent="0">
              <a:buNone/>
            </a:pPr>
            <a:endParaRPr lang="de-DE" dirty="0" smtClean="0"/>
          </a:p>
          <a:p>
            <a:pPr marL="0" indent="0">
              <a:buNone/>
            </a:pPr>
            <a:r>
              <a:rPr lang="de-DE" sz="2400" dirty="0" smtClean="0"/>
              <a:t>Statt </a:t>
            </a:r>
            <a:r>
              <a:rPr lang="de-DE" sz="2400" dirty="0"/>
              <a:t>„</a:t>
            </a:r>
            <a:r>
              <a:rPr lang="de-DE" sz="2400" i="1" dirty="0"/>
              <a:t>Was haben Sie sich dabei gedacht?“ </a:t>
            </a:r>
            <a:r>
              <a:rPr lang="de-DE" sz="2400" i="1" dirty="0" smtClean="0"/>
              <a:t>–</a:t>
            </a:r>
          </a:p>
          <a:p>
            <a:pPr marL="0" indent="0">
              <a:buNone/>
            </a:pPr>
            <a:endParaRPr lang="de-DE" sz="2400" i="1" dirty="0" smtClean="0"/>
          </a:p>
          <a:p>
            <a:r>
              <a:rPr lang="de-DE" sz="2400" i="1" dirty="0" smtClean="0"/>
              <a:t>„</a:t>
            </a:r>
            <a:r>
              <a:rPr lang="de-DE" sz="2400" i="1" dirty="0"/>
              <a:t>Wie würden Sie die Situation aus Ihrer Sicht beurteilen? Ich hätte einige Ideen, die bei mir in einer solchen Situation geholfen haben.“</a:t>
            </a:r>
          </a:p>
          <a:p>
            <a:endParaRPr lang="de-DE" sz="2400" dirty="0"/>
          </a:p>
        </p:txBody>
      </p:sp>
    </p:spTree>
    <p:extLst>
      <p:ext uri="{BB962C8B-B14F-4D97-AF65-F5344CB8AC3E}">
        <p14:creationId xmlns:p14="http://schemas.microsoft.com/office/powerpoint/2010/main" val="424914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smtClean="0"/>
              <a:t>2. Feedback geben</a:t>
            </a:r>
            <a:endParaRPr lang="de-DE" sz="2800" dirty="0"/>
          </a:p>
        </p:txBody>
      </p:sp>
      <p:sp>
        <p:nvSpPr>
          <p:cNvPr id="4" name="Inhaltsplatzhalter 2"/>
          <p:cNvSpPr>
            <a:spLocks noGrp="1"/>
          </p:cNvSpPr>
          <p:nvPr>
            <p:ph idx="1"/>
          </p:nvPr>
        </p:nvSpPr>
        <p:spPr/>
        <p:txBody>
          <a:bodyPr>
            <a:normAutofit/>
          </a:bodyPr>
          <a:lstStyle/>
          <a:p>
            <a:pPr marL="0" indent="0">
              <a:buNone/>
            </a:pPr>
            <a:r>
              <a:rPr lang="de-DE" sz="2800" dirty="0" smtClean="0"/>
              <a:t>3) 	Feedback </a:t>
            </a:r>
            <a:r>
              <a:rPr lang="de-DE" sz="2800" dirty="0"/>
              <a:t>ist </a:t>
            </a:r>
            <a:r>
              <a:rPr lang="de-DE" sz="2800" dirty="0" smtClean="0"/>
              <a:t>konstruktiv</a:t>
            </a:r>
          </a:p>
          <a:p>
            <a:pPr marL="0" indent="0">
              <a:buNone/>
            </a:pPr>
            <a:endParaRPr lang="de-DE" dirty="0"/>
          </a:p>
          <a:p>
            <a:endParaRPr lang="de-DE" dirty="0" smtClean="0"/>
          </a:p>
          <a:p>
            <a:r>
              <a:rPr lang="de-DE" sz="2800" i="1" dirty="0" smtClean="0"/>
              <a:t>Sandwich-Technik (Lob – Kritik- Lob)</a:t>
            </a:r>
            <a:endParaRPr lang="de-DE" sz="2800" i="1" dirty="0"/>
          </a:p>
        </p:txBody>
      </p:sp>
    </p:spTree>
    <p:extLst>
      <p:ext uri="{BB962C8B-B14F-4D97-AF65-F5344CB8AC3E}">
        <p14:creationId xmlns:p14="http://schemas.microsoft.com/office/powerpoint/2010/main" val="337093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smtClean="0"/>
              <a:t>2. Feedback </a:t>
            </a:r>
            <a:r>
              <a:rPr lang="de-DE" sz="2800" dirty="0"/>
              <a:t>geben</a:t>
            </a:r>
          </a:p>
        </p:txBody>
      </p:sp>
      <p:sp>
        <p:nvSpPr>
          <p:cNvPr id="5" name="Inhaltsplatzhalter 2"/>
          <p:cNvSpPr>
            <a:spLocks noGrp="1"/>
          </p:cNvSpPr>
          <p:nvPr>
            <p:ph idx="1"/>
          </p:nvPr>
        </p:nvSpPr>
        <p:spPr/>
        <p:txBody>
          <a:bodyPr/>
          <a:lstStyle/>
          <a:p>
            <a:pPr marL="0" indent="0">
              <a:buNone/>
            </a:pPr>
            <a:r>
              <a:rPr lang="de-DE" sz="2800" dirty="0" smtClean="0"/>
              <a:t>4)	Feedback </a:t>
            </a:r>
            <a:r>
              <a:rPr lang="de-DE" sz="2800" dirty="0"/>
              <a:t>erfolgt rechtzeitig </a:t>
            </a:r>
          </a:p>
          <a:p>
            <a:endParaRPr lang="de-DE" dirty="0" smtClean="0"/>
          </a:p>
          <a:p>
            <a:pPr marL="0" indent="0">
              <a:buNone/>
            </a:pPr>
            <a:r>
              <a:rPr lang="de-DE" dirty="0" smtClean="0"/>
              <a:t>Statt </a:t>
            </a:r>
            <a:r>
              <a:rPr lang="de-DE" dirty="0"/>
              <a:t>mehrere Tage verstreichen zu lassen </a:t>
            </a:r>
            <a:r>
              <a:rPr lang="de-DE" dirty="0" smtClean="0"/>
              <a:t>–</a:t>
            </a:r>
          </a:p>
          <a:p>
            <a:pPr marL="0" indent="0">
              <a:buNone/>
            </a:pPr>
            <a:endParaRPr lang="de-DE" dirty="0" smtClean="0"/>
          </a:p>
          <a:p>
            <a:r>
              <a:rPr lang="de-DE" dirty="0" smtClean="0"/>
              <a:t>das </a:t>
            </a:r>
            <a:r>
              <a:rPr lang="de-DE" dirty="0"/>
              <a:t>Feedback so bald wie möglich geben. </a:t>
            </a:r>
          </a:p>
          <a:p>
            <a:endParaRPr lang="de-DE" dirty="0"/>
          </a:p>
        </p:txBody>
      </p:sp>
    </p:spTree>
    <p:extLst>
      <p:ext uri="{BB962C8B-B14F-4D97-AF65-F5344CB8AC3E}">
        <p14:creationId xmlns:p14="http://schemas.microsoft.com/office/powerpoint/2010/main" val="2764881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smtClean="0"/>
              <a:t>2. Feedback </a:t>
            </a:r>
            <a:r>
              <a:rPr lang="de-DE" sz="2800" dirty="0"/>
              <a:t>geben</a:t>
            </a:r>
          </a:p>
        </p:txBody>
      </p:sp>
      <p:sp>
        <p:nvSpPr>
          <p:cNvPr id="4" name="Inhaltsplatzhalter 2"/>
          <p:cNvSpPr>
            <a:spLocks noGrp="1"/>
          </p:cNvSpPr>
          <p:nvPr>
            <p:ph idx="1"/>
          </p:nvPr>
        </p:nvSpPr>
        <p:spPr/>
        <p:txBody>
          <a:bodyPr>
            <a:normAutofit fontScale="92500" lnSpcReduction="10000"/>
          </a:bodyPr>
          <a:lstStyle/>
          <a:p>
            <a:pPr marL="0" indent="0">
              <a:buNone/>
            </a:pPr>
            <a:r>
              <a:rPr lang="de-DE" sz="2800" dirty="0" smtClean="0"/>
              <a:t>5</a:t>
            </a:r>
            <a:r>
              <a:rPr lang="de-DE" sz="2800" dirty="0"/>
              <a:t>)</a:t>
            </a:r>
            <a:r>
              <a:rPr lang="de-DE" sz="2800" dirty="0" smtClean="0"/>
              <a:t>	Feedback </a:t>
            </a:r>
            <a:r>
              <a:rPr lang="de-DE" sz="2800" dirty="0"/>
              <a:t>ist klar und genau formuliert</a:t>
            </a:r>
          </a:p>
          <a:p>
            <a:pPr marL="0" indent="0">
              <a:buNone/>
            </a:pPr>
            <a:endParaRPr lang="de-DE" dirty="0" smtClean="0"/>
          </a:p>
          <a:p>
            <a:pPr marL="0" indent="0">
              <a:buNone/>
            </a:pPr>
            <a:r>
              <a:rPr lang="de-DE" dirty="0" smtClean="0"/>
              <a:t>Statt </a:t>
            </a:r>
            <a:r>
              <a:rPr lang="de-DE" i="1" dirty="0" smtClean="0"/>
              <a:t>„Das </a:t>
            </a:r>
            <a:r>
              <a:rPr lang="de-DE" i="1" dirty="0"/>
              <a:t>war alles gut.“ </a:t>
            </a:r>
            <a:r>
              <a:rPr lang="de-DE" i="1" dirty="0" smtClean="0"/>
              <a:t>–</a:t>
            </a:r>
          </a:p>
          <a:p>
            <a:r>
              <a:rPr lang="de-DE" i="1" dirty="0" smtClean="0"/>
              <a:t>„</a:t>
            </a:r>
            <a:r>
              <a:rPr lang="de-DE" i="1" dirty="0"/>
              <a:t>Mir hat gefallen, wie Sie die Studierenden durch Rückfragen aktiviert haben</a:t>
            </a:r>
            <a:r>
              <a:rPr lang="de-DE" i="1" dirty="0" smtClean="0"/>
              <a:t>.“</a:t>
            </a:r>
          </a:p>
          <a:p>
            <a:pPr marL="0" indent="0">
              <a:buNone/>
            </a:pPr>
            <a:endParaRPr lang="de-DE" i="1" dirty="0" smtClean="0"/>
          </a:p>
          <a:p>
            <a:pPr marL="0" indent="0">
              <a:buNone/>
            </a:pPr>
            <a:r>
              <a:rPr lang="de-DE" dirty="0" smtClean="0"/>
              <a:t>Statt </a:t>
            </a:r>
            <a:r>
              <a:rPr lang="de-DE" i="1" dirty="0"/>
              <a:t>„Das war alles schlecht.“ </a:t>
            </a:r>
            <a:r>
              <a:rPr lang="de-DE" i="1" dirty="0" smtClean="0"/>
              <a:t>–</a:t>
            </a:r>
          </a:p>
          <a:p>
            <a:r>
              <a:rPr lang="de-DE" i="1" dirty="0" smtClean="0"/>
              <a:t>„</a:t>
            </a:r>
            <a:r>
              <a:rPr lang="de-DE" i="1" dirty="0"/>
              <a:t>Aufgrund des Lärmpegels am Ende der Veranstaltung hatte ich den Eindruck, dass die Studierenden noch offene Fragen hatten</a:t>
            </a:r>
            <a:r>
              <a:rPr lang="de-DE" i="1" dirty="0" smtClean="0"/>
              <a:t>.“</a:t>
            </a:r>
            <a:endParaRPr lang="de-DE" i="1" dirty="0"/>
          </a:p>
          <a:p>
            <a:endParaRPr lang="de-DE" dirty="0"/>
          </a:p>
        </p:txBody>
      </p:sp>
    </p:spTree>
    <p:extLst>
      <p:ext uri="{BB962C8B-B14F-4D97-AF65-F5344CB8AC3E}">
        <p14:creationId xmlns:p14="http://schemas.microsoft.com/office/powerpoint/2010/main" val="3610866156"/>
      </p:ext>
    </p:extLst>
  </p:cSld>
  <p:clrMapOvr>
    <a:masterClrMapping/>
  </p:clrMapOvr>
</p:sld>
</file>

<file path=ppt/theme/theme1.xml><?xml version="1.0" encoding="utf-8"?>
<a:theme xmlns:a="http://schemas.openxmlformats.org/drawingml/2006/main" name="Fetze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1_Fetze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1488</Words>
  <Application>Microsoft Office PowerPoint</Application>
  <PresentationFormat>Bildschirmpräsentation (4:3)</PresentationFormat>
  <Paragraphs>225</Paragraphs>
  <Slides>24</Slides>
  <Notes>21</Notes>
  <HiddenSlides>0</HiddenSlides>
  <MMClips>0</MMClips>
  <ScaleCrop>false</ScaleCrop>
  <HeadingPairs>
    <vt:vector size="4" baseType="variant">
      <vt:variant>
        <vt:lpstr>Design</vt:lpstr>
      </vt:variant>
      <vt:variant>
        <vt:i4>2</vt:i4>
      </vt:variant>
      <vt:variant>
        <vt:lpstr>Folientitel</vt:lpstr>
      </vt:variant>
      <vt:variant>
        <vt:i4>24</vt:i4>
      </vt:variant>
    </vt:vector>
  </HeadingPairs>
  <TitlesOfParts>
    <vt:vector size="26" baseType="lpstr">
      <vt:lpstr>Fetzen</vt:lpstr>
      <vt:lpstr>1_Fetzen</vt:lpstr>
      <vt:lpstr>Pilotprojekt  Schüler-Feedback</vt:lpstr>
      <vt:lpstr>Erfahrungen aus dem Pilotprojekt Schüler-Feedback</vt:lpstr>
      <vt:lpstr>1. Feedback als Bestandteil der Kommunikation </vt:lpstr>
      <vt:lpstr>Erfahrungen aus dem Pilotprojekt Schüler-Feedback</vt:lpstr>
      <vt:lpstr>2. Feedback geben</vt:lpstr>
      <vt:lpstr>2. Feedback geben</vt:lpstr>
      <vt:lpstr>2. Feedback geben</vt:lpstr>
      <vt:lpstr>2. Feedback geben</vt:lpstr>
      <vt:lpstr>2. Feedback geben</vt:lpstr>
      <vt:lpstr>2. Feedback erhalten</vt:lpstr>
      <vt:lpstr>Erfahrungen aus dem Pilotprojekt Schüler-Feedback</vt:lpstr>
      <vt:lpstr>3. Feedback im Unterricht: z.B. Hattie</vt:lpstr>
      <vt:lpstr>Erfahrungen aus dem Pilotprojekt Schüler-Feedback</vt:lpstr>
      <vt:lpstr>3. Feedback im Unterricht: z.B. Hattie</vt:lpstr>
      <vt:lpstr>3. Feedback im Unterricht: z.B. Hattie</vt:lpstr>
      <vt:lpstr>Erfahrungen aus dem Pilotprojekt Schüler-Feedback</vt:lpstr>
      <vt:lpstr>5. Erfolgskriterien</vt:lpstr>
      <vt:lpstr>Erfahrungen aus dem Pilotprojekt Schüler-Feedback</vt:lpstr>
      <vt:lpstr>6. Rückmeldungen der Referendare </vt:lpstr>
      <vt:lpstr>Erfahrungen aus dem Pilotprojekt Schüler-Feedback</vt:lpstr>
      <vt:lpstr>PowerPoint-Präsentation</vt:lpstr>
      <vt:lpstr>PowerPoint-Präsentation</vt:lpstr>
      <vt:lpstr>Was möchte ich verändern, was beibehalten?</vt:lpstr>
      <vt:lpstr>Vielen Dank für eure Aufmerksamkeit!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Fortbildungstagung für SeminarleiterInnen</dc:title>
  <dc:creator>Claudia</dc:creator>
  <cp:lastModifiedBy>Huber, Franz, Dr.</cp:lastModifiedBy>
  <cp:revision>38</cp:revision>
  <cp:lastPrinted>2018-03-01T20:44:40Z</cp:lastPrinted>
  <dcterms:created xsi:type="dcterms:W3CDTF">2018-02-17T16:54:57Z</dcterms:created>
  <dcterms:modified xsi:type="dcterms:W3CDTF">2019-11-14T12:24:33Z</dcterms:modified>
</cp:coreProperties>
</file>