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38"/>
  </p:notesMasterIdLst>
  <p:sldIdLst>
    <p:sldId id="265" r:id="rId2"/>
    <p:sldId id="283" r:id="rId3"/>
    <p:sldId id="294" r:id="rId4"/>
    <p:sldId id="279" r:id="rId5"/>
    <p:sldId id="274" r:id="rId6"/>
    <p:sldId id="257" r:id="rId7"/>
    <p:sldId id="292" r:id="rId8"/>
    <p:sldId id="256" r:id="rId9"/>
    <p:sldId id="273" r:id="rId10"/>
    <p:sldId id="272" r:id="rId11"/>
    <p:sldId id="276" r:id="rId12"/>
    <p:sldId id="284" r:id="rId13"/>
    <p:sldId id="291" r:id="rId14"/>
    <p:sldId id="280" r:id="rId15"/>
    <p:sldId id="295" r:id="rId16"/>
    <p:sldId id="290" r:id="rId17"/>
    <p:sldId id="296" r:id="rId18"/>
    <p:sldId id="285" r:id="rId19"/>
    <p:sldId id="305" r:id="rId20"/>
    <p:sldId id="286" r:id="rId21"/>
    <p:sldId id="287" r:id="rId22"/>
    <p:sldId id="310" r:id="rId23"/>
    <p:sldId id="288" r:id="rId24"/>
    <p:sldId id="289" r:id="rId25"/>
    <p:sldId id="307" r:id="rId26"/>
    <p:sldId id="306" r:id="rId27"/>
    <p:sldId id="281" r:id="rId28"/>
    <p:sldId id="308" r:id="rId29"/>
    <p:sldId id="309" r:id="rId30"/>
    <p:sldId id="297" r:id="rId31"/>
    <p:sldId id="298" r:id="rId32"/>
    <p:sldId id="299" r:id="rId33"/>
    <p:sldId id="301" r:id="rId34"/>
    <p:sldId id="302" r:id="rId35"/>
    <p:sldId id="303" r:id="rId36"/>
    <p:sldId id="304" r:id="rId3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F7320"/>
    <a:srgbClr val="93611A"/>
    <a:srgbClr val="D98D21"/>
    <a:srgbClr val="2F71A9"/>
    <a:srgbClr val="642480"/>
    <a:srgbClr val="389E37"/>
    <a:srgbClr val="5E82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D86D230F-36DC-5245-A750-D3F2B6CF2307}" type="slidenum">
              <a:rPr lang="de-DE"/>
              <a:pPr/>
              <a:t>‹Nr.›</a:t>
            </a:fld>
            <a:endParaRPr lang="de-DE"/>
          </a:p>
        </p:txBody>
      </p:sp>
    </p:spTree>
    <p:extLst>
      <p:ext uri="{BB962C8B-B14F-4D97-AF65-F5344CB8AC3E}">
        <p14:creationId xmlns:p14="http://schemas.microsoft.com/office/powerpoint/2010/main" val="36289278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BACB2-90A0-EC4A-AFFB-21BE25594EDB}" type="slidenum">
              <a:rPr lang="de-DE"/>
              <a:pPr/>
              <a:t>1</a:t>
            </a:fld>
            <a:endParaRPr lang="de-DE"/>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11</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12</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13</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BFC1F-031B-5C41-8F4A-784B6492AED2}" type="slidenum">
              <a:rPr lang="de-DE"/>
              <a:pPr/>
              <a:t>14</a:t>
            </a:fld>
            <a:endParaRPr lang="de-DE"/>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16</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18</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20</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21</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22</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23</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0E971-1543-624B-8CB1-53006AAA5094}" type="slidenum">
              <a:rPr lang="de-DE"/>
              <a:pPr/>
              <a:t>2</a:t>
            </a:fld>
            <a:endParaRPr lang="de-DE"/>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24</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25</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C9EAD-7569-5A40-B1E8-0F3BF59B6D0F}" type="slidenum">
              <a:rPr lang="de-DE"/>
              <a:pPr/>
              <a:t>26</a:t>
            </a:fld>
            <a:endParaRPr lang="de-DE"/>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BFC1F-031B-5C41-8F4A-784B6492AED2}" type="slidenum">
              <a:rPr lang="de-DE"/>
              <a:pPr/>
              <a:t>27</a:t>
            </a:fld>
            <a:endParaRPr lang="de-DE"/>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41927-F7D9-404D-8507-63D8EFE56510}" type="slidenum">
              <a:rPr lang="de-DE"/>
              <a:pPr/>
              <a:t>28</a:t>
            </a:fld>
            <a:endParaRPr lang="de-DE"/>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41927-F7D9-404D-8507-63D8EFE56510}" type="slidenum">
              <a:rPr lang="de-DE"/>
              <a:pPr/>
              <a:t>29</a:t>
            </a:fld>
            <a:endParaRPr lang="de-DE"/>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36E36-649F-524F-A712-E7CB44738164}" type="slidenum">
              <a:rPr lang="de-DE"/>
              <a:pPr/>
              <a:t>4</a:t>
            </a:fld>
            <a:endParaRPr lang="de-DE"/>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9053D-F128-1E4C-8D2D-0CAB63B0822D}" type="slidenum">
              <a:rPr lang="de-DE"/>
              <a:pPr/>
              <a:t>5</a:t>
            </a:fld>
            <a:endParaRPr lang="de-DE"/>
          </a:p>
        </p:txBody>
      </p:sp>
      <p:sp>
        <p:nvSpPr>
          <p:cNvPr id="52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9FA44-272C-4C4E-AF6D-F94A5606A7FB}" type="slidenum">
              <a:rPr lang="de-DE"/>
              <a:pPr/>
              <a:t>6</a:t>
            </a:fld>
            <a:endParaRPr lang="de-DE"/>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762EF8-A4C5-634E-98DB-D56F871E2BC9}" type="slidenum">
              <a:rPr lang="de-DE"/>
              <a:pPr>
                <a:defRPr/>
              </a:pPr>
              <a:t>7</a:t>
            </a:fld>
            <a:endParaRPr lang="de-DE"/>
          </a:p>
        </p:txBody>
      </p:sp>
      <p:sp>
        <p:nvSpPr>
          <p:cNvPr id="445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de-DE"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66A34-0F28-CA4F-8284-86EC60257CDD}" type="slidenum">
              <a:rPr lang="de-DE"/>
              <a:pPr/>
              <a:t>8</a:t>
            </a:fld>
            <a:endParaRPr lang="de-DE"/>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36238-97BB-BD4B-9F3B-2F3799A6721B}" type="slidenum">
              <a:rPr lang="de-DE"/>
              <a:pPr/>
              <a:t>9</a:t>
            </a:fld>
            <a:endParaRPr lang="de-DE"/>
          </a:p>
        </p:txBody>
      </p:sp>
      <p:sp>
        <p:nvSpPr>
          <p:cNvPr id="48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D0973-A78D-3F48-8562-A7E1D9C4E784}" type="slidenum">
              <a:rPr lang="de-DE"/>
              <a:pPr/>
              <a:t>10</a:t>
            </a:fld>
            <a:endParaRPr lang="de-DE"/>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type="ctrTitle"/>
          </p:nvPr>
        </p:nvSpPr>
        <p:spPr>
          <a:xfrm>
            <a:off x="914400" y="1600200"/>
            <a:ext cx="7315200" cy="1143000"/>
          </a:xfrm>
        </p:spPr>
        <p:txBody>
          <a:bodyPr/>
          <a:lstStyle>
            <a:lvl1pPr>
              <a:defRPr/>
            </a:lvl1pPr>
          </a:lstStyle>
          <a:p>
            <a:pPr lvl="0"/>
            <a:r>
              <a:rPr lang="de-DE" altLang="ja-JP" noProof="0" smtClean="0"/>
              <a:t>Mastertitelformat bearbeiten</a:t>
            </a:r>
          </a:p>
        </p:txBody>
      </p:sp>
      <p:sp>
        <p:nvSpPr>
          <p:cNvPr id="50180" name="Rectangle 4"/>
          <p:cNvSpPr>
            <a:spLocks noGrp="1" noChangeArrowheads="1"/>
          </p:cNvSpPr>
          <p:nvPr>
            <p:ph type="subTitle" idx="1"/>
          </p:nvPr>
        </p:nvSpPr>
        <p:spPr>
          <a:xfrm>
            <a:off x="914400" y="2895600"/>
            <a:ext cx="7315200" cy="1752600"/>
          </a:xfrm>
        </p:spPr>
        <p:txBody>
          <a:bodyPr/>
          <a:lstStyle>
            <a:lvl1pPr marL="0" indent="0" algn="ctr">
              <a:buFontTx/>
              <a:buNone/>
              <a:defRPr/>
            </a:lvl1pPr>
          </a:lstStyle>
          <a:p>
            <a:pPr lvl="0"/>
            <a:r>
              <a:rPr lang="de-DE" altLang="ja-JP" noProof="0" smtClean="0"/>
              <a:t>Master-Untertitelformat bearbeiten</a:t>
            </a:r>
          </a:p>
        </p:txBody>
      </p:sp>
      <p:sp>
        <p:nvSpPr>
          <p:cNvPr id="50181" name="Rectangle 5"/>
          <p:cNvSpPr>
            <a:spLocks noGrp="1" noChangeArrowheads="1"/>
          </p:cNvSpPr>
          <p:nvPr>
            <p:ph type="dt" sz="half" idx="2"/>
          </p:nvPr>
        </p:nvSpPr>
        <p:spPr bwMode="auto">
          <a:xfrm>
            <a:off x="914400" y="6096000"/>
            <a:ext cx="1752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kumimoji="1" sz="1400">
                <a:latin typeface="+mn-lt"/>
                <a:ea typeface="+mn-ea"/>
                <a:cs typeface="+mn-cs"/>
              </a:defRPr>
            </a:lvl1pPr>
          </a:lstStyle>
          <a:p>
            <a:endParaRPr lang="de-DE" altLang="ja-JP"/>
          </a:p>
        </p:txBody>
      </p:sp>
      <p:sp>
        <p:nvSpPr>
          <p:cNvPr id="50182" name="Rectangle 6"/>
          <p:cNvSpPr>
            <a:spLocks noGrp="1" noChangeArrowheads="1"/>
          </p:cNvSpPr>
          <p:nvPr>
            <p:ph type="ftr" sz="quarter" idx="3"/>
          </p:nvPr>
        </p:nvSpPr>
        <p:spPr>
          <a:xfrm>
            <a:off x="3240088" y="6096000"/>
            <a:ext cx="2663825" cy="457200"/>
          </a:xfrm>
        </p:spPr>
        <p:txBody>
          <a:bodyPr/>
          <a:lstStyle>
            <a:lvl1pPr algn="ctr">
              <a:defRPr sz="1400">
                <a:latin typeface="+mn-lt"/>
              </a:defRPr>
            </a:lvl1pPr>
          </a:lstStyle>
          <a:p>
            <a:endParaRPr lang="de-DE" altLang="ja-JP"/>
          </a:p>
        </p:txBody>
      </p:sp>
      <p:sp>
        <p:nvSpPr>
          <p:cNvPr id="50183" name="Rectangle 7"/>
          <p:cNvSpPr>
            <a:spLocks noGrp="1" noChangeArrowheads="1"/>
          </p:cNvSpPr>
          <p:nvPr>
            <p:ph type="sldNum" sz="quarter" idx="4"/>
          </p:nvPr>
        </p:nvSpPr>
        <p:spPr bwMode="auto">
          <a:xfrm>
            <a:off x="6477000" y="6096000"/>
            <a:ext cx="1752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kumimoji="1" sz="1400">
                <a:latin typeface="+mn-lt"/>
                <a:ea typeface="+mn-ea"/>
                <a:cs typeface="+mn-cs"/>
              </a:defRPr>
            </a:lvl1pPr>
          </a:lstStyle>
          <a:p>
            <a:fld id="{7661C1F8-6079-0A44-A593-A189CBC7B9AF}" type="slidenum">
              <a:rPr lang="de-DE" altLang="ja-JP"/>
              <a:pPr/>
              <a:t>‹Nr.›</a:t>
            </a:fld>
            <a:endParaRPr lang="de-DE"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3"/>
          <p:cNvSpPr>
            <a:spLocks noGrp="1"/>
          </p:cNvSpPr>
          <p:nvPr>
            <p:ph type="ftr" sz="quarter" idx="10"/>
          </p:nvPr>
        </p:nvSpPr>
        <p:spPr>
          <a:xfrm>
            <a:off x="323528" y="6381328"/>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298624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102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85800" y="609600"/>
            <a:ext cx="5676900" cy="54102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3"/>
          <p:cNvSpPr>
            <a:spLocks noGrp="1"/>
          </p:cNvSpPr>
          <p:nvPr>
            <p:ph type="ftr" sz="quarter" idx="10"/>
          </p:nvPr>
        </p:nvSpPr>
        <p:spPr>
          <a:xfrm>
            <a:off x="323528" y="6309320"/>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37576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102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a:xfrm>
            <a:off x="395536" y="6381328"/>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240875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212556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Fußzeilenplatzhalter 3"/>
          <p:cNvSpPr>
            <a:spLocks noGrp="1"/>
          </p:cNvSpPr>
          <p:nvPr>
            <p:ph type="ftr" sz="quarter" idx="10"/>
          </p:nvPr>
        </p:nvSpPr>
        <p:spPr>
          <a:xfrm>
            <a:off x="533400" y="6172200"/>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319174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3"/>
          <p:cNvSpPr>
            <a:spLocks noGrp="1"/>
          </p:cNvSpPr>
          <p:nvPr>
            <p:ph type="ftr" sz="quarter" idx="10"/>
          </p:nvPr>
        </p:nvSpPr>
        <p:spPr>
          <a:xfrm>
            <a:off x="467544" y="6381328"/>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369307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ußzeilenplatzhalter 3"/>
          <p:cNvSpPr>
            <a:spLocks noGrp="1"/>
          </p:cNvSpPr>
          <p:nvPr>
            <p:ph type="ftr" sz="quarter" idx="10"/>
          </p:nvPr>
        </p:nvSpPr>
        <p:spPr>
          <a:xfrm>
            <a:off x="539552" y="6381328"/>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322494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ußzeilenplatzhalter 3"/>
          <p:cNvSpPr>
            <a:spLocks noGrp="1"/>
          </p:cNvSpPr>
          <p:nvPr>
            <p:ph type="ftr" sz="quarter" idx="10"/>
          </p:nvPr>
        </p:nvSpPr>
        <p:spPr>
          <a:xfrm>
            <a:off x="395536" y="6381328"/>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41894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3"/>
          <p:cNvSpPr>
            <a:spLocks noGrp="1"/>
          </p:cNvSpPr>
          <p:nvPr>
            <p:ph type="ftr" sz="quarter" idx="10"/>
          </p:nvPr>
        </p:nvSpPr>
        <p:spPr>
          <a:xfrm>
            <a:off x="395536" y="6309320"/>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32811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6" name="Fußzeilenplatzhalter 3"/>
          <p:cNvSpPr>
            <a:spLocks noGrp="1"/>
          </p:cNvSpPr>
          <p:nvPr>
            <p:ph type="ftr" sz="quarter" idx="10"/>
          </p:nvPr>
        </p:nvSpPr>
        <p:spPr>
          <a:xfrm>
            <a:off x="323528" y="6309320"/>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210314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6" name="Fußzeilenplatzhalter 3"/>
          <p:cNvSpPr>
            <a:spLocks noGrp="1"/>
          </p:cNvSpPr>
          <p:nvPr>
            <p:ph type="ftr" sz="quarter" idx="10"/>
          </p:nvPr>
        </p:nvSpPr>
        <p:spPr>
          <a:xfrm>
            <a:off x="395536" y="6309320"/>
            <a:ext cx="2382416" cy="281136"/>
          </a:xfrm>
        </p:spPr>
        <p:txBody>
          <a:bodyPr/>
          <a:lstStyle>
            <a:lvl1pPr>
              <a:defRPr/>
            </a:lvl1pPr>
          </a:lstStyle>
          <a:p>
            <a:r>
              <a:rPr lang="de-DE" altLang="ja-JP" dirty="0"/>
              <a:t>Beate </a:t>
            </a:r>
            <a:r>
              <a:rPr lang="de-DE" altLang="ja-JP" dirty="0" err="1"/>
              <a:t>Sitek</a:t>
            </a:r>
            <a:r>
              <a:rPr lang="de-DE" altLang="ja-JP" dirty="0"/>
              <a:t>, </a:t>
            </a:r>
            <a:r>
              <a:rPr lang="de-DE" altLang="ja-JP" dirty="0" err="1" smtClean="0"/>
              <a:t>OStDn</a:t>
            </a:r>
            <a:r>
              <a:rPr lang="de-DE" altLang="ja-JP" dirty="0"/>
              <a:t>, Gymnasium </a:t>
            </a:r>
            <a:r>
              <a:rPr lang="de-DE" altLang="ja-JP" dirty="0" smtClean="0"/>
              <a:t>Weilheim</a:t>
            </a:r>
            <a:endParaRPr lang="de-DE" altLang="ja-JP" sz="1200" dirty="0"/>
          </a:p>
        </p:txBody>
      </p:sp>
    </p:spTree>
    <p:extLst>
      <p:ext uri="{BB962C8B-B14F-4D97-AF65-F5344CB8AC3E}">
        <p14:creationId xmlns:p14="http://schemas.microsoft.com/office/powerpoint/2010/main" val="232060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9155"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ltLang="ja-JP"/>
              <a:t>Mastertitelformat bearbeiten</a:t>
            </a:r>
          </a:p>
        </p:txBody>
      </p:sp>
      <p:sp>
        <p:nvSpPr>
          <p:cNvPr id="49156" name="Rectangle 4"/>
          <p:cNvSpPr>
            <a:spLocks noGrp="1" noChangeArrowheads="1"/>
          </p:cNvSpPr>
          <p:nvPr>
            <p:ph type="body" idx="1"/>
          </p:nvPr>
        </p:nvSpPr>
        <p:spPr bwMode="auto">
          <a:xfrm>
            <a:off x="685800" y="19812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ltLang="ja-JP"/>
              <a:t>Mastertextformat bearbeiten</a:t>
            </a:r>
          </a:p>
          <a:p>
            <a:pPr lvl="1"/>
            <a:r>
              <a:rPr lang="de-DE" altLang="ja-JP"/>
              <a:t>Zweite Ebene</a:t>
            </a:r>
          </a:p>
          <a:p>
            <a:pPr lvl="2"/>
            <a:r>
              <a:rPr lang="de-DE" altLang="ja-JP"/>
              <a:t>Dritte Ebene</a:t>
            </a:r>
          </a:p>
          <a:p>
            <a:pPr lvl="3"/>
            <a:r>
              <a:rPr lang="de-DE" altLang="ja-JP"/>
              <a:t>Vierte Ebene</a:t>
            </a:r>
          </a:p>
          <a:p>
            <a:pPr lvl="4"/>
            <a:r>
              <a:rPr lang="de-DE" altLang="ja-JP"/>
              <a:t>Fünfte Ebene</a:t>
            </a:r>
          </a:p>
        </p:txBody>
      </p:sp>
      <p:sp>
        <p:nvSpPr>
          <p:cNvPr id="49158" name="Rectangle 6"/>
          <p:cNvSpPr>
            <a:spLocks noGrp="1" noChangeArrowheads="1"/>
          </p:cNvSpPr>
          <p:nvPr>
            <p:ph type="ftr" sz="quarter" idx="3"/>
          </p:nvPr>
        </p:nvSpPr>
        <p:spPr bwMode="auto">
          <a:xfrm>
            <a:off x="323528" y="6309320"/>
            <a:ext cx="2592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kumimoji="1" sz="900" b="0" i="0">
                <a:latin typeface="Trebuchet MS"/>
                <a:ea typeface="+mn-ea"/>
                <a:cs typeface="Trebuchet MS"/>
              </a:defRPr>
            </a:lvl1pPr>
          </a:lstStyle>
          <a:p>
            <a:r>
              <a:rPr lang="de-DE" altLang="ja-JP" dirty="0" smtClean="0"/>
              <a:t>Beate </a:t>
            </a:r>
            <a:r>
              <a:rPr lang="de-DE" altLang="ja-JP" dirty="0" err="1" smtClean="0"/>
              <a:t>Sitek</a:t>
            </a:r>
            <a:r>
              <a:rPr lang="de-DE" altLang="ja-JP" dirty="0" smtClean="0"/>
              <a:t>, </a:t>
            </a:r>
            <a:r>
              <a:rPr lang="de-DE" altLang="ja-JP" dirty="0" err="1" smtClean="0"/>
              <a:t>OStDn</a:t>
            </a:r>
            <a:r>
              <a:rPr lang="de-DE" altLang="ja-JP" dirty="0" smtClean="0"/>
              <a:t>, Gymnasium Weilheim</a:t>
            </a:r>
            <a:br>
              <a:rPr lang="de-DE" altLang="ja-JP" dirty="0" smtClean="0"/>
            </a:br>
            <a:endParaRPr lang="de-DE" altLang="ja-JP" sz="1200" dirty="0"/>
          </a:p>
        </p:txBody>
      </p:sp>
      <p:pic>
        <p:nvPicPr>
          <p:cNvPr id="4916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1600200"/>
            <a:ext cx="5926138" cy="952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sldNum="0" hdr="0" dt="0"/>
  <p:txStyles>
    <p:titleStyle>
      <a:lvl1pPr algn="ctr" rtl="0" fontAlgn="base">
        <a:spcBef>
          <a:spcPct val="0"/>
        </a:spcBef>
        <a:spcAft>
          <a:spcPct val="0"/>
        </a:spcAft>
        <a:defRPr kumimoji="1" sz="4400" b="1">
          <a:solidFill>
            <a:schemeClr val="tx2"/>
          </a:solidFill>
          <a:latin typeface="+mj-lt"/>
          <a:ea typeface="+mj-ea"/>
          <a:cs typeface="+mj-cs"/>
        </a:defRPr>
      </a:lvl1pPr>
      <a:lvl2pPr algn="ctr" rtl="0" fontAlgn="base">
        <a:spcBef>
          <a:spcPct val="0"/>
        </a:spcBef>
        <a:spcAft>
          <a:spcPct val="0"/>
        </a:spcAft>
        <a:defRPr kumimoji="1" sz="4400" b="1">
          <a:solidFill>
            <a:schemeClr val="tx2"/>
          </a:solidFill>
          <a:latin typeface="Helvetica" charset="0"/>
          <a:ea typeface="Osaka" charset="0"/>
          <a:cs typeface="Osaka" charset="0"/>
        </a:defRPr>
      </a:lvl2pPr>
      <a:lvl3pPr algn="ctr" rtl="0" fontAlgn="base">
        <a:spcBef>
          <a:spcPct val="0"/>
        </a:spcBef>
        <a:spcAft>
          <a:spcPct val="0"/>
        </a:spcAft>
        <a:defRPr kumimoji="1" sz="4400" b="1">
          <a:solidFill>
            <a:schemeClr val="tx2"/>
          </a:solidFill>
          <a:latin typeface="Helvetica" charset="0"/>
          <a:ea typeface="Osaka" charset="0"/>
          <a:cs typeface="Osaka" charset="0"/>
        </a:defRPr>
      </a:lvl3pPr>
      <a:lvl4pPr algn="ctr" rtl="0" fontAlgn="base">
        <a:spcBef>
          <a:spcPct val="0"/>
        </a:spcBef>
        <a:spcAft>
          <a:spcPct val="0"/>
        </a:spcAft>
        <a:defRPr kumimoji="1" sz="4400" b="1">
          <a:solidFill>
            <a:schemeClr val="tx2"/>
          </a:solidFill>
          <a:latin typeface="Helvetica" charset="0"/>
          <a:ea typeface="Osaka" charset="0"/>
          <a:cs typeface="Osaka" charset="0"/>
        </a:defRPr>
      </a:lvl4pPr>
      <a:lvl5pPr algn="ctr" rtl="0" fontAlgn="base">
        <a:spcBef>
          <a:spcPct val="0"/>
        </a:spcBef>
        <a:spcAft>
          <a:spcPct val="0"/>
        </a:spcAft>
        <a:defRPr kumimoji="1" sz="4400" b="1">
          <a:solidFill>
            <a:schemeClr val="tx2"/>
          </a:solidFill>
          <a:latin typeface="Helvetica" charset="0"/>
          <a:ea typeface="Osaka" charset="0"/>
          <a:cs typeface="Osaka" charset="0"/>
        </a:defRPr>
      </a:lvl5pPr>
      <a:lvl6pPr marL="457200" algn="ctr" rtl="0" fontAlgn="base">
        <a:spcBef>
          <a:spcPct val="0"/>
        </a:spcBef>
        <a:spcAft>
          <a:spcPct val="0"/>
        </a:spcAft>
        <a:defRPr kumimoji="1" sz="4400" b="1">
          <a:solidFill>
            <a:schemeClr val="tx2"/>
          </a:solidFill>
          <a:latin typeface="Helvetica" charset="0"/>
          <a:ea typeface="Osaka" charset="0"/>
          <a:cs typeface="Osaka" charset="0"/>
        </a:defRPr>
      </a:lvl6pPr>
      <a:lvl7pPr marL="914400" algn="ctr" rtl="0" fontAlgn="base">
        <a:spcBef>
          <a:spcPct val="0"/>
        </a:spcBef>
        <a:spcAft>
          <a:spcPct val="0"/>
        </a:spcAft>
        <a:defRPr kumimoji="1" sz="4400" b="1">
          <a:solidFill>
            <a:schemeClr val="tx2"/>
          </a:solidFill>
          <a:latin typeface="Helvetica" charset="0"/>
          <a:ea typeface="Osaka" charset="0"/>
          <a:cs typeface="Osaka" charset="0"/>
        </a:defRPr>
      </a:lvl7pPr>
      <a:lvl8pPr marL="1371600" algn="ctr" rtl="0" fontAlgn="base">
        <a:spcBef>
          <a:spcPct val="0"/>
        </a:spcBef>
        <a:spcAft>
          <a:spcPct val="0"/>
        </a:spcAft>
        <a:defRPr kumimoji="1" sz="4400" b="1">
          <a:solidFill>
            <a:schemeClr val="tx2"/>
          </a:solidFill>
          <a:latin typeface="Helvetica" charset="0"/>
          <a:ea typeface="Osaka" charset="0"/>
          <a:cs typeface="Osaka" charset="0"/>
        </a:defRPr>
      </a:lvl8pPr>
      <a:lvl9pPr marL="1828800" algn="ctr" rtl="0" fontAlgn="base">
        <a:spcBef>
          <a:spcPct val="0"/>
        </a:spcBef>
        <a:spcAft>
          <a:spcPct val="0"/>
        </a:spcAft>
        <a:defRPr kumimoji="1" sz="4400" b="1">
          <a:solidFill>
            <a:schemeClr val="tx2"/>
          </a:solidFill>
          <a:latin typeface="Helvetica" charset="0"/>
          <a:ea typeface="Osaka" charset="0"/>
          <a:cs typeface="Osaka" charset="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cs typeface="+mn-cs"/>
        </a:defRPr>
      </a:lvl2pPr>
      <a:lvl3pPr marL="1143000" indent="-228600" algn="l" rtl="0" fontAlgn="base">
        <a:spcBef>
          <a:spcPct val="20000"/>
        </a:spcBef>
        <a:spcAft>
          <a:spcPct val="0"/>
        </a:spcAft>
        <a:buChar char="•"/>
        <a:defRPr kumimoji="1" sz="2400">
          <a:solidFill>
            <a:schemeClr val="tx1"/>
          </a:solidFill>
          <a:latin typeface="+mn-lt"/>
          <a:ea typeface="+mn-ea"/>
          <a:cs typeface="+mn-cs"/>
        </a:defRPr>
      </a:lvl3pPr>
      <a:lvl4pPr marL="1600200" indent="-228600" algn="l" rtl="0" fontAlgn="base">
        <a:spcBef>
          <a:spcPct val="20000"/>
        </a:spcBef>
        <a:spcAft>
          <a:spcPct val="0"/>
        </a:spcAft>
        <a:buChar char="–"/>
        <a:defRPr kumimoji="1" sz="2000">
          <a:solidFill>
            <a:schemeClr val="tx1"/>
          </a:solidFill>
          <a:latin typeface="+mn-lt"/>
          <a:ea typeface="+mn-ea"/>
          <a:cs typeface="+mn-cs"/>
        </a:defRPr>
      </a:lvl4pPr>
      <a:lvl5pPr marL="2057400" indent="-228600" algn="l" rtl="0" fontAlgn="base">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Word_97-2003-Dokument2.doc"/><Relationship Id="rId13"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oleObject" Target="../embeddings/oleObject4.bin"/><Relationship Id="rId12"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6.emf"/><Relationship Id="rId11" Type="http://schemas.openxmlformats.org/officeDocument/2006/relationships/oleObject" Target="../embeddings/Microsoft_Word_97-2003-Dokument3.doc"/><Relationship Id="rId5" Type="http://schemas.openxmlformats.org/officeDocument/2006/relationships/oleObject" Target="../embeddings/Microsoft_Word_97-2003-Dokument1.doc"/><Relationship Id="rId15" Type="http://schemas.openxmlformats.org/officeDocument/2006/relationships/image" Target="../media/image9.e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7.emf"/><Relationship Id="rId14" Type="http://schemas.openxmlformats.org/officeDocument/2006/relationships/oleObject" Target="../embeddings/Microsoft_Word_97-2003-Dokument4.doc"/></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28600" y="332656"/>
            <a:ext cx="8382000" cy="2592288"/>
          </a:xfrm>
        </p:spPr>
        <p:txBody>
          <a:bodyPr/>
          <a:lstStyle/>
          <a:p>
            <a:r>
              <a:rPr kumimoji="0" lang="de-DE" dirty="0" smtClean="0">
                <a:latin typeface="Trebuchet MS"/>
                <a:cs typeface="Trebuchet MS"/>
              </a:rPr>
              <a:t> </a:t>
            </a:r>
            <a:r>
              <a:rPr kumimoji="0" lang="de-DE" dirty="0">
                <a:latin typeface="Trebuchet MS"/>
                <a:cs typeface="Trebuchet MS"/>
              </a:rPr>
              <a:t/>
            </a:r>
            <a:br>
              <a:rPr kumimoji="0" lang="de-DE" dirty="0">
                <a:latin typeface="Trebuchet MS"/>
                <a:cs typeface="Trebuchet MS"/>
              </a:rPr>
            </a:br>
            <a:r>
              <a:rPr kumimoji="0" lang="de-DE" dirty="0" smtClean="0">
                <a:latin typeface="Trebuchet MS"/>
                <a:cs typeface="Trebuchet MS"/>
              </a:rPr>
              <a:t>Professionelles Lehrer-handeln: Vom Feedback </a:t>
            </a:r>
            <a:r>
              <a:rPr kumimoji="0" lang="de-DE" dirty="0">
                <a:latin typeface="Trebuchet MS"/>
                <a:cs typeface="Trebuchet MS"/>
              </a:rPr>
              <a:t>zum </a:t>
            </a:r>
            <a:br>
              <a:rPr kumimoji="0" lang="de-DE" dirty="0">
                <a:latin typeface="Trebuchet MS"/>
                <a:cs typeface="Trebuchet MS"/>
              </a:rPr>
            </a:br>
            <a:r>
              <a:rPr kumimoji="0" lang="de-DE" dirty="0">
                <a:latin typeface="Trebuchet MS"/>
                <a:cs typeface="Trebuchet MS"/>
              </a:rPr>
              <a:t>Feed-</a:t>
            </a:r>
            <a:r>
              <a:rPr kumimoji="0" lang="de-DE" dirty="0" smtClean="0">
                <a:latin typeface="Trebuchet MS"/>
                <a:cs typeface="Trebuchet MS"/>
              </a:rPr>
              <a:t>Forward</a:t>
            </a:r>
            <a:endParaRPr kumimoji="0" lang="de-DE" dirty="0">
              <a:latin typeface="Trebuchet MS"/>
              <a:cs typeface="Trebuchet MS"/>
            </a:endParaRPr>
          </a:p>
        </p:txBody>
      </p:sp>
      <p:sp>
        <p:nvSpPr>
          <p:cNvPr id="19459" name="Rectangle 3"/>
          <p:cNvSpPr>
            <a:spLocks noGrp="1" noChangeArrowheads="1"/>
          </p:cNvSpPr>
          <p:nvPr>
            <p:ph type="subTitle" idx="1"/>
          </p:nvPr>
        </p:nvSpPr>
        <p:spPr>
          <a:xfrm>
            <a:off x="1475656" y="3573016"/>
            <a:ext cx="6400800" cy="592832"/>
          </a:xfrm>
        </p:spPr>
        <p:txBody>
          <a:bodyPr/>
          <a:lstStyle/>
          <a:p>
            <a:r>
              <a:rPr kumimoji="0" lang="de-DE" sz="2400" dirty="0" smtClean="0">
                <a:latin typeface="Trebuchet MS"/>
                <a:cs typeface="Trebuchet MS"/>
              </a:rPr>
              <a:t>Eine Einführung</a:t>
            </a:r>
            <a:endParaRPr kumimoji="0" lang="de-DE" dirty="0">
              <a:latin typeface="Trebuchet MS"/>
              <a:cs typeface="Trebuchet MS"/>
            </a:endParaRPr>
          </a:p>
        </p:txBody>
      </p:sp>
      <p:sp>
        <p:nvSpPr>
          <p:cNvPr id="19462" name="Rectangle 6"/>
          <p:cNvSpPr>
            <a:spLocks noChangeArrowheads="1"/>
          </p:cNvSpPr>
          <p:nvPr/>
        </p:nvSpPr>
        <p:spPr bwMode="auto">
          <a:xfrm>
            <a:off x="5796136" y="5589240"/>
            <a:ext cx="23954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dirty="0" smtClean="0">
                <a:latin typeface="Trebuchet MS"/>
                <a:cs typeface="Trebuchet MS"/>
              </a:rPr>
              <a:t>Studienseminar</a:t>
            </a:r>
          </a:p>
          <a:p>
            <a:r>
              <a:rPr lang="de-DE" dirty="0" smtClean="0">
                <a:latin typeface="Trebuchet MS"/>
                <a:cs typeface="Trebuchet MS"/>
              </a:rPr>
              <a:t>Gymnasium Weilheim</a:t>
            </a:r>
            <a:endParaRPr lang="de-DE" dirty="0">
              <a:latin typeface="Trebuchet MS"/>
              <a:cs typeface="Trebuchet MS"/>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1589605710"/>
              </p:ext>
            </p:extLst>
          </p:nvPr>
        </p:nvGraphicFramePr>
        <p:xfrm>
          <a:off x="7596336" y="4869160"/>
          <a:ext cx="955675" cy="952500"/>
        </p:xfrm>
        <a:graphic>
          <a:graphicData uri="http://schemas.openxmlformats.org/presentationml/2006/ole">
            <mc:AlternateContent xmlns:mc="http://schemas.openxmlformats.org/markup-compatibility/2006">
              <mc:Choice xmlns:v="urn:schemas-microsoft-com:vml" Requires="v">
                <p:oleObj spid="_x0000_s63520" name="Bild" r:id="rId4" imgW="1016000" imgH="1016000" progId="Word.Picture.8">
                  <p:embed/>
                </p:oleObj>
              </mc:Choice>
              <mc:Fallback>
                <p:oleObj name="Bild" r:id="rId4" imgW="1016000" imgH="10160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4869160"/>
                        <a:ext cx="95567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de-DE" sz="4000" b="0">
                <a:latin typeface="Trebuchet MS"/>
                <a:cs typeface="Trebuchet MS"/>
              </a:rPr>
              <a:t>Schrittweises Vorgehen:</a:t>
            </a:r>
          </a:p>
        </p:txBody>
      </p:sp>
      <p:sp>
        <p:nvSpPr>
          <p:cNvPr id="46085" name="Rectangle 5"/>
          <p:cNvSpPr>
            <a:spLocks noGrp="1" noChangeArrowheads="1"/>
          </p:cNvSpPr>
          <p:nvPr>
            <p:ph type="body" idx="1"/>
          </p:nvPr>
        </p:nvSpPr>
        <p:spPr>
          <a:xfrm>
            <a:off x="685800" y="1981200"/>
            <a:ext cx="7772400" cy="2167880"/>
          </a:xfrm>
        </p:spPr>
        <p:txBody>
          <a:bodyPr/>
          <a:lstStyle/>
          <a:p>
            <a:pPr lvl="2">
              <a:lnSpc>
                <a:spcPct val="90000"/>
              </a:lnSpc>
              <a:buFontTx/>
              <a:buNone/>
            </a:pPr>
            <a:r>
              <a:rPr lang="de-DE" sz="3200" dirty="0">
                <a:latin typeface="Trebuchet MS"/>
                <a:ea typeface="ＭＳ Ｐゴシック" charset="0"/>
                <a:cs typeface="Trebuchet MS"/>
              </a:rPr>
              <a:t>1.	</a:t>
            </a:r>
            <a:r>
              <a:rPr lang="de-DE" sz="3200" dirty="0">
                <a:latin typeface="Trebuchet MS"/>
                <a:cs typeface="Trebuchet MS"/>
              </a:rPr>
              <a:t>Wahrnehmung</a:t>
            </a:r>
          </a:p>
          <a:p>
            <a:pPr lvl="2">
              <a:lnSpc>
                <a:spcPct val="90000"/>
              </a:lnSpc>
              <a:buFontTx/>
              <a:buNone/>
            </a:pPr>
            <a:r>
              <a:rPr lang="de-DE" sz="3200" dirty="0">
                <a:latin typeface="Trebuchet MS"/>
                <a:ea typeface="ＭＳ Ｐゴシック" charset="0"/>
                <a:cs typeface="Trebuchet MS"/>
              </a:rPr>
              <a:t>2.	</a:t>
            </a:r>
            <a:r>
              <a:rPr lang="de-DE" sz="3200" dirty="0">
                <a:latin typeface="Trebuchet MS"/>
                <a:cs typeface="Trebuchet MS"/>
              </a:rPr>
              <a:t>Interpretation</a:t>
            </a:r>
          </a:p>
          <a:p>
            <a:pPr lvl="2">
              <a:lnSpc>
                <a:spcPct val="90000"/>
              </a:lnSpc>
              <a:buFontTx/>
              <a:buNone/>
            </a:pPr>
            <a:r>
              <a:rPr lang="de-DE" sz="3200" dirty="0">
                <a:latin typeface="Trebuchet MS"/>
                <a:ea typeface="ＭＳ Ｐゴシック" charset="0"/>
                <a:cs typeface="Trebuchet MS"/>
              </a:rPr>
              <a:t>3.	</a:t>
            </a:r>
            <a:r>
              <a:rPr lang="de-DE" sz="3200" dirty="0">
                <a:latin typeface="Trebuchet MS"/>
                <a:cs typeface="Trebuchet MS"/>
              </a:rPr>
              <a:t>Empfindung/Gefühl</a:t>
            </a:r>
          </a:p>
          <a:p>
            <a:pPr lvl="2">
              <a:lnSpc>
                <a:spcPct val="90000"/>
              </a:lnSpc>
              <a:buFontTx/>
              <a:buNone/>
            </a:pPr>
            <a:r>
              <a:rPr lang="de-DE" sz="3200" dirty="0">
                <a:latin typeface="Trebuchet MS"/>
                <a:ea typeface="ＭＳ Ｐゴシック" charset="0"/>
                <a:cs typeface="Trebuchet MS"/>
              </a:rPr>
              <a:t>4.	</a:t>
            </a:r>
            <a:r>
              <a:rPr lang="de-DE" sz="3200" dirty="0" smtClean="0">
                <a:latin typeface="Trebuchet MS"/>
                <a:cs typeface="Trebuchet MS"/>
              </a:rPr>
              <a:t>Verhaltensalternative</a:t>
            </a:r>
            <a:endParaRPr lang="de-DE" sz="3200" dirty="0">
              <a:latin typeface="Trebuchet MS"/>
              <a:cs typeface="Trebuchet MS"/>
            </a:endParaRPr>
          </a:p>
        </p:txBody>
      </p:sp>
      <p:sp>
        <p:nvSpPr>
          <p:cNvPr id="46086" name="Rectangle 6"/>
          <p:cNvSpPr>
            <a:spLocks noChangeArrowheads="1"/>
          </p:cNvSpPr>
          <p:nvPr/>
        </p:nvSpPr>
        <p:spPr bwMode="auto">
          <a:xfrm>
            <a:off x="381000" y="472440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81000" lvl="2">
              <a:spcBef>
                <a:spcPts val="750"/>
              </a:spcBef>
              <a:spcAft>
                <a:spcPts val="750"/>
              </a:spcAft>
            </a:pPr>
            <a:r>
              <a:rPr lang="de-DE" sz="3200" dirty="0">
                <a:latin typeface="Trebuchet MS"/>
                <a:cs typeface="Trebuchet MS"/>
              </a:rPr>
              <a:t>Ein ausbalanciertes Feedback befolgt die</a:t>
            </a:r>
            <a:br>
              <a:rPr lang="de-DE" sz="3200" dirty="0">
                <a:latin typeface="Trebuchet MS"/>
                <a:cs typeface="Trebuchet MS"/>
              </a:rPr>
            </a:br>
            <a:r>
              <a:rPr lang="de-DE" sz="3200" b="1" dirty="0" smtClean="0">
                <a:latin typeface="Trebuchet MS"/>
                <a:cs typeface="Trebuchet MS"/>
              </a:rPr>
              <a:t>Zwei</a:t>
            </a:r>
            <a:r>
              <a:rPr lang="de-DE" sz="3200" b="1" dirty="0">
                <a:latin typeface="Trebuchet MS"/>
                <a:cs typeface="Trebuchet MS"/>
              </a:rPr>
              <a:t>-zu-eins-</a:t>
            </a:r>
            <a:r>
              <a:rPr lang="de-DE" sz="3200" b="1" dirty="0" smtClean="0">
                <a:latin typeface="Trebuchet MS"/>
                <a:cs typeface="Trebuchet MS"/>
              </a:rPr>
              <a:t>Regel</a:t>
            </a:r>
            <a:r>
              <a:rPr lang="de-DE" sz="3200" dirty="0" smtClean="0">
                <a:latin typeface="Trebuchet MS"/>
                <a:cs typeface="Trebuchet MS"/>
              </a:rPr>
              <a:t>: </a:t>
            </a:r>
            <a:r>
              <a:rPr lang="de-DE" sz="3200" dirty="0">
                <a:latin typeface="Trebuchet MS"/>
                <a:cs typeface="Trebuchet MS"/>
              </a:rPr>
              <a:t>Auf eine kritische</a:t>
            </a:r>
            <a:br>
              <a:rPr lang="de-DE" sz="3200" dirty="0">
                <a:latin typeface="Trebuchet MS"/>
                <a:cs typeface="Trebuchet MS"/>
              </a:rPr>
            </a:br>
            <a:r>
              <a:rPr lang="de-DE" sz="3200" dirty="0" smtClean="0">
                <a:latin typeface="Trebuchet MS"/>
                <a:cs typeface="Trebuchet MS"/>
              </a:rPr>
              <a:t>Rückmeldung </a:t>
            </a:r>
            <a:r>
              <a:rPr lang="de-DE" sz="3200" dirty="0">
                <a:latin typeface="Trebuchet MS"/>
                <a:cs typeface="Trebuchet MS"/>
              </a:rPr>
              <a:t>kommen zwei positive.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6085">
                                            <p:txEl>
                                              <p:pRg st="0" end="0"/>
                                            </p:txEl>
                                          </p:spTgt>
                                        </p:tgtEl>
                                        <p:attrNameLst>
                                          <p:attrName>style.visibility</p:attrName>
                                        </p:attrNameLst>
                                      </p:cBhvr>
                                      <p:to>
                                        <p:strVal val="visible"/>
                                      </p:to>
                                    </p:set>
                                    <p:anim calcmode="lin" valueType="num">
                                      <p:cBhvr additive="base">
                                        <p:cTn id="13" dur="5000" fill="hold"/>
                                        <p:tgtEl>
                                          <p:spTgt spid="46085">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6085">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46085">
                                            <p:txEl>
                                              <p:pRg st="1" end="1"/>
                                            </p:txEl>
                                          </p:spTgt>
                                        </p:tgtEl>
                                        <p:attrNameLst>
                                          <p:attrName>style.visibility</p:attrName>
                                        </p:attrNameLst>
                                      </p:cBhvr>
                                      <p:to>
                                        <p:strVal val="visible"/>
                                      </p:to>
                                    </p:set>
                                    <p:anim calcmode="lin" valueType="num">
                                      <p:cBhvr additive="base">
                                        <p:cTn id="17" dur="5000" fill="hold"/>
                                        <p:tgtEl>
                                          <p:spTgt spid="46085">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46085">
                                            <p:txEl>
                                              <p:pRg st="1" end="1"/>
                                            </p:txEl>
                                          </p:spTgt>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46085">
                                            <p:txEl>
                                              <p:pRg st="2" end="2"/>
                                            </p:txEl>
                                          </p:spTgt>
                                        </p:tgtEl>
                                        <p:attrNameLst>
                                          <p:attrName>style.visibility</p:attrName>
                                        </p:attrNameLst>
                                      </p:cBhvr>
                                      <p:to>
                                        <p:strVal val="visible"/>
                                      </p:to>
                                    </p:set>
                                    <p:anim calcmode="lin" valueType="num">
                                      <p:cBhvr additive="base">
                                        <p:cTn id="21" dur="5000" fill="hold"/>
                                        <p:tgtEl>
                                          <p:spTgt spid="46085">
                                            <p:txEl>
                                              <p:pRg st="2" end="2"/>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6085">
                                            <p:txEl>
                                              <p:pRg st="2" end="2"/>
                                            </p:txEl>
                                          </p:spTgt>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46085">
                                            <p:txEl>
                                              <p:pRg st="3" end="3"/>
                                            </p:txEl>
                                          </p:spTgt>
                                        </p:tgtEl>
                                        <p:attrNameLst>
                                          <p:attrName>style.visibility</p:attrName>
                                        </p:attrNameLst>
                                      </p:cBhvr>
                                      <p:to>
                                        <p:strVal val="visible"/>
                                      </p:to>
                                    </p:set>
                                    <p:anim calcmode="lin" valueType="num">
                                      <p:cBhvr additive="base">
                                        <p:cTn id="25" dur="5000" fill="hold"/>
                                        <p:tgtEl>
                                          <p:spTgt spid="46085">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60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6"/>
                                        </p:tgtEl>
                                        <p:attrNameLst>
                                          <p:attrName>style.visibility</p:attrName>
                                        </p:attrNameLst>
                                      </p:cBhvr>
                                      <p:to>
                                        <p:strVal val="visible"/>
                                      </p:to>
                                    </p:set>
                                    <p:anim calcmode="lin" valueType="num">
                                      <p:cBhvr additive="base">
                                        <p:cTn id="31" dur="500" fill="hold"/>
                                        <p:tgtEl>
                                          <p:spTgt spid="46086"/>
                                        </p:tgtEl>
                                        <p:attrNameLst>
                                          <p:attrName>ppt_x</p:attrName>
                                        </p:attrNameLst>
                                      </p:cBhvr>
                                      <p:tavLst>
                                        <p:tav tm="0">
                                          <p:val>
                                            <p:strVal val="#ppt_x"/>
                                          </p:val>
                                        </p:tav>
                                        <p:tav tm="100000">
                                          <p:val>
                                            <p:strVal val="#ppt_x"/>
                                          </p:val>
                                        </p:tav>
                                      </p:tavLst>
                                    </p:anim>
                                    <p:anim calcmode="lin" valueType="num">
                                      <p:cBhvr additive="base">
                                        <p:cTn id="3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5" grpId="0" build="p"/>
      <p:bldP spid="460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7772400" cy="1143000"/>
          </a:xfrm>
        </p:spPr>
        <p:txBody>
          <a:bodyPr/>
          <a:lstStyle/>
          <a:p>
            <a:r>
              <a:rPr lang="de-DE" sz="4000" b="0" dirty="0" smtClean="0">
                <a:latin typeface="Trebuchet MS"/>
                <a:cs typeface="Trebuchet MS"/>
              </a:rPr>
              <a:t>Begleitung des </a:t>
            </a:r>
            <a:r>
              <a:rPr lang="de-DE" sz="4000" b="0" dirty="0">
                <a:latin typeface="Trebuchet MS"/>
                <a:cs typeface="Trebuchet MS"/>
              </a:rPr>
              <a:t>fortlaufenden </a:t>
            </a:r>
            <a:r>
              <a:rPr lang="de-DE" sz="4000" b="0" dirty="0" smtClean="0">
                <a:latin typeface="Trebuchet MS"/>
                <a:cs typeface="Trebuchet MS"/>
              </a:rPr>
              <a:t>Entwicklungsprozesses</a:t>
            </a:r>
            <a:r>
              <a:rPr lang="de-DE" sz="4000" b="0" dirty="0">
                <a:latin typeface="Trebuchet MS"/>
                <a:cs typeface="Trebuchet MS"/>
              </a:rPr>
              <a:t>:</a:t>
            </a:r>
            <a:endParaRPr lang="de-DE" dirty="0">
              <a:latin typeface="Trebuchet MS"/>
              <a:cs typeface="Trebuchet MS"/>
            </a:endParaRPr>
          </a:p>
        </p:txBody>
      </p:sp>
      <p:sp>
        <p:nvSpPr>
          <p:cNvPr id="56323" name="Rectangle 3"/>
          <p:cNvSpPr>
            <a:spLocks noGrp="1" noChangeArrowheads="1"/>
          </p:cNvSpPr>
          <p:nvPr>
            <p:ph type="body" idx="1"/>
          </p:nvPr>
        </p:nvSpPr>
        <p:spPr>
          <a:xfrm>
            <a:off x="683568" y="1772816"/>
            <a:ext cx="7772400" cy="4752528"/>
          </a:xfrm>
        </p:spPr>
        <p:txBody>
          <a:bodyPr/>
          <a:lstStyle/>
          <a:p>
            <a:pPr marL="0" indent="0">
              <a:buFontTx/>
              <a:buNone/>
            </a:pPr>
            <a:r>
              <a:rPr lang="de-DE" dirty="0">
                <a:latin typeface="Trebuchet MS"/>
                <a:cs typeface="Trebuchet MS"/>
              </a:rPr>
              <a:t>unterschiedliche Formen der Fremd- und Selbstevaluation, z. B.: </a:t>
            </a:r>
          </a:p>
          <a:p>
            <a:pPr marL="533400" indent="-533400">
              <a:buFont typeface="Wingdings" charset="2"/>
              <a:buChar char="ü"/>
            </a:pPr>
            <a:r>
              <a:rPr lang="de-DE" dirty="0">
                <a:latin typeface="Trebuchet MS"/>
                <a:cs typeface="Trebuchet MS"/>
              </a:rPr>
              <a:t>Lerntagebuch</a:t>
            </a:r>
          </a:p>
          <a:p>
            <a:pPr marL="533400" indent="-533400">
              <a:buFont typeface="Wingdings" charset="2"/>
              <a:buChar char="ü"/>
            </a:pPr>
            <a:r>
              <a:rPr lang="de-DE" dirty="0">
                <a:latin typeface="Trebuchet MS"/>
                <a:cs typeface="Trebuchet MS"/>
              </a:rPr>
              <a:t>Lernpartnerschaft</a:t>
            </a:r>
          </a:p>
          <a:p>
            <a:pPr marL="533400" indent="-533400">
              <a:buFont typeface="Wingdings" charset="2"/>
              <a:buChar char="ü"/>
            </a:pPr>
            <a:r>
              <a:rPr lang="de-DE" dirty="0" smtClean="0">
                <a:latin typeface="Trebuchet MS"/>
                <a:cs typeface="Trebuchet MS"/>
              </a:rPr>
              <a:t>kollegiale Unterrichtsbesuche</a:t>
            </a:r>
          </a:p>
          <a:p>
            <a:pPr marL="533400" indent="-533400">
              <a:buFont typeface="Wingdings" charset="2"/>
              <a:buChar char="ü"/>
            </a:pPr>
            <a:r>
              <a:rPr lang="de-DE" sz="3600" dirty="0" smtClean="0">
                <a:latin typeface="Trebuchet MS"/>
                <a:cs typeface="Trebuchet MS"/>
              </a:rPr>
              <a:t>Schülerbefragung</a:t>
            </a:r>
          </a:p>
          <a:p>
            <a:pPr marL="0" indent="0">
              <a:buNone/>
            </a:pPr>
            <a:r>
              <a:rPr lang="de-DE" b="1" dirty="0" smtClean="0">
                <a:latin typeface="Trebuchet MS"/>
                <a:cs typeface="Trebuchet MS"/>
              </a:rPr>
              <a:t>N. B.: </a:t>
            </a:r>
            <a:r>
              <a:rPr lang="de-DE" dirty="0" smtClean="0">
                <a:latin typeface="Trebuchet MS"/>
                <a:cs typeface="Trebuchet MS"/>
              </a:rPr>
              <a:t>Der Feedbacknehmer ist immer Initiator und damit Herr des Geschehens!</a:t>
            </a:r>
            <a:endParaRPr lang="de-DE"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 calcmode="lin" valueType="num">
                                      <p:cBhvr additive="base">
                                        <p:cTn id="24" dur="5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56323">
                                            <p:txEl>
                                              <p:pRg st="4" end="4"/>
                                            </p:txEl>
                                          </p:spTgt>
                                        </p:tgtEl>
                                        <p:attrNameLst>
                                          <p:attrName>style.visibility</p:attrName>
                                        </p:attrNameLst>
                                      </p:cBhvr>
                                      <p:to>
                                        <p:strVal val="visible"/>
                                      </p:to>
                                    </p:set>
                                    <p:anim calcmode="lin" valueType="num">
                                      <p:cBhvr additive="base">
                                        <p:cTn id="36" dur="5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56323">
                                            <p:txEl>
                                              <p:pRg st="5" end="5"/>
                                            </p:txEl>
                                          </p:spTgt>
                                        </p:tgtEl>
                                        <p:attrNameLst>
                                          <p:attrName>style.visibility</p:attrName>
                                        </p:attrNameLst>
                                      </p:cBhvr>
                                      <p:to>
                                        <p:strVal val="visible"/>
                                      </p:to>
                                    </p:set>
                                    <p:anim calcmode="lin" valueType="num">
                                      <p:cBhvr additive="base">
                                        <p:cTn id="42" dur="50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7772400" cy="1143000"/>
          </a:xfrm>
        </p:spPr>
        <p:txBody>
          <a:bodyPr/>
          <a:lstStyle/>
          <a:p>
            <a:r>
              <a:rPr lang="de-DE" sz="4000" b="0" dirty="0" smtClean="0">
                <a:latin typeface="Trebuchet MS"/>
                <a:cs typeface="Trebuchet MS"/>
              </a:rPr>
              <a:t>Feedback ist </a:t>
            </a:r>
            <a:r>
              <a:rPr lang="de-DE" sz="4000" dirty="0" smtClean="0">
                <a:latin typeface="Trebuchet MS"/>
                <a:cs typeface="Trebuchet MS"/>
              </a:rPr>
              <a:t>keine</a:t>
            </a:r>
            <a:r>
              <a:rPr lang="de-DE" sz="4000" b="0" dirty="0" smtClean="0">
                <a:latin typeface="Trebuchet MS"/>
                <a:cs typeface="Trebuchet MS"/>
              </a:rPr>
              <a:t> Bewertung oder gar Beurteilung ... </a:t>
            </a:r>
            <a:endParaRPr lang="de-DE" sz="4000" b="0" dirty="0">
              <a:latin typeface="Trebuchet MS"/>
              <a:cs typeface="Trebuchet MS"/>
            </a:endParaRPr>
          </a:p>
        </p:txBody>
      </p:sp>
      <p:sp>
        <p:nvSpPr>
          <p:cNvPr id="56323" name="Rectangle 3"/>
          <p:cNvSpPr>
            <a:spLocks noGrp="1" noChangeArrowheads="1"/>
          </p:cNvSpPr>
          <p:nvPr>
            <p:ph type="body" idx="1"/>
          </p:nvPr>
        </p:nvSpPr>
        <p:spPr>
          <a:xfrm>
            <a:off x="683568" y="1628800"/>
            <a:ext cx="7772400" cy="5112568"/>
          </a:xfrm>
        </p:spPr>
        <p:txBody>
          <a:bodyPr/>
          <a:lstStyle/>
          <a:p>
            <a:pPr marL="533400" indent="-533400">
              <a:buFont typeface="Wingdings" charset="0"/>
              <a:buChar char="à"/>
            </a:pPr>
            <a:r>
              <a:rPr lang="de-DE" dirty="0" smtClean="0">
                <a:latin typeface="Trebuchet MS"/>
                <a:cs typeface="Trebuchet MS"/>
                <a:sym typeface="Wingdings"/>
              </a:rPr>
              <a:t>mehrere Feedbackgeber, damit der subjektive Charakter deutlich wird</a:t>
            </a:r>
            <a:endParaRPr lang="de-DE" dirty="0">
              <a:latin typeface="Trebuchet MS"/>
              <a:cs typeface="Trebuchet MS"/>
            </a:endParaRPr>
          </a:p>
          <a:p>
            <a:pPr marL="533400" indent="-533400">
              <a:buFont typeface="Wingdings" charset="0"/>
              <a:buChar char="à"/>
            </a:pPr>
            <a:r>
              <a:rPr lang="de-DE" dirty="0" smtClean="0">
                <a:latin typeface="Trebuchet MS"/>
                <a:cs typeface="Trebuchet MS"/>
              </a:rPr>
              <a:t>Freiwilligkeit</a:t>
            </a:r>
            <a:endParaRPr lang="de-DE" dirty="0">
              <a:latin typeface="Trebuchet MS"/>
              <a:cs typeface="Trebuchet MS"/>
            </a:endParaRPr>
          </a:p>
          <a:p>
            <a:pPr marL="533400" indent="-533400">
              <a:buFont typeface="Wingdings" charset="0"/>
              <a:buChar char="à"/>
            </a:pPr>
            <a:r>
              <a:rPr lang="de-DE" dirty="0">
                <a:latin typeface="Trebuchet MS"/>
                <a:cs typeface="Trebuchet MS"/>
              </a:rPr>
              <a:t>r</a:t>
            </a:r>
            <a:r>
              <a:rPr lang="de-DE" dirty="0" smtClean="0">
                <a:latin typeface="Trebuchet MS"/>
                <a:cs typeface="Trebuchet MS"/>
              </a:rPr>
              <a:t>eflektierte Auswahl des Gegenstands der Rückmeldung</a:t>
            </a:r>
          </a:p>
          <a:p>
            <a:pPr marL="533400" indent="-533400">
              <a:buFont typeface="Wingdings" charset="0"/>
              <a:buChar char="à"/>
            </a:pPr>
            <a:r>
              <a:rPr lang="de-DE" dirty="0">
                <a:latin typeface="Trebuchet MS"/>
                <a:cs typeface="Trebuchet MS"/>
              </a:rPr>
              <a:t>a</a:t>
            </a:r>
            <a:r>
              <a:rPr lang="de-DE" dirty="0" smtClean="0">
                <a:latin typeface="Trebuchet MS"/>
                <a:cs typeface="Trebuchet MS"/>
              </a:rPr>
              <a:t>nschließende Reflexion mit einer Person des Vertrauens</a:t>
            </a:r>
          </a:p>
          <a:p>
            <a:pPr marL="0" indent="0" algn="ctr">
              <a:buNone/>
            </a:pPr>
            <a:r>
              <a:rPr lang="de-DE" sz="4000" dirty="0" smtClean="0">
                <a:latin typeface="Trebuchet MS"/>
                <a:cs typeface="Trebuchet MS"/>
              </a:rPr>
              <a:t>... sondern ein Instrument zur Selbstreflexion</a:t>
            </a:r>
          </a:p>
        </p:txBody>
      </p:sp>
    </p:spTree>
    <p:extLst>
      <p:ext uri="{BB962C8B-B14F-4D97-AF65-F5344CB8AC3E}">
        <p14:creationId xmlns:p14="http://schemas.microsoft.com/office/powerpoint/2010/main" val="2527016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 calcmode="lin" valueType="num">
                                      <p:cBhvr additive="base">
                                        <p:cTn id="24" dur="5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56323">
                                            <p:txEl>
                                              <p:pRg st="4" end="4"/>
                                            </p:txEl>
                                          </p:spTgt>
                                        </p:tgtEl>
                                        <p:attrNameLst>
                                          <p:attrName>style.visibility</p:attrName>
                                        </p:attrNameLst>
                                      </p:cBhvr>
                                      <p:to>
                                        <p:strVal val="visible"/>
                                      </p:to>
                                    </p:set>
                                    <p:anim calcmode="lin" valueType="num">
                                      <p:cBhvr additive="base">
                                        <p:cTn id="36" dur="5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0"/>
            <a:ext cx="7772400" cy="978644"/>
          </a:xfrm>
        </p:spPr>
        <p:txBody>
          <a:bodyPr/>
          <a:lstStyle/>
          <a:p>
            <a:r>
              <a:rPr lang="de-DE" sz="4000" b="0" dirty="0" smtClean="0">
                <a:latin typeface="Trebuchet MS"/>
                <a:cs typeface="Trebuchet MS"/>
              </a:rPr>
              <a:t>Auf die Haltung kommt es an!</a:t>
            </a:r>
            <a:endParaRPr lang="de-DE" sz="4000" b="0" dirty="0">
              <a:latin typeface="Trebuchet MS"/>
              <a:cs typeface="Trebuchet MS"/>
            </a:endParaRPr>
          </a:p>
        </p:txBody>
      </p:sp>
      <p:sp>
        <p:nvSpPr>
          <p:cNvPr id="56323" name="Rectangle 3"/>
          <p:cNvSpPr>
            <a:spLocks noGrp="1" noChangeArrowheads="1"/>
          </p:cNvSpPr>
          <p:nvPr>
            <p:ph type="body" idx="1"/>
          </p:nvPr>
        </p:nvSpPr>
        <p:spPr>
          <a:xfrm>
            <a:off x="539552" y="1889448"/>
            <a:ext cx="7772400" cy="4968552"/>
          </a:xfrm>
          <a:prstGeom prst="blockArc">
            <a:avLst/>
          </a:prstGeom>
        </p:spPr>
        <p:txBody>
          <a:bodyPr/>
          <a:lstStyle/>
          <a:p>
            <a:pPr marL="0" indent="0">
              <a:buNone/>
            </a:pPr>
            <a:endParaRPr lang="de-DE" sz="3600" dirty="0" smtClean="0">
              <a:latin typeface="Trebuchet MS"/>
              <a:cs typeface="Trebuchet MS"/>
              <a:sym typeface="Wingdings"/>
            </a:endParaRPr>
          </a:p>
          <a:p>
            <a:pPr marL="0" indent="0">
              <a:buNone/>
            </a:pPr>
            <a:r>
              <a:rPr lang="de-DE" sz="3600" dirty="0" smtClean="0">
                <a:latin typeface="Trebuchet MS"/>
                <a:cs typeface="Trebuchet MS"/>
                <a:sym typeface="Wingdings"/>
              </a:rPr>
              <a:t>Wichtiger als das, was wir machen, ist, </a:t>
            </a:r>
            <a:r>
              <a:rPr lang="de-DE" sz="3600" i="1" dirty="0" smtClean="0">
                <a:latin typeface="Trebuchet MS"/>
                <a:cs typeface="Trebuchet MS"/>
                <a:sym typeface="Wingdings"/>
              </a:rPr>
              <a:t>wie</a:t>
            </a:r>
            <a:r>
              <a:rPr lang="de-DE" sz="3600" dirty="0" smtClean="0">
                <a:latin typeface="Trebuchet MS"/>
                <a:cs typeface="Trebuchet MS"/>
                <a:sym typeface="Wingdings"/>
              </a:rPr>
              <a:t> und </a:t>
            </a:r>
            <a:r>
              <a:rPr lang="de-DE" sz="3600" i="1" dirty="0" smtClean="0">
                <a:latin typeface="Trebuchet MS"/>
                <a:cs typeface="Trebuchet MS"/>
                <a:sym typeface="Wingdings"/>
              </a:rPr>
              <a:t>warum </a:t>
            </a:r>
            <a:r>
              <a:rPr lang="de-DE" sz="3600" dirty="0" smtClean="0">
                <a:latin typeface="Trebuchet MS"/>
                <a:cs typeface="Trebuchet MS"/>
                <a:sym typeface="Wingdings"/>
              </a:rPr>
              <a:t>wir es machen.</a:t>
            </a:r>
          </a:p>
          <a:p>
            <a:pPr marL="0" indent="0">
              <a:buNone/>
            </a:pPr>
            <a:r>
              <a:rPr lang="de-DE" sz="1800" dirty="0" smtClean="0">
                <a:latin typeface="Trebuchet MS"/>
                <a:cs typeface="Trebuchet MS"/>
                <a:sym typeface="Wingdings"/>
              </a:rPr>
              <a:t>vgl. Simon </a:t>
            </a:r>
            <a:r>
              <a:rPr lang="de-DE" sz="1800" dirty="0" err="1" smtClean="0">
                <a:latin typeface="Trebuchet MS"/>
                <a:cs typeface="Trebuchet MS"/>
                <a:sym typeface="Wingdings"/>
              </a:rPr>
              <a:t>Sinek</a:t>
            </a:r>
            <a:r>
              <a:rPr lang="de-DE" sz="1800" dirty="0" smtClean="0">
                <a:latin typeface="Trebuchet MS"/>
                <a:cs typeface="Trebuchet MS"/>
                <a:sym typeface="Wingdings"/>
              </a:rPr>
              <a:t>, </a:t>
            </a:r>
            <a:r>
              <a:rPr lang="de-DE" sz="1800" dirty="0" err="1" smtClean="0">
                <a:latin typeface="Trebuchet MS"/>
                <a:cs typeface="Trebuchet MS"/>
                <a:sym typeface="Wingdings"/>
              </a:rPr>
              <a:t>Always</a:t>
            </a:r>
            <a:r>
              <a:rPr lang="de-DE" sz="1800" dirty="0" smtClean="0">
                <a:latin typeface="Trebuchet MS"/>
                <a:cs typeface="Trebuchet MS"/>
                <a:sym typeface="Wingdings"/>
              </a:rPr>
              <a:t> </a:t>
            </a:r>
            <a:r>
              <a:rPr lang="de-DE" sz="1800" dirty="0" err="1" smtClean="0">
                <a:latin typeface="Trebuchet MS"/>
                <a:cs typeface="Trebuchet MS"/>
                <a:sym typeface="Wingdings"/>
              </a:rPr>
              <a:t>ask</a:t>
            </a:r>
            <a:r>
              <a:rPr lang="de-DE" sz="1800" dirty="0" smtClean="0">
                <a:latin typeface="Trebuchet MS"/>
                <a:cs typeface="Trebuchet MS"/>
                <a:sym typeface="Wingdings"/>
              </a:rPr>
              <a:t> </a:t>
            </a:r>
            <a:r>
              <a:rPr lang="de-DE" sz="1800" dirty="0" err="1" smtClean="0">
                <a:latin typeface="Trebuchet MS"/>
                <a:cs typeface="Trebuchet MS"/>
                <a:sym typeface="Wingdings"/>
              </a:rPr>
              <a:t>why</a:t>
            </a:r>
            <a:r>
              <a:rPr lang="de-DE" sz="1800" dirty="0">
                <a:latin typeface="Trebuchet MS"/>
                <a:cs typeface="Trebuchet MS"/>
                <a:sym typeface="Wingdings"/>
              </a:rPr>
              <a:t>: </a:t>
            </a:r>
            <a:r>
              <a:rPr lang="de-DE" sz="1800" dirty="0" smtClean="0">
                <a:latin typeface="Trebuchet MS"/>
                <a:cs typeface="Trebuchet MS"/>
                <a:sym typeface="Wingdings"/>
              </a:rPr>
              <a:t>https</a:t>
            </a:r>
            <a:r>
              <a:rPr lang="de-DE" sz="1800" dirty="0">
                <a:latin typeface="Trebuchet MS"/>
                <a:cs typeface="Trebuchet MS"/>
                <a:sym typeface="Wingdings"/>
              </a:rPr>
              <a:t>://</a:t>
            </a:r>
            <a:r>
              <a:rPr lang="de-DE" sz="1800" dirty="0" err="1">
                <a:latin typeface="Trebuchet MS"/>
                <a:cs typeface="Trebuchet MS"/>
                <a:sym typeface="Wingdings"/>
              </a:rPr>
              <a:t>www.youtube.com</a:t>
            </a:r>
            <a:r>
              <a:rPr lang="de-DE" sz="1800" dirty="0">
                <a:latin typeface="Trebuchet MS"/>
                <a:cs typeface="Trebuchet MS"/>
                <a:sym typeface="Wingdings"/>
              </a:rPr>
              <a:t>/</a:t>
            </a:r>
            <a:r>
              <a:rPr lang="de-DE" sz="1800" dirty="0" err="1">
                <a:latin typeface="Trebuchet MS"/>
                <a:cs typeface="Trebuchet MS"/>
                <a:sym typeface="Wingdings"/>
              </a:rPr>
              <a:t>watch?v</a:t>
            </a:r>
            <a:r>
              <a:rPr lang="de-DE" sz="1800" dirty="0">
                <a:latin typeface="Trebuchet MS"/>
                <a:cs typeface="Trebuchet MS"/>
                <a:sym typeface="Wingdings"/>
              </a:rPr>
              <a:t>=sioZd3AxmnE</a:t>
            </a:r>
            <a:endParaRPr lang="de-DE" sz="1800" dirty="0" smtClean="0">
              <a:latin typeface="Trebuchet MS"/>
              <a:cs typeface="Trebuchet MS"/>
              <a:sym typeface="Wingdings"/>
            </a:endParaRPr>
          </a:p>
          <a:p>
            <a:pPr marL="0" indent="0">
              <a:buNone/>
            </a:pPr>
            <a:endParaRPr lang="de-DE" sz="2400" dirty="0" smtClean="0">
              <a:latin typeface="Trebuchet MS"/>
              <a:cs typeface="Trebuchet MS"/>
              <a:sym typeface="Wingdings"/>
            </a:endParaRPr>
          </a:p>
          <a:p>
            <a:pPr marL="0" indent="0">
              <a:buNone/>
            </a:pPr>
            <a:endParaRPr lang="de-DE" sz="2400" dirty="0">
              <a:latin typeface="Trebuchet MS"/>
              <a:cs typeface="Trebuchet MS"/>
              <a:sym typeface="Wingdings"/>
            </a:endParaRPr>
          </a:p>
          <a:p>
            <a:pPr marL="0" indent="0">
              <a:buNone/>
            </a:pPr>
            <a:endParaRPr lang="de-DE" sz="2400" dirty="0">
              <a:latin typeface="Trebuchet MS"/>
              <a:cs typeface="Trebuchet MS"/>
              <a:sym typeface="Wingdings"/>
            </a:endParaRPr>
          </a:p>
          <a:p>
            <a:pPr marL="0" indent="0">
              <a:buNone/>
            </a:pPr>
            <a:r>
              <a:rPr lang="de-DE" sz="2000" dirty="0" smtClean="0">
                <a:latin typeface="Trebuchet MS"/>
                <a:cs typeface="Trebuchet MS"/>
              </a:rPr>
              <a:t>				</a:t>
            </a:r>
          </a:p>
          <a:p>
            <a:pPr marL="0" indent="0">
              <a:buNone/>
            </a:pPr>
            <a:r>
              <a:rPr lang="de-DE" sz="2000" dirty="0">
                <a:latin typeface="Trebuchet MS"/>
                <a:cs typeface="Trebuchet MS"/>
              </a:rPr>
              <a:t>	</a:t>
            </a:r>
            <a:r>
              <a:rPr lang="de-DE" sz="2000" dirty="0" smtClean="0">
                <a:latin typeface="Trebuchet MS"/>
                <a:cs typeface="Trebuchet MS"/>
              </a:rPr>
              <a:t>			</a:t>
            </a:r>
            <a:r>
              <a:rPr lang="de-DE" sz="2000" dirty="0" smtClean="0">
                <a:solidFill>
                  <a:srgbClr val="AF7320"/>
                </a:solidFill>
                <a:latin typeface="Trebuchet MS"/>
                <a:cs typeface="Trebuchet MS"/>
              </a:rPr>
              <a:t>K3W</a:t>
            </a:r>
            <a:r>
              <a:rPr lang="de-DE" sz="2000" baseline="30000" dirty="0" smtClean="0">
                <a:solidFill>
                  <a:srgbClr val="AF7320"/>
                </a:solidFill>
                <a:latin typeface="Trebuchet MS"/>
                <a:cs typeface="Trebuchet MS"/>
              </a:rPr>
              <a:t>+</a:t>
            </a:r>
            <a:r>
              <a:rPr lang="de-DE" sz="2000" dirty="0" smtClean="0">
                <a:solidFill>
                  <a:srgbClr val="AF7320"/>
                </a:solidFill>
                <a:latin typeface="Trebuchet MS"/>
                <a:cs typeface="Trebuchet MS"/>
              </a:rPr>
              <a:t>-Modell nach Klaus </a:t>
            </a:r>
            <a:r>
              <a:rPr lang="de-DE" sz="2000" dirty="0" err="1" smtClean="0">
                <a:solidFill>
                  <a:srgbClr val="AF7320"/>
                </a:solidFill>
                <a:latin typeface="Trebuchet MS"/>
                <a:cs typeface="Trebuchet MS"/>
              </a:rPr>
              <a:t>Zierer</a:t>
            </a:r>
            <a:endParaRPr lang="de-DE" sz="2000" baseline="30000" dirty="0" smtClean="0">
              <a:solidFill>
                <a:srgbClr val="AF7320"/>
              </a:solidFill>
              <a:latin typeface="Trebuchet MS"/>
              <a:cs typeface="Trebuchet MS"/>
            </a:endParaRPr>
          </a:p>
        </p:txBody>
      </p:sp>
      <p:sp>
        <p:nvSpPr>
          <p:cNvPr id="2" name="Ring 1"/>
          <p:cNvSpPr/>
          <p:nvPr/>
        </p:nvSpPr>
        <p:spPr bwMode="auto">
          <a:xfrm>
            <a:off x="1619672" y="620688"/>
            <a:ext cx="6264696" cy="5904656"/>
          </a:xfrm>
          <a:prstGeom prst="donu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FFFFFF"/>
              </a:solidFill>
              <a:effectLst/>
              <a:latin typeface="Arial" charset="0"/>
              <a:ea typeface="ＭＳ Ｐゴシック" charset="0"/>
            </a:endParaRPr>
          </a:p>
        </p:txBody>
      </p:sp>
      <p:sp>
        <p:nvSpPr>
          <p:cNvPr id="3" name="Textfeld 2"/>
          <p:cNvSpPr txBox="1"/>
          <p:nvPr/>
        </p:nvSpPr>
        <p:spPr>
          <a:xfrm>
            <a:off x="3923928" y="620688"/>
            <a:ext cx="1429498" cy="523220"/>
          </a:xfrm>
          <a:prstGeom prst="rect">
            <a:avLst/>
          </a:prstGeom>
          <a:noFill/>
        </p:spPr>
        <p:txBody>
          <a:bodyPr wrap="none" rtlCol="0">
            <a:spAutoFit/>
          </a:bodyPr>
          <a:lstStyle/>
          <a:p>
            <a:r>
              <a:rPr lang="de-DE" sz="2800" dirty="0" smtClean="0">
                <a:solidFill>
                  <a:srgbClr val="93611A"/>
                </a:solidFill>
                <a:latin typeface="Trebuchet MS"/>
                <a:cs typeface="Trebuchet MS"/>
              </a:rPr>
              <a:t>Kontext</a:t>
            </a:r>
            <a:endParaRPr lang="de-DE" sz="2800" dirty="0">
              <a:solidFill>
                <a:srgbClr val="93611A"/>
              </a:solidFill>
              <a:latin typeface="Trebuchet MS"/>
              <a:cs typeface="Trebuchet MS"/>
            </a:endParaRPr>
          </a:p>
        </p:txBody>
      </p:sp>
      <p:sp>
        <p:nvSpPr>
          <p:cNvPr id="6" name="Textfeld 5"/>
          <p:cNvSpPr txBox="1"/>
          <p:nvPr/>
        </p:nvSpPr>
        <p:spPr>
          <a:xfrm>
            <a:off x="4283968" y="1124744"/>
            <a:ext cx="739054" cy="523220"/>
          </a:xfrm>
          <a:prstGeom prst="rect">
            <a:avLst/>
          </a:prstGeom>
          <a:noFill/>
        </p:spPr>
        <p:txBody>
          <a:bodyPr wrap="none" rtlCol="0">
            <a:spAutoFit/>
          </a:bodyPr>
          <a:lstStyle/>
          <a:p>
            <a:r>
              <a:rPr lang="de-DE" sz="2800" dirty="0" smtClean="0">
                <a:solidFill>
                  <a:srgbClr val="93611A"/>
                </a:solidFill>
                <a:latin typeface="Trebuchet MS"/>
                <a:cs typeface="Trebuchet MS"/>
              </a:rPr>
              <a:t>Tun</a:t>
            </a:r>
            <a:endParaRPr lang="de-DE" sz="2800" dirty="0">
              <a:solidFill>
                <a:srgbClr val="93611A"/>
              </a:solidFill>
              <a:latin typeface="Trebuchet MS"/>
              <a:cs typeface="Trebuchet MS"/>
            </a:endParaRPr>
          </a:p>
        </p:txBody>
      </p:sp>
      <p:sp>
        <p:nvSpPr>
          <p:cNvPr id="7" name="Textfeld 6"/>
          <p:cNvSpPr txBox="1"/>
          <p:nvPr/>
        </p:nvSpPr>
        <p:spPr>
          <a:xfrm>
            <a:off x="3648512" y="1628800"/>
            <a:ext cx="2363648" cy="523220"/>
          </a:xfrm>
          <a:prstGeom prst="rect">
            <a:avLst/>
          </a:prstGeom>
          <a:noFill/>
        </p:spPr>
        <p:txBody>
          <a:bodyPr wrap="none" rtlCol="0">
            <a:spAutoFit/>
          </a:bodyPr>
          <a:lstStyle/>
          <a:p>
            <a:r>
              <a:rPr lang="de-DE" sz="2800" dirty="0" smtClean="0">
                <a:solidFill>
                  <a:srgbClr val="AF7320"/>
                </a:solidFill>
                <a:latin typeface="Trebuchet MS"/>
                <a:cs typeface="Trebuchet MS"/>
              </a:rPr>
              <a:t>Kompetenzen</a:t>
            </a:r>
            <a:endParaRPr lang="de-DE" sz="2800" dirty="0">
              <a:solidFill>
                <a:srgbClr val="AF7320"/>
              </a:solidFill>
              <a:latin typeface="Trebuchet MS"/>
              <a:cs typeface="Trebuchet MS"/>
            </a:endParaRPr>
          </a:p>
        </p:txBody>
      </p:sp>
      <p:sp>
        <p:nvSpPr>
          <p:cNvPr id="8" name="Textfeld 7"/>
          <p:cNvSpPr txBox="1"/>
          <p:nvPr/>
        </p:nvSpPr>
        <p:spPr>
          <a:xfrm>
            <a:off x="3995936" y="2276872"/>
            <a:ext cx="1429147" cy="523220"/>
          </a:xfrm>
          <a:prstGeom prst="rect">
            <a:avLst/>
          </a:prstGeom>
          <a:noFill/>
        </p:spPr>
        <p:txBody>
          <a:bodyPr wrap="none" rtlCol="0">
            <a:spAutoFit/>
          </a:bodyPr>
          <a:lstStyle/>
          <a:p>
            <a:r>
              <a:rPr lang="de-DE" sz="2800" dirty="0" smtClean="0">
                <a:solidFill>
                  <a:srgbClr val="D98D21"/>
                </a:solidFill>
                <a:latin typeface="Trebuchet MS"/>
                <a:cs typeface="Trebuchet MS"/>
              </a:rPr>
              <a:t>Haltung</a:t>
            </a:r>
            <a:endParaRPr lang="de-DE" sz="2800" dirty="0">
              <a:solidFill>
                <a:srgbClr val="D98D21"/>
              </a:solidFill>
              <a:latin typeface="Trebuchet MS"/>
              <a:cs typeface="Trebuchet MS"/>
            </a:endParaRPr>
          </a:p>
        </p:txBody>
      </p:sp>
      <p:sp>
        <p:nvSpPr>
          <p:cNvPr id="9" name="Textfeld 8"/>
          <p:cNvSpPr txBox="1"/>
          <p:nvPr/>
        </p:nvSpPr>
        <p:spPr>
          <a:xfrm>
            <a:off x="3995936" y="4005064"/>
            <a:ext cx="1343938" cy="523220"/>
          </a:xfrm>
          <a:prstGeom prst="rect">
            <a:avLst/>
          </a:prstGeom>
          <a:noFill/>
        </p:spPr>
        <p:txBody>
          <a:bodyPr wrap="none" rtlCol="0">
            <a:spAutoFit/>
          </a:bodyPr>
          <a:lstStyle/>
          <a:p>
            <a:r>
              <a:rPr lang="de-DE" sz="2800" dirty="0" smtClean="0">
                <a:solidFill>
                  <a:srgbClr val="D98D21"/>
                </a:solidFill>
                <a:latin typeface="Trebuchet MS"/>
                <a:cs typeface="Trebuchet MS"/>
              </a:rPr>
              <a:t>Werten</a:t>
            </a:r>
            <a:endParaRPr lang="de-DE" sz="2800" dirty="0">
              <a:solidFill>
                <a:srgbClr val="D98D21"/>
              </a:solidFill>
              <a:latin typeface="Trebuchet MS"/>
              <a:cs typeface="Trebuchet MS"/>
            </a:endParaRPr>
          </a:p>
        </p:txBody>
      </p:sp>
      <p:sp>
        <p:nvSpPr>
          <p:cNvPr id="10" name="Textfeld 9"/>
          <p:cNvSpPr txBox="1"/>
          <p:nvPr/>
        </p:nvSpPr>
        <p:spPr>
          <a:xfrm>
            <a:off x="4067944" y="4509120"/>
            <a:ext cx="1270650" cy="523220"/>
          </a:xfrm>
          <a:prstGeom prst="rect">
            <a:avLst/>
          </a:prstGeom>
          <a:noFill/>
        </p:spPr>
        <p:txBody>
          <a:bodyPr wrap="none" rtlCol="0">
            <a:spAutoFit/>
          </a:bodyPr>
          <a:lstStyle/>
          <a:p>
            <a:r>
              <a:rPr lang="de-DE" sz="2800" dirty="0" smtClean="0">
                <a:solidFill>
                  <a:srgbClr val="D98D21"/>
                </a:solidFill>
                <a:latin typeface="Trebuchet MS"/>
                <a:cs typeface="Trebuchet MS"/>
              </a:rPr>
              <a:t>Wollen</a:t>
            </a:r>
            <a:endParaRPr lang="de-DE" sz="2800" dirty="0">
              <a:solidFill>
                <a:srgbClr val="D98D21"/>
              </a:solidFill>
              <a:latin typeface="Trebuchet MS"/>
              <a:cs typeface="Trebuchet MS"/>
            </a:endParaRPr>
          </a:p>
        </p:txBody>
      </p:sp>
      <p:sp>
        <p:nvSpPr>
          <p:cNvPr id="11" name="Textfeld 10"/>
          <p:cNvSpPr txBox="1"/>
          <p:nvPr/>
        </p:nvSpPr>
        <p:spPr>
          <a:xfrm>
            <a:off x="4093262" y="4941168"/>
            <a:ext cx="1270826" cy="523220"/>
          </a:xfrm>
          <a:prstGeom prst="rect">
            <a:avLst/>
          </a:prstGeom>
          <a:noFill/>
        </p:spPr>
        <p:txBody>
          <a:bodyPr wrap="none" rtlCol="0">
            <a:spAutoFit/>
          </a:bodyPr>
          <a:lstStyle/>
          <a:p>
            <a:r>
              <a:rPr lang="de-DE" sz="2800" dirty="0" smtClean="0">
                <a:solidFill>
                  <a:srgbClr val="AF7320"/>
                </a:solidFill>
                <a:latin typeface="Trebuchet MS"/>
                <a:cs typeface="Trebuchet MS"/>
              </a:rPr>
              <a:t>Wissen</a:t>
            </a:r>
            <a:endParaRPr lang="de-DE" sz="2800" dirty="0">
              <a:solidFill>
                <a:srgbClr val="AF7320"/>
              </a:solidFill>
              <a:latin typeface="Trebuchet MS"/>
              <a:cs typeface="Trebuchet MS"/>
            </a:endParaRPr>
          </a:p>
        </p:txBody>
      </p:sp>
      <p:sp>
        <p:nvSpPr>
          <p:cNvPr id="12" name="Textfeld 11"/>
          <p:cNvSpPr txBox="1"/>
          <p:nvPr/>
        </p:nvSpPr>
        <p:spPr>
          <a:xfrm>
            <a:off x="4067612" y="5301208"/>
            <a:ext cx="1368484" cy="523220"/>
          </a:xfrm>
          <a:prstGeom prst="rect">
            <a:avLst/>
          </a:prstGeom>
          <a:noFill/>
        </p:spPr>
        <p:txBody>
          <a:bodyPr wrap="none" rtlCol="0">
            <a:spAutoFit/>
          </a:bodyPr>
          <a:lstStyle/>
          <a:p>
            <a:r>
              <a:rPr lang="de-DE" sz="2800" dirty="0" smtClean="0">
                <a:solidFill>
                  <a:srgbClr val="AF7320"/>
                </a:solidFill>
                <a:latin typeface="Trebuchet MS"/>
                <a:cs typeface="Trebuchet MS"/>
              </a:rPr>
              <a:t>Können</a:t>
            </a:r>
            <a:endParaRPr lang="de-DE" sz="2800" dirty="0">
              <a:solidFill>
                <a:srgbClr val="AF7320"/>
              </a:solidFill>
              <a:latin typeface="Trebuchet MS"/>
              <a:cs typeface="Trebuchet MS"/>
            </a:endParaRPr>
          </a:p>
        </p:txBody>
      </p:sp>
    </p:spTree>
    <p:extLst>
      <p:ext uri="{BB962C8B-B14F-4D97-AF65-F5344CB8AC3E}">
        <p14:creationId xmlns:p14="http://schemas.microsoft.com/office/powerpoint/2010/main" val="329602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Feedback Zirk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0"/>
            <a:ext cx="5500836" cy="6858000"/>
          </a:xfrm>
          <a:prstGeom prst="rect">
            <a:avLst/>
          </a:prstGeom>
        </p:spPr>
      </p:pic>
      <p:sp>
        <p:nvSpPr>
          <p:cNvPr id="7" name="Textfeld 6"/>
          <p:cNvSpPr txBox="1"/>
          <p:nvPr/>
        </p:nvSpPr>
        <p:spPr>
          <a:xfrm>
            <a:off x="3076" y="692696"/>
            <a:ext cx="3504460" cy="5755422"/>
          </a:xfrm>
          <a:prstGeom prst="rect">
            <a:avLst/>
          </a:prstGeom>
          <a:noFill/>
        </p:spPr>
        <p:txBody>
          <a:bodyPr wrap="none" rtlCol="0">
            <a:spAutoFit/>
          </a:bodyPr>
          <a:lstStyle/>
          <a:p>
            <a:r>
              <a:rPr lang="de-DE" sz="3600" dirty="0" smtClean="0">
                <a:latin typeface="Trebuchet MS"/>
                <a:cs typeface="Trebuchet MS"/>
              </a:rPr>
              <a:t>Feedback-Zirkel</a:t>
            </a:r>
          </a:p>
          <a:p>
            <a:r>
              <a:rPr lang="de-DE" sz="3600" dirty="0">
                <a:latin typeface="Trebuchet MS"/>
                <a:cs typeface="Trebuchet MS"/>
              </a:rPr>
              <a:t>a</a:t>
            </a:r>
            <a:r>
              <a:rPr lang="de-DE" sz="3600" dirty="0" smtClean="0">
                <a:latin typeface="Trebuchet MS"/>
                <a:cs typeface="Trebuchet MS"/>
              </a:rPr>
              <a:t>ls Beispiel für</a:t>
            </a:r>
          </a:p>
          <a:p>
            <a:r>
              <a:rPr lang="de-DE" sz="3600" b="1" dirty="0">
                <a:latin typeface="Trebuchet MS"/>
                <a:cs typeface="Trebuchet MS"/>
              </a:rPr>
              <a:t>e</a:t>
            </a:r>
            <a:r>
              <a:rPr lang="de-DE" sz="3600" b="1" dirty="0" smtClean="0">
                <a:latin typeface="Trebuchet MS"/>
                <a:cs typeface="Trebuchet MS"/>
              </a:rPr>
              <a:t> i </a:t>
            </a:r>
            <a:r>
              <a:rPr lang="de-DE" sz="3600" b="1" dirty="0" err="1" smtClean="0">
                <a:latin typeface="Trebuchet MS"/>
                <a:cs typeface="Trebuchet MS"/>
              </a:rPr>
              <a:t>n</a:t>
            </a:r>
            <a:r>
              <a:rPr lang="de-DE" sz="3600" b="1" dirty="0" smtClean="0">
                <a:latin typeface="Trebuchet MS"/>
                <a:cs typeface="Trebuchet MS"/>
              </a:rPr>
              <a:t> </a:t>
            </a:r>
            <a:r>
              <a:rPr lang="de-DE" sz="3600" b="1" dirty="0" err="1" smtClean="0">
                <a:latin typeface="Trebuchet MS"/>
                <a:cs typeface="Trebuchet MS"/>
              </a:rPr>
              <a:t>e</a:t>
            </a:r>
            <a:r>
              <a:rPr lang="de-DE" sz="3600" b="1" dirty="0" smtClean="0">
                <a:latin typeface="Trebuchet MS"/>
                <a:cs typeface="Trebuchet MS"/>
              </a:rPr>
              <a:t> </a:t>
            </a:r>
            <a:r>
              <a:rPr lang="de-DE" sz="3600" dirty="0" smtClean="0">
                <a:latin typeface="Trebuchet MS"/>
                <a:cs typeface="Trebuchet MS"/>
              </a:rPr>
              <a:t>Methode</a:t>
            </a:r>
          </a:p>
          <a:p>
            <a:r>
              <a:rPr lang="de-DE" sz="2000" dirty="0" smtClean="0">
                <a:latin typeface="Trebuchet MS"/>
                <a:cs typeface="Trebuchet MS"/>
              </a:rPr>
              <a:t>   weitere siehe Dokument</a:t>
            </a:r>
          </a:p>
          <a:p>
            <a:r>
              <a:rPr lang="de-DE" sz="2000" dirty="0">
                <a:latin typeface="Trebuchet MS"/>
                <a:cs typeface="Trebuchet MS"/>
              </a:rPr>
              <a:t> </a:t>
            </a:r>
            <a:r>
              <a:rPr lang="de-DE" sz="2000" dirty="0" smtClean="0">
                <a:latin typeface="Trebuchet MS"/>
                <a:cs typeface="Trebuchet MS"/>
              </a:rPr>
              <a:t> „Methoden“</a:t>
            </a:r>
          </a:p>
          <a:p>
            <a:endParaRPr lang="de-DE" sz="2000" dirty="0" smtClean="0">
              <a:latin typeface="Trebuchet MS"/>
              <a:cs typeface="Trebuchet MS"/>
            </a:endParaRPr>
          </a:p>
          <a:p>
            <a:r>
              <a:rPr lang="de-DE" sz="2000" dirty="0">
                <a:latin typeface="Trebuchet MS"/>
                <a:cs typeface="Trebuchet MS"/>
              </a:rPr>
              <a:t>w</a:t>
            </a:r>
            <a:r>
              <a:rPr lang="de-DE" sz="2000" dirty="0" smtClean="0">
                <a:latin typeface="Trebuchet MS"/>
                <a:cs typeface="Trebuchet MS"/>
              </a:rPr>
              <a:t>eitere Beispiele für </a:t>
            </a:r>
            <a:r>
              <a:rPr lang="de-DE" sz="2000" dirty="0">
                <a:latin typeface="Trebuchet MS"/>
                <a:cs typeface="Trebuchet MS"/>
              </a:rPr>
              <a:t>Fragen </a:t>
            </a:r>
            <a:endParaRPr lang="de-DE" sz="2000" dirty="0" smtClean="0">
              <a:latin typeface="Trebuchet MS"/>
              <a:cs typeface="Trebuchet MS"/>
            </a:endParaRPr>
          </a:p>
          <a:p>
            <a:r>
              <a:rPr lang="de-DE" sz="2000" dirty="0" smtClean="0">
                <a:latin typeface="Trebuchet MS"/>
                <a:cs typeface="Trebuchet MS"/>
              </a:rPr>
              <a:t>im Feedback-Zirkel (= </a:t>
            </a:r>
            <a:r>
              <a:rPr lang="de-DE" sz="2000" dirty="0">
                <a:latin typeface="Trebuchet MS"/>
                <a:cs typeface="Trebuchet MS"/>
              </a:rPr>
              <a:t>Ziel-</a:t>
            </a:r>
            <a:endParaRPr lang="de-DE" sz="2000" dirty="0" smtClean="0">
              <a:latin typeface="Trebuchet MS"/>
              <a:cs typeface="Trebuchet MS"/>
            </a:endParaRPr>
          </a:p>
          <a:p>
            <a:r>
              <a:rPr lang="de-DE" sz="2000" dirty="0">
                <a:latin typeface="Trebuchet MS"/>
                <a:cs typeface="Trebuchet MS"/>
              </a:rPr>
              <a:t>s</a:t>
            </a:r>
            <a:r>
              <a:rPr lang="de-DE" sz="2000" dirty="0" smtClean="0">
                <a:latin typeface="Trebuchet MS"/>
                <a:cs typeface="Trebuchet MS"/>
              </a:rPr>
              <a:t>cheibe, Spinnennetz):</a:t>
            </a:r>
          </a:p>
          <a:p>
            <a:pPr marL="355600" indent="-355600">
              <a:buFont typeface="Arial"/>
              <a:buChar char="•"/>
            </a:pPr>
            <a:r>
              <a:rPr lang="de-DE" sz="2000" dirty="0" smtClean="0">
                <a:latin typeface="Trebuchet MS"/>
                <a:cs typeface="Trebuchet MS"/>
              </a:rPr>
              <a:t>Relevanz d. Themas</a:t>
            </a:r>
          </a:p>
          <a:p>
            <a:pPr marL="355600" indent="-355600">
              <a:buFont typeface="Arial"/>
              <a:buChar char="•"/>
            </a:pPr>
            <a:r>
              <a:rPr lang="de-DE" sz="2000" dirty="0" smtClean="0">
                <a:latin typeface="Trebuchet MS"/>
                <a:cs typeface="Trebuchet MS"/>
              </a:rPr>
              <a:t>Lernmaterialien</a:t>
            </a:r>
          </a:p>
          <a:p>
            <a:pPr marL="355600" indent="-355600">
              <a:buFont typeface="Arial"/>
              <a:buChar char="•"/>
            </a:pPr>
            <a:r>
              <a:rPr lang="de-DE" sz="2000" dirty="0" smtClean="0">
                <a:latin typeface="Trebuchet MS"/>
                <a:cs typeface="Trebuchet MS"/>
              </a:rPr>
              <a:t>Organisation</a:t>
            </a:r>
          </a:p>
          <a:p>
            <a:pPr marL="355600" indent="-355600">
              <a:buFont typeface="Arial"/>
              <a:buChar char="•"/>
            </a:pPr>
            <a:r>
              <a:rPr lang="de-DE" sz="2000" dirty="0" smtClean="0">
                <a:latin typeface="Trebuchet MS"/>
                <a:cs typeface="Trebuchet MS"/>
              </a:rPr>
              <a:t>Erkenntnisgewinn</a:t>
            </a:r>
          </a:p>
          <a:p>
            <a:pPr marL="355600" indent="-355600">
              <a:buFont typeface="Arial"/>
              <a:buChar char="•"/>
            </a:pPr>
            <a:r>
              <a:rPr lang="de-DE" sz="2000" dirty="0" smtClean="0">
                <a:latin typeface="Trebuchet MS"/>
                <a:cs typeface="Trebuchet MS"/>
              </a:rPr>
              <a:t>...</a:t>
            </a:r>
          </a:p>
          <a:p>
            <a:pPr marL="355600" indent="-355600">
              <a:buFont typeface="Arial"/>
              <a:buChar char="•"/>
            </a:pPr>
            <a:r>
              <a:rPr lang="de-DE" sz="2000" dirty="0" smtClean="0">
                <a:latin typeface="Trebuchet MS"/>
                <a:cs typeface="Trebuchet MS"/>
              </a:rPr>
              <a:t>...</a:t>
            </a:r>
          </a:p>
          <a:p>
            <a:pPr marL="355600" indent="-355600">
              <a:buFont typeface="Arial"/>
              <a:buChar char="•"/>
            </a:pPr>
            <a:r>
              <a:rPr lang="de-DE" sz="2000" dirty="0" smtClean="0">
                <a:latin typeface="Trebuchet MS"/>
                <a:cs typeface="Trebuchet MS"/>
              </a:rPr>
              <a:t>...</a:t>
            </a:r>
            <a:endParaRPr lang="de-DE" sz="3600" dirty="0">
              <a:latin typeface="Trebuchet MS"/>
              <a:cs typeface="Trebuchet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latin typeface="Trebuchet MS"/>
                <a:cs typeface="Trebuchet MS"/>
              </a:rPr>
              <a:t>Der Feedback-Prozess</a:t>
            </a:r>
            <a:endParaRPr lang="de-DE" b="0" dirty="0">
              <a:latin typeface="Trebuchet MS"/>
              <a:cs typeface="Trebuchet MS"/>
            </a:endParaRPr>
          </a:p>
        </p:txBody>
      </p:sp>
      <p:sp>
        <p:nvSpPr>
          <p:cNvPr id="3" name="Inhaltsplatzhalter 2"/>
          <p:cNvSpPr>
            <a:spLocks noGrp="1"/>
          </p:cNvSpPr>
          <p:nvPr>
            <p:ph idx="1"/>
          </p:nvPr>
        </p:nvSpPr>
        <p:spPr/>
        <p:txBody>
          <a:bodyPr/>
          <a:lstStyle/>
          <a:p>
            <a:r>
              <a:rPr lang="de-DE" dirty="0">
                <a:latin typeface="Trebuchet MS"/>
                <a:cs typeface="Trebuchet MS"/>
              </a:rPr>
              <a:t>p</a:t>
            </a:r>
            <a:r>
              <a:rPr lang="de-DE" dirty="0" smtClean="0">
                <a:latin typeface="Trebuchet MS"/>
                <a:cs typeface="Trebuchet MS"/>
              </a:rPr>
              <a:t>lanen, Ziele klären</a:t>
            </a:r>
          </a:p>
          <a:p>
            <a:r>
              <a:rPr lang="de-DE" dirty="0" smtClean="0">
                <a:latin typeface="Trebuchet MS"/>
                <a:cs typeface="Trebuchet MS"/>
              </a:rPr>
              <a:t>Feedback durchführen, Daten erheben</a:t>
            </a:r>
          </a:p>
          <a:p>
            <a:r>
              <a:rPr lang="de-DE" dirty="0" smtClean="0">
                <a:latin typeface="Trebuchet MS"/>
                <a:cs typeface="Trebuchet MS"/>
              </a:rPr>
              <a:t>Ergebnisse analysieren</a:t>
            </a:r>
          </a:p>
          <a:p>
            <a:r>
              <a:rPr lang="de-DE" dirty="0" smtClean="0">
                <a:latin typeface="Trebuchet MS"/>
                <a:cs typeface="Trebuchet MS"/>
              </a:rPr>
              <a:t>Konsequenzen ziehen</a:t>
            </a:r>
          </a:p>
          <a:p>
            <a:endParaRPr lang="de-DE" dirty="0">
              <a:latin typeface="Trebuchet MS"/>
              <a:cs typeface="Trebuchet MS"/>
            </a:endParaRPr>
          </a:p>
          <a:p>
            <a:r>
              <a:rPr lang="de-DE" dirty="0" smtClean="0">
                <a:latin typeface="Trebuchet MS"/>
                <a:cs typeface="Trebuchet MS"/>
              </a:rPr>
              <a:t>Basis: Feedback-Regeln</a:t>
            </a:r>
            <a:endParaRPr lang="de-DE" dirty="0">
              <a:latin typeface="Trebuchet MS"/>
              <a:cs typeface="Trebuchet MS"/>
            </a:endParaRPr>
          </a:p>
        </p:txBody>
      </p:sp>
      <p:sp>
        <p:nvSpPr>
          <p:cNvPr id="4" name="Fußzeilenplatzhalter 3"/>
          <p:cNvSpPr>
            <a:spLocks noGrp="1"/>
          </p:cNvSpPr>
          <p:nvPr>
            <p:ph type="ftr" sz="quarter" idx="10"/>
          </p:nvPr>
        </p:nvSpPr>
        <p:spPr/>
        <p:txBody>
          <a:bodyPr/>
          <a:lstStyle/>
          <a:p>
            <a:r>
              <a:rPr lang="de-DE" altLang="ja-JP" smtClean="0"/>
              <a:t>Beate Sitek, OStDn, Gymnasium Weilheim</a:t>
            </a:r>
            <a:endParaRPr lang="de-DE" altLang="ja-JP" sz="1200" dirty="0"/>
          </a:p>
        </p:txBody>
      </p:sp>
    </p:spTree>
    <p:extLst>
      <p:ext uri="{BB962C8B-B14F-4D97-AF65-F5344CB8AC3E}">
        <p14:creationId xmlns:p14="http://schemas.microsoft.com/office/powerpoint/2010/main" val="2551183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7772400" cy="1143000"/>
          </a:xfrm>
        </p:spPr>
        <p:txBody>
          <a:bodyPr/>
          <a:lstStyle/>
          <a:p>
            <a:pPr marL="533400" indent="-533400"/>
            <a:r>
              <a:rPr lang="de-DE" sz="4000" dirty="0">
                <a:latin typeface="Trebuchet MS"/>
                <a:cs typeface="Trebuchet MS"/>
              </a:rPr>
              <a:t>Schülerbefragung</a:t>
            </a:r>
          </a:p>
        </p:txBody>
      </p:sp>
      <p:sp>
        <p:nvSpPr>
          <p:cNvPr id="56323" name="Rectangle 3"/>
          <p:cNvSpPr>
            <a:spLocks noGrp="1" noChangeArrowheads="1"/>
          </p:cNvSpPr>
          <p:nvPr>
            <p:ph type="body" idx="1"/>
          </p:nvPr>
        </p:nvSpPr>
        <p:spPr>
          <a:xfrm>
            <a:off x="683568" y="1772816"/>
            <a:ext cx="7772400" cy="4752528"/>
          </a:xfrm>
        </p:spPr>
        <p:txBody>
          <a:bodyPr/>
          <a:lstStyle/>
          <a:p>
            <a:pPr marL="444500" indent="-444500">
              <a:buFont typeface="Wingdings" charset="2"/>
              <a:buChar char="ü"/>
            </a:pPr>
            <a:r>
              <a:rPr lang="de-DE" dirty="0" err="1" smtClean="0">
                <a:latin typeface="Trebuchet MS"/>
                <a:cs typeface="Trebuchet MS"/>
              </a:rPr>
              <a:t>Evidenzbasierung</a:t>
            </a:r>
            <a:r>
              <a:rPr lang="de-DE" dirty="0" smtClean="0">
                <a:latin typeface="Trebuchet MS"/>
                <a:cs typeface="Trebuchet MS"/>
              </a:rPr>
              <a:t> als Grundlage der Weiterentwicklung: Lehren heißt, </a:t>
            </a:r>
            <a:r>
              <a:rPr lang="de-DE" dirty="0" err="1" smtClean="0">
                <a:latin typeface="Trebuchet MS"/>
                <a:cs typeface="Trebuchet MS"/>
              </a:rPr>
              <a:t>Ler-nen</a:t>
            </a:r>
            <a:r>
              <a:rPr lang="de-DE" dirty="0" smtClean="0">
                <a:latin typeface="Trebuchet MS"/>
                <a:cs typeface="Trebuchet MS"/>
              </a:rPr>
              <a:t> mit den Augen der Lernenden zu sehen.</a:t>
            </a:r>
          </a:p>
          <a:p>
            <a:pPr marL="444500" indent="-444500">
              <a:buFont typeface="Wingdings" charset="2"/>
              <a:buChar char="ü"/>
            </a:pPr>
            <a:r>
              <a:rPr lang="de-DE" dirty="0" smtClean="0">
                <a:latin typeface="Trebuchet MS"/>
                <a:cs typeface="Trebuchet MS"/>
              </a:rPr>
              <a:t>Schüler, die lernen, differenzierte </a:t>
            </a:r>
            <a:r>
              <a:rPr lang="de-DE" dirty="0" err="1" smtClean="0">
                <a:latin typeface="Trebuchet MS"/>
                <a:cs typeface="Trebuchet MS"/>
              </a:rPr>
              <a:t>Fra</a:t>
            </a:r>
            <a:r>
              <a:rPr lang="de-DE" dirty="0">
                <a:latin typeface="Trebuchet MS"/>
                <a:cs typeface="Trebuchet MS"/>
              </a:rPr>
              <a:t>-</a:t>
            </a:r>
            <a:r>
              <a:rPr lang="de-DE" dirty="0" smtClean="0">
                <a:latin typeface="Trebuchet MS"/>
                <a:cs typeface="Trebuchet MS"/>
              </a:rPr>
              <a:t>gen zum Lernprozess zu beantworten, gewinnen Skills für die </a:t>
            </a:r>
            <a:r>
              <a:rPr lang="de-DE" dirty="0" err="1" smtClean="0">
                <a:latin typeface="Trebuchet MS"/>
                <a:cs typeface="Trebuchet MS"/>
              </a:rPr>
              <a:t>Selbstregulati</a:t>
            </a:r>
            <a:r>
              <a:rPr lang="de-DE" dirty="0" smtClean="0">
                <a:latin typeface="Trebuchet MS"/>
                <a:cs typeface="Trebuchet MS"/>
              </a:rPr>
              <a:t>-</a:t>
            </a:r>
            <a:r>
              <a:rPr lang="de-DE" dirty="0">
                <a:latin typeface="Trebuchet MS"/>
                <a:cs typeface="Trebuchet MS"/>
              </a:rPr>
              <a:t>on ihres </a:t>
            </a:r>
            <a:r>
              <a:rPr lang="de-DE" dirty="0" smtClean="0">
                <a:latin typeface="Trebuchet MS"/>
                <a:cs typeface="Trebuchet MS"/>
              </a:rPr>
              <a:t>eigenen Lernprozesses.</a:t>
            </a:r>
          </a:p>
          <a:p>
            <a:pPr marL="533400" indent="-533400">
              <a:buFont typeface="Wingdings" charset="2"/>
              <a:buChar char="ü"/>
            </a:pPr>
            <a:endParaRPr lang="de-DE" dirty="0">
              <a:latin typeface="Trebuchet MS"/>
              <a:cs typeface="Trebuchet MS"/>
            </a:endParaRPr>
          </a:p>
        </p:txBody>
      </p:sp>
    </p:spTree>
    <p:extLst>
      <p:ext uri="{BB962C8B-B14F-4D97-AF65-F5344CB8AC3E}">
        <p14:creationId xmlns:p14="http://schemas.microsoft.com/office/powerpoint/2010/main" val="2655852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32656"/>
            <a:ext cx="7772400" cy="1728192"/>
          </a:xfrm>
        </p:spPr>
        <p:txBody>
          <a:bodyPr/>
          <a:lstStyle/>
          <a:p>
            <a:r>
              <a:rPr lang="de-DE" b="0" smtClean="0">
                <a:latin typeface="Trebuchet MS"/>
                <a:cs typeface="Trebuchet MS"/>
              </a:rPr>
              <a:t>Zwei </a:t>
            </a:r>
            <a:r>
              <a:rPr lang="de-DE" b="0" dirty="0" smtClean="0">
                <a:latin typeface="Trebuchet MS"/>
                <a:cs typeface="Trebuchet MS"/>
              </a:rPr>
              <a:t>Ebenen der Wirkung von Feedback</a:t>
            </a:r>
            <a:br>
              <a:rPr lang="de-DE" b="0" dirty="0" smtClean="0">
                <a:latin typeface="Trebuchet MS"/>
                <a:cs typeface="Trebuchet MS"/>
              </a:rPr>
            </a:br>
            <a:endParaRPr lang="de-DE" b="0" dirty="0">
              <a:latin typeface="Trebuchet MS"/>
              <a:cs typeface="Trebuchet MS"/>
            </a:endParaRPr>
          </a:p>
        </p:txBody>
      </p:sp>
      <p:sp>
        <p:nvSpPr>
          <p:cNvPr id="3" name="Inhaltsplatzhalter 2"/>
          <p:cNvSpPr>
            <a:spLocks noGrp="1"/>
          </p:cNvSpPr>
          <p:nvPr>
            <p:ph idx="1"/>
          </p:nvPr>
        </p:nvSpPr>
        <p:spPr/>
        <p:txBody>
          <a:bodyPr/>
          <a:lstStyle/>
          <a:p>
            <a:pPr marL="533400" lvl="0" indent="-533400">
              <a:lnSpc>
                <a:spcPct val="80000"/>
              </a:lnSpc>
              <a:buNone/>
            </a:pPr>
            <a:endParaRPr lang="de-DE" sz="3600" dirty="0">
              <a:latin typeface="Trebuchet MS"/>
              <a:cs typeface="Trebuchet MS"/>
            </a:endParaRPr>
          </a:p>
          <a:p>
            <a:pPr marL="533400" lvl="0" indent="-533400">
              <a:lnSpc>
                <a:spcPct val="80000"/>
              </a:lnSpc>
              <a:buFont typeface="Wingdings" charset="2"/>
              <a:buChar char="ü"/>
            </a:pPr>
            <a:r>
              <a:rPr lang="de-DE" sz="3600" dirty="0" smtClean="0">
                <a:latin typeface="Trebuchet MS"/>
                <a:cs typeface="Trebuchet MS"/>
              </a:rPr>
              <a:t>Informationsebene</a:t>
            </a:r>
          </a:p>
          <a:p>
            <a:pPr marL="533400" lvl="0" indent="-533400">
              <a:lnSpc>
                <a:spcPct val="80000"/>
              </a:lnSpc>
              <a:buFont typeface="Wingdings" charset="2"/>
              <a:buChar char="ü"/>
            </a:pPr>
            <a:endParaRPr lang="de-DE" sz="3600" dirty="0">
              <a:latin typeface="Trebuchet MS"/>
              <a:cs typeface="Trebuchet MS"/>
            </a:endParaRPr>
          </a:p>
          <a:p>
            <a:pPr marL="533400" lvl="0" indent="-533400">
              <a:lnSpc>
                <a:spcPct val="80000"/>
              </a:lnSpc>
              <a:buFont typeface="Wingdings" charset="2"/>
              <a:buChar char="ü"/>
            </a:pPr>
            <a:r>
              <a:rPr lang="de-DE" sz="3600" dirty="0" smtClean="0">
                <a:latin typeface="Trebuchet MS"/>
                <a:cs typeface="Trebuchet MS"/>
              </a:rPr>
              <a:t>Motivationsebene/Reflexion </a:t>
            </a:r>
            <a:r>
              <a:rPr lang="de-DE" sz="3600" dirty="0">
                <a:latin typeface="Trebuchet MS"/>
                <a:cs typeface="Trebuchet MS"/>
              </a:rPr>
              <a:t>des eigenen Lernprozesses</a:t>
            </a:r>
          </a:p>
          <a:p>
            <a:pPr marL="0" indent="0">
              <a:buNone/>
            </a:pPr>
            <a:endParaRPr lang="de-DE" sz="3600" dirty="0">
              <a:latin typeface="Trebuchet MS"/>
              <a:cs typeface="Trebuchet MS"/>
            </a:endParaRPr>
          </a:p>
        </p:txBody>
      </p:sp>
      <p:sp>
        <p:nvSpPr>
          <p:cNvPr id="4" name="Fußzeilenplatzhalter 3"/>
          <p:cNvSpPr>
            <a:spLocks noGrp="1"/>
          </p:cNvSpPr>
          <p:nvPr>
            <p:ph type="ftr" sz="quarter" idx="10"/>
          </p:nvPr>
        </p:nvSpPr>
        <p:spPr/>
        <p:txBody>
          <a:bodyPr/>
          <a:lstStyle/>
          <a:p>
            <a:r>
              <a:rPr lang="de-DE" altLang="ja-JP" smtClean="0"/>
              <a:t>Beate Sitek, OStDn, Gymnasium Weilheim</a:t>
            </a:r>
            <a:endParaRPr lang="de-DE" altLang="ja-JP" sz="1200" dirty="0"/>
          </a:p>
        </p:txBody>
      </p:sp>
    </p:spTree>
    <p:extLst>
      <p:ext uri="{BB962C8B-B14F-4D97-AF65-F5344CB8AC3E}">
        <p14:creationId xmlns:p14="http://schemas.microsoft.com/office/powerpoint/2010/main" val="324800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ebogener Pfeil 5"/>
          <p:cNvSpPr/>
          <p:nvPr/>
        </p:nvSpPr>
        <p:spPr bwMode="auto">
          <a:xfrm rot="14229404">
            <a:off x="961944" y="3159658"/>
            <a:ext cx="3013951" cy="2304460"/>
          </a:xfrm>
          <a:prstGeom prst="circularArrow">
            <a:avLst/>
          </a:prstGeom>
          <a:solidFill>
            <a:srgbClr val="389E3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56322" name="Rectangle 2"/>
          <p:cNvSpPr>
            <a:spLocks noGrp="1" noChangeArrowheads="1"/>
          </p:cNvSpPr>
          <p:nvPr>
            <p:ph type="title"/>
          </p:nvPr>
        </p:nvSpPr>
        <p:spPr>
          <a:xfrm>
            <a:off x="683568" y="332656"/>
            <a:ext cx="7772400" cy="936104"/>
          </a:xfrm>
        </p:spPr>
        <p:txBody>
          <a:bodyPr/>
          <a:lstStyle/>
          <a:p>
            <a:pPr marL="533400" indent="-533400"/>
            <a:r>
              <a:rPr lang="de-DE" sz="4000" dirty="0" smtClean="0">
                <a:latin typeface="Trebuchet MS"/>
                <a:cs typeface="Trebuchet MS"/>
              </a:rPr>
              <a:t>Art der Rückmeldung</a:t>
            </a:r>
            <a:endParaRPr lang="de-DE" sz="4000" dirty="0">
              <a:latin typeface="Trebuchet MS"/>
              <a:cs typeface="Trebuchet MS"/>
            </a:endParaRPr>
          </a:p>
        </p:txBody>
      </p:sp>
      <p:sp>
        <p:nvSpPr>
          <p:cNvPr id="56323" name="Rectangle 3"/>
          <p:cNvSpPr>
            <a:spLocks noGrp="1" noChangeArrowheads="1"/>
          </p:cNvSpPr>
          <p:nvPr>
            <p:ph type="body" idx="1"/>
          </p:nvPr>
        </p:nvSpPr>
        <p:spPr>
          <a:xfrm>
            <a:off x="251520" y="1484784"/>
            <a:ext cx="8640960" cy="4752528"/>
          </a:xfrm>
        </p:spPr>
        <p:txBody>
          <a:bodyPr/>
          <a:lstStyle/>
          <a:p>
            <a:pPr marL="0" indent="0">
              <a:buNone/>
            </a:pPr>
            <a:r>
              <a:rPr lang="de-DE" b="1" dirty="0" smtClean="0">
                <a:latin typeface="Trebuchet MS"/>
                <a:cs typeface="Trebuchet MS"/>
              </a:rPr>
              <a:t>3. </a:t>
            </a:r>
            <a:r>
              <a:rPr lang="de-DE" b="1" dirty="0" err="1" smtClean="0">
                <a:latin typeface="Trebuchet MS"/>
                <a:cs typeface="Trebuchet MS"/>
              </a:rPr>
              <a:t>Selbstregu</a:t>
            </a:r>
            <a:r>
              <a:rPr lang="de-DE" b="1" dirty="0" smtClean="0">
                <a:latin typeface="Trebuchet MS"/>
                <a:cs typeface="Trebuchet MS"/>
              </a:rPr>
              <a:t>-				1. Aufgabe</a:t>
            </a:r>
            <a:br>
              <a:rPr lang="de-DE" b="1" dirty="0" smtClean="0">
                <a:latin typeface="Trebuchet MS"/>
                <a:cs typeface="Trebuchet MS"/>
              </a:rPr>
            </a:br>
            <a:r>
              <a:rPr lang="de-DE" b="1" dirty="0" err="1" smtClean="0">
                <a:latin typeface="Trebuchet MS"/>
                <a:cs typeface="Trebuchet MS"/>
              </a:rPr>
              <a:t>lation</a:t>
            </a:r>
            <a:r>
              <a:rPr lang="de-DE" b="1" dirty="0" smtClean="0">
                <a:latin typeface="Trebuchet MS"/>
                <a:cs typeface="Trebuchet MS"/>
              </a:rPr>
              <a:t> </a:t>
            </a:r>
            <a:r>
              <a:rPr lang="de-DE" dirty="0" smtClean="0">
                <a:latin typeface="Trebuchet MS"/>
                <a:cs typeface="Trebuchet MS"/>
              </a:rPr>
              <a:t>(Feed				(Feed </a:t>
            </a:r>
            <a:r>
              <a:rPr lang="de-DE" dirty="0" err="1" smtClean="0">
                <a:latin typeface="Trebuchet MS"/>
                <a:cs typeface="Trebuchet MS"/>
              </a:rPr>
              <a:t>Up</a:t>
            </a:r>
            <a:r>
              <a:rPr lang="de-DE" dirty="0" smtClean="0">
                <a:latin typeface="Trebuchet MS"/>
                <a:cs typeface="Trebuchet MS"/>
              </a:rPr>
              <a:t>)</a:t>
            </a:r>
            <a:br>
              <a:rPr lang="de-DE" dirty="0" smtClean="0">
                <a:latin typeface="Trebuchet MS"/>
                <a:cs typeface="Trebuchet MS"/>
              </a:rPr>
            </a:br>
            <a:r>
              <a:rPr lang="de-DE" dirty="0" smtClean="0">
                <a:latin typeface="Trebuchet MS"/>
                <a:cs typeface="Trebuchet MS"/>
              </a:rPr>
              <a:t>Forward)				</a:t>
            </a:r>
            <a:r>
              <a:rPr lang="de-DE" sz="2000" dirty="0" smtClean="0">
                <a:latin typeface="Trebuchet MS"/>
                <a:cs typeface="Trebuchet MS"/>
              </a:rPr>
              <a:t>Wie gut konnte der Lernende die </a:t>
            </a:r>
          </a:p>
          <a:p>
            <a:pPr marL="0" indent="0">
              <a:buNone/>
            </a:pPr>
            <a:r>
              <a:rPr lang="de-DE" sz="2000" dirty="0" smtClean="0">
                <a:latin typeface="Trebuchet MS"/>
                <a:cs typeface="Trebuchet MS"/>
              </a:rPr>
              <a:t>Wie konnte der Lernende seinen	Aufgaben lösen?</a:t>
            </a:r>
          </a:p>
          <a:p>
            <a:pPr marL="0" indent="0">
              <a:buNone/>
            </a:pPr>
            <a:r>
              <a:rPr lang="de-DE" sz="2000" dirty="0" smtClean="0">
                <a:latin typeface="Trebuchet MS"/>
                <a:cs typeface="Trebuchet MS"/>
              </a:rPr>
              <a:t>Lernprozess steuern?</a:t>
            </a:r>
          </a:p>
          <a:p>
            <a:pPr marL="0" indent="0">
              <a:buNone/>
            </a:pPr>
            <a:endParaRPr lang="de-DE" dirty="0" smtClean="0">
              <a:latin typeface="Trebuchet MS"/>
              <a:cs typeface="Trebuchet MS"/>
            </a:endParaRPr>
          </a:p>
          <a:p>
            <a:pPr marL="0" indent="0">
              <a:buNone/>
            </a:pPr>
            <a:r>
              <a:rPr lang="de-DE" dirty="0">
                <a:latin typeface="Trebuchet MS"/>
                <a:cs typeface="Trebuchet MS"/>
              </a:rPr>
              <a:t>	</a:t>
            </a:r>
            <a:r>
              <a:rPr lang="de-DE" dirty="0" smtClean="0">
                <a:latin typeface="Trebuchet MS"/>
                <a:cs typeface="Trebuchet MS"/>
              </a:rPr>
              <a:t>			   </a:t>
            </a:r>
            <a:r>
              <a:rPr lang="de-DE" b="1" dirty="0" smtClean="0">
                <a:latin typeface="Trebuchet MS"/>
                <a:cs typeface="Trebuchet MS"/>
              </a:rPr>
              <a:t> 2. </a:t>
            </a:r>
            <a:br>
              <a:rPr lang="de-DE" b="1" dirty="0" smtClean="0">
                <a:latin typeface="Trebuchet MS"/>
                <a:cs typeface="Trebuchet MS"/>
              </a:rPr>
            </a:br>
            <a:r>
              <a:rPr lang="de-DE" b="1" dirty="0" smtClean="0">
                <a:latin typeface="Trebuchet MS"/>
                <a:cs typeface="Trebuchet MS"/>
              </a:rPr>
              <a:t>				Prozess</a:t>
            </a:r>
            <a:r>
              <a:rPr lang="de-DE" dirty="0" smtClean="0">
                <a:latin typeface="Trebuchet MS"/>
                <a:cs typeface="Trebuchet MS"/>
              </a:rPr>
              <a:t/>
            </a:r>
            <a:br>
              <a:rPr lang="de-DE" dirty="0" smtClean="0">
                <a:latin typeface="Trebuchet MS"/>
                <a:cs typeface="Trebuchet MS"/>
              </a:rPr>
            </a:br>
            <a:r>
              <a:rPr lang="de-DE" dirty="0" smtClean="0">
                <a:latin typeface="Trebuchet MS"/>
                <a:cs typeface="Trebuchet MS"/>
              </a:rPr>
              <a:t>			    (Feed Back)</a:t>
            </a:r>
            <a:br>
              <a:rPr lang="de-DE" dirty="0" smtClean="0">
                <a:latin typeface="Trebuchet MS"/>
                <a:cs typeface="Trebuchet MS"/>
              </a:rPr>
            </a:br>
            <a:r>
              <a:rPr lang="de-DE" sz="2000" dirty="0" smtClean="0">
                <a:latin typeface="Trebuchet MS"/>
                <a:cs typeface="Trebuchet MS"/>
              </a:rPr>
              <a:t>Was musste vom Lernenden getan werden, um die Aufgaben zu lösen?</a:t>
            </a:r>
            <a:endParaRPr lang="de-DE" dirty="0">
              <a:latin typeface="Trebuchet MS"/>
              <a:cs typeface="Trebuchet MS"/>
            </a:endParaRPr>
          </a:p>
        </p:txBody>
      </p:sp>
      <p:sp>
        <p:nvSpPr>
          <p:cNvPr id="2" name="180-Grad-Pfeil 1"/>
          <p:cNvSpPr/>
          <p:nvPr/>
        </p:nvSpPr>
        <p:spPr bwMode="auto">
          <a:xfrm>
            <a:off x="3131840" y="1196752"/>
            <a:ext cx="2592288" cy="720080"/>
          </a:xfrm>
          <a:prstGeom prst="uturnArrow">
            <a:avLst>
              <a:gd name="adj1" fmla="val 25000"/>
              <a:gd name="adj2" fmla="val 25000"/>
              <a:gd name="adj3" fmla="val 25000"/>
              <a:gd name="adj4" fmla="val 25000"/>
              <a:gd name="adj5" fmla="val 50000"/>
            </a:avLst>
          </a:prstGeom>
          <a:solidFill>
            <a:srgbClr val="389E3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3" name="Gebogener Pfeil 2"/>
          <p:cNvSpPr/>
          <p:nvPr/>
        </p:nvSpPr>
        <p:spPr bwMode="auto">
          <a:xfrm rot="7648856">
            <a:off x="5668964" y="3203237"/>
            <a:ext cx="2745700" cy="2304460"/>
          </a:xfrm>
          <a:prstGeom prst="circularArrow">
            <a:avLst/>
          </a:prstGeom>
          <a:solidFill>
            <a:srgbClr val="389E3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046333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a:xfrm>
            <a:off x="107504" y="332656"/>
            <a:ext cx="8712968" cy="792088"/>
          </a:xfrm>
        </p:spPr>
        <p:txBody>
          <a:bodyPr/>
          <a:lstStyle/>
          <a:p>
            <a:pPr lvl="0"/>
            <a:r>
              <a:rPr lang="de-DE" sz="3600" b="0" dirty="0" smtClean="0">
                <a:latin typeface="Trebuchet MS"/>
                <a:cs typeface="Trebuchet MS"/>
              </a:rPr>
              <a:t>Praxisbeispiel Geographie, Q11</a:t>
            </a:r>
            <a:endParaRPr lang="de-DE" sz="3600" b="0" dirty="0">
              <a:latin typeface="Trebuchet MS"/>
              <a:cs typeface="Trebuchet MS"/>
            </a:endParaRPr>
          </a:p>
        </p:txBody>
      </p:sp>
      <p:sp>
        <p:nvSpPr>
          <p:cNvPr id="3" name="Inhaltsplatzhalter 2"/>
          <p:cNvSpPr txBox="1">
            <a:spLocks noGrp="1"/>
          </p:cNvSpPr>
          <p:nvPr>
            <p:ph idx="1"/>
          </p:nvPr>
        </p:nvSpPr>
        <p:spPr>
          <a:xfrm>
            <a:off x="611560" y="1268760"/>
            <a:ext cx="7772400" cy="5400600"/>
          </a:xfrm>
        </p:spPr>
        <p:txBody>
          <a:bodyPr/>
          <a:lstStyle/>
          <a:p>
            <a:pPr marL="355600" lvl="1" indent="-355600">
              <a:lnSpc>
                <a:spcPct val="80000"/>
              </a:lnSpc>
              <a:buFont typeface="Courier New"/>
              <a:buChar char="o"/>
            </a:pPr>
            <a:r>
              <a:rPr lang="de-DE" sz="2400" b="1" dirty="0" smtClean="0">
                <a:latin typeface="Trebuchet MS"/>
                <a:cs typeface="Trebuchet MS"/>
              </a:rPr>
              <a:t>Geographie 11: </a:t>
            </a:r>
            <a:r>
              <a:rPr lang="de-DE" sz="2400" dirty="0" smtClean="0">
                <a:latin typeface="Trebuchet MS"/>
                <a:cs typeface="Trebuchet MS"/>
              </a:rPr>
              <a:t>Mit </a:t>
            </a:r>
            <a:r>
              <a:rPr lang="de-DE" sz="2400" dirty="0">
                <a:latin typeface="Trebuchet MS"/>
                <a:cs typeface="Trebuchet MS"/>
              </a:rPr>
              <a:t>Hilfe von Lernvideos, </a:t>
            </a:r>
            <a:r>
              <a:rPr lang="de-DE" sz="2400" dirty="0" smtClean="0">
                <a:latin typeface="Trebuchet MS"/>
                <a:cs typeface="Trebuchet MS"/>
              </a:rPr>
              <a:t>Diagram-</a:t>
            </a:r>
            <a:r>
              <a:rPr lang="de-DE" sz="2400" dirty="0" err="1" smtClean="0">
                <a:latin typeface="Trebuchet MS"/>
                <a:cs typeface="Trebuchet MS"/>
              </a:rPr>
              <a:t>men</a:t>
            </a:r>
            <a:r>
              <a:rPr lang="de-DE" sz="2400" dirty="0" smtClean="0">
                <a:latin typeface="Trebuchet MS"/>
                <a:cs typeface="Trebuchet MS"/>
              </a:rPr>
              <a:t> </a:t>
            </a:r>
            <a:r>
              <a:rPr lang="de-DE" sz="2400" dirty="0">
                <a:latin typeface="Trebuchet MS"/>
                <a:cs typeface="Trebuchet MS"/>
              </a:rPr>
              <a:t>und kleinen Formen szenischer Darstellung wurde der Strahlungshaushalt </a:t>
            </a:r>
            <a:r>
              <a:rPr lang="de-DE" sz="2400" dirty="0" smtClean="0">
                <a:latin typeface="Trebuchet MS"/>
                <a:cs typeface="Trebuchet MS"/>
              </a:rPr>
              <a:t>besprochen</a:t>
            </a:r>
            <a:r>
              <a:rPr lang="de-DE" sz="2400" dirty="0">
                <a:latin typeface="Trebuchet MS"/>
                <a:cs typeface="Trebuchet MS"/>
              </a:rPr>
              <a:t>.</a:t>
            </a:r>
            <a:endParaRPr lang="de-DE" sz="2000" dirty="0">
              <a:latin typeface="Trebuchet MS"/>
              <a:cs typeface="Trebuchet MS"/>
            </a:endParaRPr>
          </a:p>
          <a:p>
            <a:pPr marL="355600" lvl="1" indent="-355600">
              <a:lnSpc>
                <a:spcPct val="80000"/>
              </a:lnSpc>
              <a:buFont typeface="Courier New"/>
              <a:buChar char="o"/>
            </a:pPr>
            <a:r>
              <a:rPr lang="de-DE" sz="2400" b="1" dirty="0">
                <a:latin typeface="Trebuchet MS"/>
                <a:cs typeface="Trebuchet MS"/>
              </a:rPr>
              <a:t>a</a:t>
            </a:r>
            <a:r>
              <a:rPr lang="de-DE" sz="2400" b="1" dirty="0" smtClean="0">
                <a:latin typeface="Trebuchet MS"/>
                <a:cs typeface="Trebuchet MS"/>
              </a:rPr>
              <a:t>m </a:t>
            </a:r>
            <a:r>
              <a:rPr lang="de-DE" sz="2400" b="1" dirty="0">
                <a:latin typeface="Trebuchet MS"/>
                <a:cs typeface="Trebuchet MS"/>
              </a:rPr>
              <a:t>Ende der Doppelstunde</a:t>
            </a:r>
            <a:r>
              <a:rPr lang="de-DE" sz="2400" b="1" dirty="0" smtClean="0">
                <a:latin typeface="Trebuchet MS"/>
                <a:cs typeface="Trebuchet MS"/>
              </a:rPr>
              <a:t>:</a:t>
            </a:r>
          </a:p>
          <a:p>
            <a:pPr lvl="1">
              <a:lnSpc>
                <a:spcPct val="80000"/>
              </a:lnSpc>
              <a:buFont typeface="Courier New"/>
              <a:buChar char="o"/>
            </a:pPr>
            <a:endParaRPr lang="de-DE" sz="2000" dirty="0">
              <a:latin typeface="Trebuchet MS"/>
              <a:cs typeface="Trebuchet MS"/>
            </a:endParaRPr>
          </a:p>
          <a:p>
            <a:pPr marL="914400" lvl="2" indent="0">
              <a:lnSpc>
                <a:spcPct val="80000"/>
              </a:lnSpc>
              <a:buNone/>
              <a:tabLst>
                <a:tab pos="1257300" algn="l"/>
              </a:tabLst>
            </a:pPr>
            <a:r>
              <a:rPr lang="de-DE" sz="2200" dirty="0">
                <a:latin typeface="Trebuchet MS"/>
                <a:cs typeface="Trebuchet MS"/>
              </a:rPr>
              <a:t>A) </a:t>
            </a:r>
            <a:r>
              <a:rPr lang="de-DE" sz="2200" dirty="0" smtClean="0">
                <a:latin typeface="Trebuchet MS"/>
                <a:cs typeface="Trebuchet MS"/>
              </a:rPr>
              <a:t>kurze </a:t>
            </a:r>
            <a:r>
              <a:rPr lang="de-DE" sz="2200" dirty="0">
                <a:latin typeface="Trebuchet MS"/>
                <a:cs typeface="Trebuchet MS"/>
              </a:rPr>
              <a:t>allgemeine Erläuterung zum Aspekt </a:t>
            </a:r>
            <a:r>
              <a:rPr lang="de-DE" sz="2200" dirty="0" smtClean="0">
                <a:latin typeface="Trebuchet MS"/>
                <a:cs typeface="Trebuchet MS"/>
              </a:rPr>
              <a:t>	Schülerfeedback</a:t>
            </a:r>
            <a:endParaRPr lang="de-DE" sz="2200" dirty="0">
              <a:latin typeface="Trebuchet MS"/>
              <a:cs typeface="Trebuchet MS"/>
            </a:endParaRPr>
          </a:p>
          <a:p>
            <a:pPr marL="914400" lvl="2" indent="0" defTabSz="571500">
              <a:lnSpc>
                <a:spcPct val="80000"/>
              </a:lnSpc>
              <a:buNone/>
              <a:tabLst>
                <a:tab pos="1257300" algn="l"/>
              </a:tabLst>
            </a:pPr>
            <a:r>
              <a:rPr lang="de-DE" sz="2200" dirty="0">
                <a:latin typeface="Trebuchet MS"/>
                <a:cs typeface="Trebuchet MS"/>
              </a:rPr>
              <a:t>B) Frage: Wie sehr hat dir das gezeigte Lernvideo für 	</a:t>
            </a:r>
            <a:r>
              <a:rPr lang="de-DE" sz="2200" dirty="0" smtClean="0">
                <a:latin typeface="Trebuchet MS"/>
                <a:cs typeface="Trebuchet MS"/>
              </a:rPr>
              <a:t>das </a:t>
            </a:r>
            <a:r>
              <a:rPr lang="de-DE" sz="2200" dirty="0">
                <a:latin typeface="Trebuchet MS"/>
                <a:cs typeface="Trebuchet MS"/>
              </a:rPr>
              <a:t>Verständnis des Sachverhalts geholfen</a:t>
            </a:r>
            <a:r>
              <a:rPr lang="de-DE" sz="2200" dirty="0" smtClean="0">
                <a:latin typeface="Trebuchet MS"/>
                <a:cs typeface="Trebuchet MS"/>
              </a:rPr>
              <a:t>?</a:t>
            </a:r>
            <a:endParaRPr lang="de-DE" sz="2200" dirty="0">
              <a:latin typeface="Trebuchet MS"/>
              <a:cs typeface="Trebuchet MS"/>
            </a:endParaRPr>
          </a:p>
          <a:p>
            <a:pPr marL="914400" lvl="2" indent="0">
              <a:lnSpc>
                <a:spcPct val="80000"/>
              </a:lnSpc>
              <a:buNone/>
            </a:pPr>
            <a:r>
              <a:rPr lang="de-DE" sz="2200" dirty="0">
                <a:latin typeface="Trebuchet MS"/>
                <a:cs typeface="Trebuchet MS"/>
              </a:rPr>
              <a:t>C) Welche weiteren methodischen bzw. medialen </a:t>
            </a:r>
            <a:r>
              <a:rPr lang="de-DE" sz="2200" dirty="0" smtClean="0">
                <a:latin typeface="Trebuchet MS"/>
                <a:cs typeface="Trebuchet MS"/>
              </a:rPr>
              <a:t/>
            </a:r>
            <a:br>
              <a:rPr lang="de-DE" sz="2200" dirty="0" smtClean="0">
                <a:latin typeface="Trebuchet MS"/>
                <a:cs typeface="Trebuchet MS"/>
              </a:rPr>
            </a:br>
            <a:r>
              <a:rPr lang="de-DE" sz="2200" dirty="0" smtClean="0">
                <a:latin typeface="Trebuchet MS"/>
                <a:cs typeface="Trebuchet MS"/>
              </a:rPr>
              <a:t>    Elemente </a:t>
            </a:r>
            <a:r>
              <a:rPr lang="de-DE" sz="2200" dirty="0">
                <a:latin typeface="Trebuchet MS"/>
                <a:cs typeface="Trebuchet MS"/>
              </a:rPr>
              <a:t>des Unterrichts haben dir geholfen, den </a:t>
            </a:r>
            <a:r>
              <a:rPr lang="de-DE" sz="2200" dirty="0" smtClean="0">
                <a:latin typeface="Trebuchet MS"/>
                <a:cs typeface="Trebuchet MS"/>
              </a:rPr>
              <a:t/>
            </a:r>
            <a:br>
              <a:rPr lang="de-DE" sz="2200" dirty="0" smtClean="0">
                <a:latin typeface="Trebuchet MS"/>
                <a:cs typeface="Trebuchet MS"/>
              </a:rPr>
            </a:br>
            <a:r>
              <a:rPr lang="de-DE" sz="2200" dirty="0" smtClean="0">
                <a:latin typeface="Trebuchet MS"/>
                <a:cs typeface="Trebuchet MS"/>
              </a:rPr>
              <a:t>    Sachverhalt </a:t>
            </a:r>
            <a:r>
              <a:rPr lang="de-DE" sz="2200" dirty="0">
                <a:latin typeface="Trebuchet MS"/>
                <a:cs typeface="Trebuchet MS"/>
              </a:rPr>
              <a:t>zu verstehen, welche waren für Dich </a:t>
            </a:r>
            <a:r>
              <a:rPr lang="de-DE" sz="2200" dirty="0" smtClean="0">
                <a:latin typeface="Trebuchet MS"/>
                <a:cs typeface="Trebuchet MS"/>
              </a:rPr>
              <a:t/>
            </a:r>
            <a:br>
              <a:rPr lang="de-DE" sz="2200" dirty="0" smtClean="0">
                <a:latin typeface="Trebuchet MS"/>
                <a:cs typeface="Trebuchet MS"/>
              </a:rPr>
            </a:br>
            <a:r>
              <a:rPr lang="de-DE" sz="2200" dirty="0" smtClean="0">
                <a:latin typeface="Trebuchet MS"/>
                <a:cs typeface="Trebuchet MS"/>
              </a:rPr>
              <a:t>    weniger </a:t>
            </a:r>
            <a:r>
              <a:rPr lang="de-DE" sz="2200" dirty="0">
                <a:latin typeface="Trebuchet MS"/>
                <a:cs typeface="Trebuchet MS"/>
              </a:rPr>
              <a:t>geeignet</a:t>
            </a:r>
            <a:r>
              <a:rPr lang="de-DE" sz="2200" dirty="0" smtClean="0">
                <a:latin typeface="Trebuchet MS"/>
                <a:cs typeface="Trebuchet MS"/>
              </a:rPr>
              <a:t>?</a:t>
            </a:r>
          </a:p>
          <a:p>
            <a:pPr lvl="2">
              <a:lnSpc>
                <a:spcPct val="80000"/>
              </a:lnSpc>
              <a:buFont typeface="Courier New"/>
              <a:buChar char="o"/>
            </a:pPr>
            <a:endParaRPr lang="de-DE" sz="2000" dirty="0" smtClean="0">
              <a:latin typeface="Trebuchet MS"/>
              <a:cs typeface="Trebuchet MS"/>
            </a:endParaRPr>
          </a:p>
          <a:p>
            <a:pPr marL="355600" lvl="1" indent="-355600">
              <a:lnSpc>
                <a:spcPct val="80000"/>
              </a:lnSpc>
              <a:buFont typeface="Courier New"/>
              <a:buChar char="o"/>
            </a:pPr>
            <a:r>
              <a:rPr lang="de-DE" sz="2400" b="1" dirty="0" smtClean="0">
                <a:latin typeface="Trebuchet MS"/>
                <a:cs typeface="Trebuchet MS"/>
              </a:rPr>
              <a:t>Folgestunde</a:t>
            </a:r>
          </a:p>
          <a:p>
            <a:pPr marL="0" lvl="2" indent="0">
              <a:lnSpc>
                <a:spcPct val="80000"/>
              </a:lnSpc>
              <a:buNone/>
            </a:pPr>
            <a:r>
              <a:rPr lang="de-DE" dirty="0">
                <a:latin typeface="Trebuchet MS"/>
                <a:cs typeface="Trebuchet MS"/>
              </a:rPr>
              <a:t>	</a:t>
            </a:r>
            <a:r>
              <a:rPr lang="de-DE" dirty="0" smtClean="0">
                <a:latin typeface="Trebuchet MS"/>
                <a:cs typeface="Trebuchet MS"/>
              </a:rPr>
              <a:t>Nachbesprechung</a:t>
            </a:r>
            <a:endParaRPr lang="de-DE" dirty="0">
              <a:latin typeface="Trebuchet MS"/>
              <a:cs typeface="Trebuchet MS"/>
            </a:endParaRPr>
          </a:p>
          <a:p>
            <a:pPr lvl="2">
              <a:lnSpc>
                <a:spcPct val="80000"/>
              </a:lnSpc>
            </a:pPr>
            <a:endParaRPr lang="de-DE" sz="2000" dirty="0">
              <a:latin typeface="Trebuchet MS"/>
              <a:cs typeface="Trebuchet MS"/>
            </a:endParaRPr>
          </a:p>
          <a:p>
            <a:pPr lvl="2">
              <a:lnSpc>
                <a:spcPct val="80000"/>
              </a:lnSpc>
            </a:pPr>
            <a:endParaRPr lang="de-DE" dirty="0">
              <a:latin typeface="Trebuchet MS"/>
              <a:cs typeface="Trebuchet MS"/>
            </a:endParaRPr>
          </a:p>
        </p:txBody>
      </p:sp>
    </p:spTree>
    <p:extLst>
      <p:ext uri="{BB962C8B-B14F-4D97-AF65-F5344CB8AC3E}">
        <p14:creationId xmlns:p14="http://schemas.microsoft.com/office/powerpoint/2010/main" val="209342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27784" y="476672"/>
            <a:ext cx="3584535" cy="707886"/>
          </a:xfrm>
          <a:prstGeom prst="rect">
            <a:avLst/>
          </a:prstGeom>
          <a:noFill/>
        </p:spPr>
        <p:txBody>
          <a:bodyPr wrap="none" rtlCol="0">
            <a:spAutoFit/>
          </a:bodyPr>
          <a:lstStyle/>
          <a:p>
            <a:r>
              <a:rPr lang="de-DE" sz="4000" dirty="0" smtClean="0">
                <a:latin typeface="Trebuchet MS"/>
                <a:cs typeface="Trebuchet MS"/>
              </a:rPr>
              <a:t>Begegnung(en)</a:t>
            </a:r>
            <a:endParaRPr lang="de-DE" sz="4000" dirty="0">
              <a:latin typeface="Trebuchet MS"/>
              <a:cs typeface="Trebuchet MS"/>
            </a:endParaRPr>
          </a:p>
        </p:txBody>
      </p:sp>
      <p:sp>
        <p:nvSpPr>
          <p:cNvPr id="4" name="Rectangle 3"/>
          <p:cNvSpPr txBox="1">
            <a:spLocks noChangeArrowheads="1"/>
          </p:cNvSpPr>
          <p:nvPr/>
        </p:nvSpPr>
        <p:spPr bwMode="auto">
          <a:xfrm>
            <a:off x="395536" y="1628800"/>
            <a:ext cx="8305800" cy="29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cs typeface="+mn-cs"/>
              </a:defRPr>
            </a:lvl2pPr>
            <a:lvl3pPr marL="1143000" indent="-228600" algn="l" rtl="0" fontAlgn="base">
              <a:spcBef>
                <a:spcPct val="20000"/>
              </a:spcBef>
              <a:spcAft>
                <a:spcPct val="0"/>
              </a:spcAft>
              <a:buChar char="•"/>
              <a:defRPr kumimoji="1" sz="2400">
                <a:solidFill>
                  <a:schemeClr val="tx1"/>
                </a:solidFill>
                <a:latin typeface="+mn-lt"/>
                <a:ea typeface="+mn-ea"/>
                <a:cs typeface="+mn-cs"/>
              </a:defRPr>
            </a:lvl3pPr>
            <a:lvl4pPr marL="1600200" indent="-228600" algn="l" rtl="0" fontAlgn="base">
              <a:spcBef>
                <a:spcPct val="20000"/>
              </a:spcBef>
              <a:spcAft>
                <a:spcPct val="0"/>
              </a:spcAft>
              <a:buChar char="–"/>
              <a:defRPr kumimoji="1" sz="2000">
                <a:solidFill>
                  <a:schemeClr val="tx1"/>
                </a:solidFill>
                <a:latin typeface="+mn-lt"/>
                <a:ea typeface="+mn-ea"/>
                <a:cs typeface="+mn-cs"/>
              </a:defRPr>
            </a:lvl4pPr>
            <a:lvl5pPr marL="2057400" indent="-228600" algn="l" rtl="0" fontAlgn="base">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a:lstStyle>
          <a:p>
            <a:pPr marL="0" indent="0">
              <a:buNone/>
              <a:tabLst>
                <a:tab pos="381000" algn="l"/>
                <a:tab pos="3619500" algn="l"/>
              </a:tabLst>
            </a:pPr>
            <a:r>
              <a:rPr kumimoji="0" lang="de-DE" dirty="0" smtClean="0">
                <a:latin typeface="Trebuchet MS"/>
                <a:cs typeface="Trebuchet MS"/>
              </a:rPr>
              <a:t>Erinnern Sie sich an eine oder mehrere Begegnungen mit Menschen, die zu Ihrer Entwicklung beigetragen haben, je nach Intensität eine bis drei:</a:t>
            </a:r>
          </a:p>
        </p:txBody>
      </p:sp>
      <p:sp>
        <p:nvSpPr>
          <p:cNvPr id="7" name="Rectangle 3"/>
          <p:cNvSpPr txBox="1">
            <a:spLocks noChangeArrowheads="1"/>
          </p:cNvSpPr>
          <p:nvPr/>
        </p:nvSpPr>
        <p:spPr bwMode="auto">
          <a:xfrm>
            <a:off x="323528" y="3789040"/>
            <a:ext cx="8305800" cy="29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cs typeface="+mn-cs"/>
              </a:defRPr>
            </a:lvl2pPr>
            <a:lvl3pPr marL="1143000" indent="-228600" algn="l" rtl="0" fontAlgn="base">
              <a:spcBef>
                <a:spcPct val="20000"/>
              </a:spcBef>
              <a:spcAft>
                <a:spcPct val="0"/>
              </a:spcAft>
              <a:buChar char="•"/>
              <a:defRPr kumimoji="1" sz="2400">
                <a:solidFill>
                  <a:schemeClr val="tx1"/>
                </a:solidFill>
                <a:latin typeface="+mn-lt"/>
                <a:ea typeface="+mn-ea"/>
                <a:cs typeface="+mn-cs"/>
              </a:defRPr>
            </a:lvl3pPr>
            <a:lvl4pPr marL="1600200" indent="-228600" algn="l" rtl="0" fontAlgn="base">
              <a:spcBef>
                <a:spcPct val="20000"/>
              </a:spcBef>
              <a:spcAft>
                <a:spcPct val="0"/>
              </a:spcAft>
              <a:buChar char="–"/>
              <a:defRPr kumimoji="1" sz="2000">
                <a:solidFill>
                  <a:schemeClr val="tx1"/>
                </a:solidFill>
                <a:latin typeface="+mn-lt"/>
                <a:ea typeface="+mn-ea"/>
                <a:cs typeface="+mn-cs"/>
              </a:defRPr>
            </a:lvl4pPr>
            <a:lvl5pPr marL="2057400" indent="-228600" algn="l" rtl="0" fontAlgn="base">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a:lstStyle>
          <a:p>
            <a:pPr marL="514350" indent="-514350">
              <a:buFont typeface="+mj-lt"/>
              <a:buAutoNum type="arabicPeriod"/>
              <a:tabLst>
                <a:tab pos="381000" algn="l"/>
                <a:tab pos="3619500" algn="l"/>
              </a:tabLst>
            </a:pPr>
            <a:r>
              <a:rPr kumimoji="0" lang="de-DE" dirty="0" smtClean="0">
                <a:latin typeface="Trebuchet MS"/>
                <a:cs typeface="Trebuchet MS"/>
              </a:rPr>
              <a:t>Was war das Förderliche an der </a:t>
            </a:r>
            <a:r>
              <a:rPr kumimoji="0" lang="de-DE" dirty="0" err="1" smtClean="0">
                <a:latin typeface="Trebuchet MS"/>
                <a:cs typeface="Trebuchet MS"/>
              </a:rPr>
              <a:t>Begeg-nung</a:t>
            </a:r>
            <a:r>
              <a:rPr kumimoji="0" lang="de-DE" dirty="0" smtClean="0">
                <a:latin typeface="Trebuchet MS"/>
                <a:cs typeface="Trebuchet MS"/>
              </a:rPr>
              <a:t>?</a:t>
            </a:r>
          </a:p>
          <a:p>
            <a:pPr marL="514350" indent="-514350">
              <a:buFont typeface="+mj-lt"/>
              <a:buAutoNum type="arabicPeriod"/>
              <a:tabLst>
                <a:tab pos="381000" algn="l"/>
                <a:tab pos="3619500" algn="l"/>
              </a:tabLst>
            </a:pPr>
            <a:r>
              <a:rPr kumimoji="0" lang="de-DE" dirty="0" smtClean="0">
                <a:latin typeface="Trebuchet MS"/>
                <a:cs typeface="Trebuchet MS"/>
              </a:rPr>
              <a:t>Was hat ganz speziell </a:t>
            </a:r>
            <a:r>
              <a:rPr kumimoji="0" lang="de-DE" b="1" dirty="0" smtClean="0">
                <a:latin typeface="Trebuchet MS"/>
                <a:cs typeface="Trebuchet MS"/>
              </a:rPr>
              <a:t>Ihnen</a:t>
            </a:r>
            <a:r>
              <a:rPr kumimoji="0" lang="de-DE" dirty="0" smtClean="0">
                <a:latin typeface="Trebuchet MS"/>
                <a:cs typeface="Trebuchet MS"/>
              </a:rPr>
              <a:t> gut getan?</a:t>
            </a:r>
          </a:p>
          <a:p>
            <a:pPr marL="514350" indent="-514350">
              <a:buFont typeface="+mj-lt"/>
              <a:buAutoNum type="arabicPeriod"/>
              <a:tabLst>
                <a:tab pos="381000" algn="l"/>
                <a:tab pos="3619500" algn="l"/>
              </a:tabLst>
            </a:pPr>
            <a:r>
              <a:rPr kumimoji="0" lang="de-DE" dirty="0" smtClean="0">
                <a:latin typeface="Trebuchet MS"/>
                <a:cs typeface="Trebuchet MS"/>
              </a:rPr>
              <a:t>Was trägt, so dass Sie sich auch heute noch daran erinnern?</a:t>
            </a:r>
          </a:p>
        </p:txBody>
      </p:sp>
    </p:spTree>
    <p:extLst>
      <p:ext uri="{BB962C8B-B14F-4D97-AF65-F5344CB8AC3E}">
        <p14:creationId xmlns:p14="http://schemas.microsoft.com/office/powerpoint/2010/main" val="188348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7772400" cy="1143000"/>
          </a:xfrm>
        </p:spPr>
        <p:txBody>
          <a:bodyPr/>
          <a:lstStyle/>
          <a:p>
            <a:pPr marL="533400" indent="-533400"/>
            <a:r>
              <a:rPr lang="de-DE" sz="4000" dirty="0" smtClean="0">
                <a:latin typeface="Trebuchet MS"/>
                <a:cs typeface="Trebuchet MS"/>
              </a:rPr>
              <a:t>„Kenne deinen Einfluss“:</a:t>
            </a:r>
            <a:endParaRPr lang="de-DE" sz="4000" dirty="0">
              <a:latin typeface="Trebuchet MS"/>
              <a:cs typeface="Trebuchet MS"/>
            </a:endParaRPr>
          </a:p>
        </p:txBody>
      </p:sp>
      <p:sp>
        <p:nvSpPr>
          <p:cNvPr id="56323" name="Rectangle 3"/>
          <p:cNvSpPr>
            <a:spLocks noGrp="1" noChangeArrowheads="1"/>
          </p:cNvSpPr>
          <p:nvPr>
            <p:ph type="body" idx="1"/>
          </p:nvPr>
        </p:nvSpPr>
        <p:spPr>
          <a:xfrm>
            <a:off x="251520" y="5733256"/>
            <a:ext cx="8640960" cy="980728"/>
          </a:xfrm>
        </p:spPr>
        <p:txBody>
          <a:bodyPr/>
          <a:lstStyle/>
          <a:p>
            <a:pPr marL="0" indent="0">
              <a:buNone/>
            </a:pPr>
            <a:r>
              <a:rPr lang="de-DE" sz="2800" dirty="0" smtClean="0">
                <a:latin typeface="Trebuchet MS"/>
                <a:cs typeface="Trebuchet MS"/>
              </a:rPr>
              <a:t>Feedback gehört zu den wichtigsten Einflussfaktoren auf das Lernen der Schüler.</a:t>
            </a:r>
            <a:endParaRPr lang="de-DE" sz="2800" dirty="0">
              <a:latin typeface="Trebuchet MS"/>
              <a:cs typeface="Trebuchet MS"/>
            </a:endParaRPr>
          </a:p>
        </p:txBody>
      </p:sp>
      <p:pic>
        <p:nvPicPr>
          <p:cNvPr id="2" name="Bild 1" descr="Feedback_Fakto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355503"/>
            <a:ext cx="4921336" cy="4089721"/>
          </a:xfrm>
          <a:prstGeom prst="rect">
            <a:avLst/>
          </a:prstGeom>
        </p:spPr>
      </p:pic>
      <p:sp>
        <p:nvSpPr>
          <p:cNvPr id="3" name="Textfeld 2"/>
          <p:cNvSpPr txBox="1"/>
          <p:nvPr/>
        </p:nvSpPr>
        <p:spPr>
          <a:xfrm>
            <a:off x="2491100" y="5353471"/>
            <a:ext cx="4330609" cy="307777"/>
          </a:xfrm>
          <a:prstGeom prst="rect">
            <a:avLst/>
          </a:prstGeom>
          <a:noFill/>
        </p:spPr>
        <p:txBody>
          <a:bodyPr wrap="none" rtlCol="0">
            <a:spAutoFit/>
          </a:bodyPr>
          <a:lstStyle/>
          <a:p>
            <a:r>
              <a:rPr lang="de-DE" sz="1400" dirty="0" smtClean="0">
                <a:latin typeface="Arial Narrow" pitchFamily="34" charset="0"/>
                <a:cs typeface="Trebuchet MS"/>
              </a:rPr>
              <a:t>aus: Wisniewski, B. &amp; </a:t>
            </a:r>
            <a:r>
              <a:rPr lang="de-DE" sz="1400" dirty="0" err="1" smtClean="0">
                <a:latin typeface="Arial Narrow" pitchFamily="34" charset="0"/>
                <a:cs typeface="Trebuchet MS"/>
              </a:rPr>
              <a:t>Zierer</a:t>
            </a:r>
            <a:r>
              <a:rPr lang="de-DE" sz="1400" dirty="0" smtClean="0">
                <a:latin typeface="Arial Narrow" pitchFamily="34" charset="0"/>
                <a:cs typeface="Trebuchet MS"/>
              </a:rPr>
              <a:t>, K. (2017). Visible Feedback, S. 25</a:t>
            </a:r>
            <a:endParaRPr lang="de-DE" sz="1400" dirty="0">
              <a:latin typeface="Arial Narrow" pitchFamily="34" charset="0"/>
            </a:endParaRPr>
          </a:p>
        </p:txBody>
      </p:sp>
    </p:spTree>
    <p:extLst>
      <p:ext uri="{BB962C8B-B14F-4D97-AF65-F5344CB8AC3E}">
        <p14:creationId xmlns:p14="http://schemas.microsoft.com/office/powerpoint/2010/main" val="235852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7772400" cy="1143000"/>
          </a:xfrm>
        </p:spPr>
        <p:txBody>
          <a:bodyPr/>
          <a:lstStyle/>
          <a:p>
            <a:pPr marL="533400" indent="-533400"/>
            <a:r>
              <a:rPr lang="de-DE" sz="4000" b="0" dirty="0" smtClean="0">
                <a:latin typeface="Trebuchet MS"/>
                <a:cs typeface="Trebuchet MS"/>
              </a:rPr>
              <a:t>Zur Auswahl der Items: Die 7 </a:t>
            </a:r>
            <a:r>
              <a:rPr lang="de-DE" sz="4000" b="0" dirty="0" err="1" smtClean="0">
                <a:latin typeface="Trebuchet MS"/>
                <a:cs typeface="Trebuchet MS"/>
              </a:rPr>
              <a:t>C‘s</a:t>
            </a:r>
            <a:endParaRPr lang="de-DE" sz="4000" b="0" dirty="0">
              <a:latin typeface="Trebuchet MS"/>
              <a:cs typeface="Trebuchet MS"/>
            </a:endParaRPr>
          </a:p>
        </p:txBody>
      </p:sp>
      <p:sp>
        <p:nvSpPr>
          <p:cNvPr id="56323" name="Rectangle 3"/>
          <p:cNvSpPr>
            <a:spLocks noGrp="1" noChangeArrowheads="1"/>
          </p:cNvSpPr>
          <p:nvPr>
            <p:ph type="body" idx="1"/>
          </p:nvPr>
        </p:nvSpPr>
        <p:spPr>
          <a:xfrm>
            <a:off x="251520" y="5733256"/>
            <a:ext cx="8640960" cy="980728"/>
          </a:xfrm>
        </p:spPr>
        <p:txBody>
          <a:bodyPr/>
          <a:lstStyle/>
          <a:p>
            <a:pPr marL="0" indent="0">
              <a:buNone/>
            </a:pPr>
            <a:r>
              <a:rPr lang="de-DE" sz="2800" dirty="0" smtClean="0">
                <a:latin typeface="Trebuchet MS"/>
                <a:cs typeface="Trebuchet MS"/>
              </a:rPr>
              <a:t>Vorschlag für 1. Durchgang aus pragmatischen Grün-den, kein Muss! Weitere Durchgänge freie Wahl.</a:t>
            </a:r>
            <a:endParaRPr lang="de-DE" sz="2800" dirty="0">
              <a:latin typeface="Trebuchet MS"/>
              <a:cs typeface="Trebuchet MS"/>
            </a:endParaRPr>
          </a:p>
        </p:txBody>
      </p:sp>
      <p:sp>
        <p:nvSpPr>
          <p:cNvPr id="3" name="Oval 2"/>
          <p:cNvSpPr/>
          <p:nvPr/>
        </p:nvSpPr>
        <p:spPr bwMode="auto">
          <a:xfrm>
            <a:off x="3347864" y="1700808"/>
            <a:ext cx="2232248" cy="91440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2000" dirty="0" smtClean="0">
                <a:latin typeface="Trebuchet MS"/>
                <a:cs typeface="Trebuchet MS"/>
              </a:rPr>
              <a:t>   </a:t>
            </a:r>
            <a:r>
              <a:rPr lang="de-DE" sz="2000" dirty="0" err="1" smtClean="0">
                <a:solidFill>
                  <a:srgbClr val="F3F1E4"/>
                </a:solidFill>
                <a:latin typeface="Trebuchet MS"/>
                <a:cs typeface="Trebuchet MS"/>
              </a:rPr>
              <a:t>Control</a:t>
            </a:r>
            <a:r>
              <a:rPr lang="de-DE" sz="2000" dirty="0" smtClean="0">
                <a:solidFill>
                  <a:srgbClr val="F3F1E4"/>
                </a:solidFill>
                <a:latin typeface="Trebuchet MS"/>
                <a:cs typeface="Trebuchet MS"/>
              </a:rPr>
              <a:t> </a:t>
            </a:r>
            <a:r>
              <a:rPr lang="de-DE" sz="1600" dirty="0" smtClean="0">
                <a:solidFill>
                  <a:srgbClr val="F3F1E4"/>
                </a:solidFill>
                <a:latin typeface="Trebuchet MS"/>
                <a:cs typeface="Trebuchet MS"/>
              </a:rPr>
              <a:t>Klassenführung</a:t>
            </a:r>
          </a:p>
          <a:p>
            <a:endParaRPr kumimoji="0" lang="de-DE" sz="1600" i="0" u="none" strike="noStrike" normalizeH="0" baseline="0" dirty="0">
              <a:ln w="12700">
                <a:solidFill>
                  <a:schemeClr val="tx2">
                    <a:satMod val="155000"/>
                  </a:schemeClr>
                </a:solidFill>
                <a:prstDash val="solid"/>
              </a:ln>
              <a:solidFill>
                <a:srgbClr val="F3F1E4"/>
              </a:solidFill>
              <a:effectLst/>
              <a:latin typeface="Arial Narrow"/>
              <a:cs typeface="Arial Narrow"/>
            </a:endParaRPr>
          </a:p>
        </p:txBody>
      </p:sp>
      <p:sp>
        <p:nvSpPr>
          <p:cNvPr id="7" name="Oval 6"/>
          <p:cNvSpPr/>
          <p:nvPr/>
        </p:nvSpPr>
        <p:spPr bwMode="auto">
          <a:xfrm>
            <a:off x="5580112" y="2132856"/>
            <a:ext cx="2232248" cy="914400"/>
          </a:xfrm>
          <a:prstGeom prst="ellipse">
            <a:avLst/>
          </a:prstGeom>
          <a:solidFill>
            <a:srgbClr val="389E3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2000" dirty="0" smtClean="0">
                <a:latin typeface="Trebuchet MS"/>
                <a:cs typeface="Trebuchet MS"/>
              </a:rPr>
              <a:t>  </a:t>
            </a:r>
            <a:r>
              <a:rPr lang="de-DE" sz="2000" dirty="0" smtClean="0">
                <a:solidFill>
                  <a:schemeClr val="bg1"/>
                </a:solidFill>
                <a:latin typeface="Trebuchet MS"/>
                <a:cs typeface="Trebuchet MS"/>
              </a:rPr>
              <a:t>Challenge </a:t>
            </a:r>
            <a:r>
              <a:rPr lang="de-DE" sz="1400" dirty="0" smtClean="0">
                <a:solidFill>
                  <a:schemeClr val="bg1"/>
                </a:solidFill>
                <a:latin typeface="Trebuchet MS"/>
                <a:cs typeface="Trebuchet MS"/>
              </a:rPr>
              <a:t>Herausforderung</a:t>
            </a:r>
            <a:endParaRPr kumimoji="0" lang="de-DE" sz="1400" i="0" u="none" strike="noStrike" normalizeH="0" baseline="0" dirty="0">
              <a:ln w="12700">
                <a:solidFill>
                  <a:schemeClr val="tx2">
                    <a:satMod val="155000"/>
                  </a:schemeClr>
                </a:solidFill>
                <a:prstDash val="solid"/>
              </a:ln>
              <a:solidFill>
                <a:schemeClr val="bg1"/>
              </a:solidFill>
              <a:effectLst/>
              <a:latin typeface="Arial Narrow"/>
              <a:cs typeface="Arial Narrow"/>
            </a:endParaRPr>
          </a:p>
        </p:txBody>
      </p:sp>
      <p:sp>
        <p:nvSpPr>
          <p:cNvPr id="8" name="Oval 7"/>
          <p:cNvSpPr/>
          <p:nvPr/>
        </p:nvSpPr>
        <p:spPr bwMode="auto">
          <a:xfrm>
            <a:off x="1115616" y="3645024"/>
            <a:ext cx="2232248" cy="91440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2000" dirty="0" smtClean="0">
                <a:latin typeface="Trebuchet MS"/>
                <a:cs typeface="Trebuchet MS"/>
              </a:rPr>
              <a:t>     </a:t>
            </a:r>
            <a:r>
              <a:rPr lang="de-DE" sz="2000" dirty="0" smtClean="0">
                <a:solidFill>
                  <a:srgbClr val="F3F1E4"/>
                </a:solidFill>
                <a:latin typeface="Trebuchet MS"/>
                <a:cs typeface="Trebuchet MS"/>
              </a:rPr>
              <a:t>Care</a:t>
            </a:r>
            <a:r>
              <a:rPr lang="de-DE" sz="2000" dirty="0">
                <a:ln w="12700">
                  <a:solidFill>
                    <a:schemeClr val="tx2">
                      <a:satMod val="155000"/>
                    </a:schemeClr>
                  </a:solidFill>
                  <a:prstDash val="solid"/>
                </a:ln>
                <a:solidFill>
                  <a:srgbClr val="F3F1E4"/>
                </a:solidFill>
                <a:latin typeface="Arial Narrow"/>
                <a:cs typeface="Arial Narrow"/>
              </a:rPr>
              <a:t> </a:t>
            </a:r>
            <a:r>
              <a:rPr lang="de-DE" sz="2000" dirty="0" smtClean="0">
                <a:ln w="12700">
                  <a:solidFill>
                    <a:schemeClr val="tx2">
                      <a:satMod val="155000"/>
                    </a:schemeClr>
                  </a:solidFill>
                  <a:prstDash val="solid"/>
                </a:ln>
                <a:solidFill>
                  <a:srgbClr val="F3F1E4"/>
                </a:solidFill>
                <a:latin typeface="Arial Narrow"/>
                <a:cs typeface="Arial Narrow"/>
              </a:rPr>
              <a:t>  </a:t>
            </a:r>
            <a:br>
              <a:rPr lang="de-DE" sz="2000" dirty="0" smtClean="0">
                <a:ln w="12700">
                  <a:solidFill>
                    <a:schemeClr val="tx2">
                      <a:satMod val="155000"/>
                    </a:schemeClr>
                  </a:solidFill>
                  <a:prstDash val="solid"/>
                </a:ln>
                <a:solidFill>
                  <a:srgbClr val="F3F1E4"/>
                </a:solidFill>
                <a:latin typeface="Arial Narrow"/>
                <a:cs typeface="Arial Narrow"/>
              </a:rPr>
            </a:br>
            <a:r>
              <a:rPr lang="de-DE" sz="2000" dirty="0" smtClean="0">
                <a:ln w="12700">
                  <a:solidFill>
                    <a:schemeClr val="tx2">
                      <a:satMod val="155000"/>
                    </a:schemeClr>
                  </a:solidFill>
                  <a:prstDash val="solid"/>
                </a:ln>
                <a:solidFill>
                  <a:srgbClr val="F3F1E4"/>
                </a:solidFill>
                <a:latin typeface="Arial Narrow"/>
                <a:cs typeface="Arial Narrow"/>
              </a:rPr>
              <a:t>    </a:t>
            </a:r>
            <a:r>
              <a:rPr lang="de-DE" sz="1600" dirty="0" smtClean="0">
                <a:solidFill>
                  <a:srgbClr val="F3F1E4"/>
                </a:solidFill>
                <a:latin typeface="Trebuchet MS"/>
                <a:cs typeface="Trebuchet MS"/>
              </a:rPr>
              <a:t>Fürsorge</a:t>
            </a:r>
            <a:endParaRPr lang="de-DE" sz="1600" dirty="0">
              <a:solidFill>
                <a:srgbClr val="F3F1E4"/>
              </a:solidFill>
              <a:latin typeface="Trebuchet MS"/>
              <a:cs typeface="Trebuchet MS"/>
            </a:endParaRPr>
          </a:p>
        </p:txBody>
      </p:sp>
      <p:sp>
        <p:nvSpPr>
          <p:cNvPr id="9" name="Oval 8"/>
          <p:cNvSpPr/>
          <p:nvPr/>
        </p:nvSpPr>
        <p:spPr bwMode="auto">
          <a:xfrm>
            <a:off x="2771800" y="4581128"/>
            <a:ext cx="2232248" cy="914400"/>
          </a:xfrm>
          <a:prstGeom prst="ellipse">
            <a:avLst/>
          </a:prstGeom>
          <a:solidFill>
            <a:srgbClr val="D98D2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2000" dirty="0" smtClean="0">
                <a:latin typeface="Trebuchet MS"/>
                <a:cs typeface="Trebuchet MS"/>
              </a:rPr>
              <a:t>    </a:t>
            </a:r>
            <a:r>
              <a:rPr lang="de-DE" sz="2000" dirty="0" err="1" smtClean="0">
                <a:solidFill>
                  <a:srgbClr val="F3F1E4"/>
                </a:solidFill>
                <a:latin typeface="Trebuchet MS"/>
                <a:cs typeface="Trebuchet MS"/>
              </a:rPr>
              <a:t>Confer</a:t>
            </a:r>
            <a:r>
              <a:rPr lang="de-DE" sz="2000" dirty="0" smtClean="0">
                <a:solidFill>
                  <a:srgbClr val="F3F1E4"/>
                </a:solidFill>
                <a:latin typeface="Trebuchet MS"/>
                <a:cs typeface="Trebuchet MS"/>
              </a:rPr>
              <a:t> </a:t>
            </a:r>
            <a:br>
              <a:rPr lang="de-DE" sz="2000" dirty="0" smtClean="0">
                <a:solidFill>
                  <a:srgbClr val="F3F1E4"/>
                </a:solidFill>
                <a:latin typeface="Trebuchet MS"/>
                <a:cs typeface="Trebuchet MS"/>
              </a:rPr>
            </a:br>
            <a:r>
              <a:rPr lang="de-DE" sz="2000" dirty="0" smtClean="0">
                <a:solidFill>
                  <a:srgbClr val="F3F1E4"/>
                </a:solidFill>
                <a:latin typeface="Trebuchet MS"/>
                <a:cs typeface="Trebuchet MS"/>
              </a:rPr>
              <a:t>    </a:t>
            </a:r>
            <a:r>
              <a:rPr lang="de-DE" sz="1600" dirty="0" smtClean="0">
                <a:solidFill>
                  <a:srgbClr val="F3F1E4"/>
                </a:solidFill>
                <a:latin typeface="Trebuchet MS"/>
                <a:cs typeface="Trebuchet MS"/>
              </a:rPr>
              <a:t>Zuhören</a:t>
            </a:r>
            <a:endParaRPr kumimoji="0" lang="de-DE" sz="1600" i="0" u="none" strike="noStrike" normalizeH="0" baseline="0" dirty="0">
              <a:ln w="12700">
                <a:solidFill>
                  <a:schemeClr val="tx2">
                    <a:satMod val="155000"/>
                  </a:schemeClr>
                </a:solidFill>
                <a:prstDash val="solid"/>
              </a:ln>
              <a:solidFill>
                <a:srgbClr val="F3F1E4"/>
              </a:solidFill>
              <a:effectLst/>
              <a:latin typeface="Arial Narrow"/>
              <a:cs typeface="Arial Narrow"/>
            </a:endParaRPr>
          </a:p>
        </p:txBody>
      </p:sp>
      <p:sp>
        <p:nvSpPr>
          <p:cNvPr id="10" name="Oval 9"/>
          <p:cNvSpPr/>
          <p:nvPr/>
        </p:nvSpPr>
        <p:spPr bwMode="auto">
          <a:xfrm>
            <a:off x="5292080" y="4581128"/>
            <a:ext cx="2232248" cy="914400"/>
          </a:xfrm>
          <a:prstGeom prst="ellipse">
            <a:avLst/>
          </a:prstGeom>
          <a:solidFill>
            <a:srgbClr val="2F71A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2000" dirty="0" smtClean="0">
                <a:latin typeface="Trebuchet MS"/>
                <a:cs typeface="Trebuchet MS"/>
              </a:rPr>
              <a:t>   </a:t>
            </a:r>
            <a:r>
              <a:rPr lang="de-DE" sz="2000" dirty="0" err="1" smtClean="0">
                <a:solidFill>
                  <a:srgbClr val="F3F1E4"/>
                </a:solidFill>
                <a:latin typeface="Trebuchet MS"/>
                <a:cs typeface="Trebuchet MS"/>
              </a:rPr>
              <a:t>Capivate</a:t>
            </a:r>
            <a:r>
              <a:rPr lang="de-DE" sz="2000" dirty="0" smtClean="0">
                <a:solidFill>
                  <a:srgbClr val="F3F1E4"/>
                </a:solidFill>
                <a:latin typeface="Trebuchet MS"/>
                <a:cs typeface="Trebuchet MS"/>
              </a:rPr>
              <a:t> </a:t>
            </a:r>
            <a:br>
              <a:rPr lang="de-DE" sz="2000" dirty="0" smtClean="0">
                <a:solidFill>
                  <a:srgbClr val="F3F1E4"/>
                </a:solidFill>
                <a:latin typeface="Trebuchet MS"/>
                <a:cs typeface="Trebuchet MS"/>
              </a:rPr>
            </a:br>
            <a:r>
              <a:rPr lang="de-DE" sz="2000" dirty="0" smtClean="0">
                <a:solidFill>
                  <a:srgbClr val="F3F1E4"/>
                </a:solidFill>
                <a:latin typeface="Trebuchet MS"/>
                <a:cs typeface="Trebuchet MS"/>
              </a:rPr>
              <a:t> </a:t>
            </a:r>
            <a:r>
              <a:rPr lang="de-DE" sz="1600" dirty="0" smtClean="0">
                <a:solidFill>
                  <a:srgbClr val="F3F1E4"/>
                </a:solidFill>
                <a:latin typeface="Trebuchet MS"/>
                <a:cs typeface="Trebuchet MS"/>
              </a:rPr>
              <a:t>Begeisterung</a:t>
            </a:r>
            <a:endParaRPr kumimoji="0" lang="de-DE" sz="1600" i="0" u="none" strike="noStrike" normalizeH="0" baseline="0" dirty="0">
              <a:ln w="12700">
                <a:solidFill>
                  <a:schemeClr val="tx2">
                    <a:satMod val="155000"/>
                  </a:schemeClr>
                </a:solidFill>
                <a:prstDash val="solid"/>
              </a:ln>
              <a:solidFill>
                <a:srgbClr val="F3F1E4"/>
              </a:solidFill>
              <a:effectLst/>
              <a:latin typeface="Arial Narrow"/>
              <a:cs typeface="Arial Narrow"/>
            </a:endParaRPr>
          </a:p>
        </p:txBody>
      </p:sp>
      <p:sp>
        <p:nvSpPr>
          <p:cNvPr id="11" name="Oval 10"/>
          <p:cNvSpPr/>
          <p:nvPr/>
        </p:nvSpPr>
        <p:spPr bwMode="auto">
          <a:xfrm>
            <a:off x="1043608" y="2348880"/>
            <a:ext cx="2232248" cy="914400"/>
          </a:xfrm>
          <a:prstGeom prst="ellipse">
            <a:avLst/>
          </a:prstGeom>
          <a:solidFill>
            <a:srgbClr val="389E3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2000" dirty="0" err="1" smtClean="0">
                <a:solidFill>
                  <a:srgbClr val="F3F1E4"/>
                </a:solidFill>
                <a:latin typeface="Trebuchet MS"/>
                <a:cs typeface="Trebuchet MS"/>
              </a:rPr>
              <a:t>Consolidate</a:t>
            </a:r>
            <a:r>
              <a:rPr lang="de-DE" sz="2000" dirty="0" smtClean="0">
                <a:solidFill>
                  <a:srgbClr val="F3F1E4"/>
                </a:solidFill>
                <a:latin typeface="Trebuchet MS"/>
                <a:cs typeface="Trebuchet MS"/>
              </a:rPr>
              <a:t> </a:t>
            </a:r>
            <a:br>
              <a:rPr lang="de-DE" sz="2000" dirty="0" smtClean="0">
                <a:solidFill>
                  <a:srgbClr val="F3F1E4"/>
                </a:solidFill>
                <a:latin typeface="Trebuchet MS"/>
                <a:cs typeface="Trebuchet MS"/>
              </a:rPr>
            </a:br>
            <a:r>
              <a:rPr lang="de-DE" sz="2000" dirty="0" smtClean="0">
                <a:solidFill>
                  <a:srgbClr val="F3F1E4"/>
                </a:solidFill>
                <a:latin typeface="Trebuchet MS"/>
                <a:cs typeface="Trebuchet MS"/>
              </a:rPr>
              <a:t> </a:t>
            </a:r>
            <a:r>
              <a:rPr lang="de-DE" sz="1600" dirty="0" smtClean="0">
                <a:solidFill>
                  <a:srgbClr val="F3F1E4"/>
                </a:solidFill>
                <a:latin typeface="Trebuchet MS"/>
                <a:cs typeface="Trebuchet MS"/>
              </a:rPr>
              <a:t>Rückmeldung</a:t>
            </a:r>
            <a:endParaRPr kumimoji="0" lang="de-DE" sz="1600" i="0" u="none" strike="noStrike" normalizeH="0" baseline="0" dirty="0">
              <a:ln w="12700">
                <a:solidFill>
                  <a:schemeClr val="tx2">
                    <a:satMod val="155000"/>
                  </a:schemeClr>
                </a:solidFill>
                <a:prstDash val="solid"/>
              </a:ln>
              <a:solidFill>
                <a:srgbClr val="F3F1E4"/>
              </a:solidFill>
              <a:effectLst/>
              <a:latin typeface="Arial Narrow"/>
              <a:cs typeface="Arial Narrow"/>
            </a:endParaRPr>
          </a:p>
        </p:txBody>
      </p:sp>
      <p:sp>
        <p:nvSpPr>
          <p:cNvPr id="12" name="Oval 11"/>
          <p:cNvSpPr/>
          <p:nvPr/>
        </p:nvSpPr>
        <p:spPr bwMode="auto">
          <a:xfrm>
            <a:off x="6156176" y="3284984"/>
            <a:ext cx="2232248" cy="914400"/>
          </a:xfrm>
          <a:prstGeom prst="ellipse">
            <a:avLst/>
          </a:prstGeom>
          <a:solidFill>
            <a:srgbClr val="6424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2000" dirty="0" smtClean="0">
                <a:latin typeface="Trebuchet MS"/>
                <a:cs typeface="Trebuchet MS"/>
              </a:rPr>
              <a:t>    </a:t>
            </a:r>
            <a:r>
              <a:rPr lang="de-DE" sz="2000" dirty="0" smtClean="0">
                <a:solidFill>
                  <a:srgbClr val="F3F1E4"/>
                </a:solidFill>
                <a:latin typeface="Trebuchet MS"/>
                <a:cs typeface="Trebuchet MS"/>
              </a:rPr>
              <a:t>Clarify      </a:t>
            </a:r>
            <a:br>
              <a:rPr lang="de-DE" sz="2000" dirty="0" smtClean="0">
                <a:solidFill>
                  <a:srgbClr val="F3F1E4"/>
                </a:solidFill>
                <a:latin typeface="Trebuchet MS"/>
                <a:cs typeface="Trebuchet MS"/>
              </a:rPr>
            </a:br>
            <a:r>
              <a:rPr lang="de-DE" sz="2000" dirty="0" smtClean="0">
                <a:solidFill>
                  <a:srgbClr val="F3F1E4"/>
                </a:solidFill>
                <a:latin typeface="Trebuchet MS"/>
                <a:cs typeface="Trebuchet MS"/>
              </a:rPr>
              <a:t>    </a:t>
            </a:r>
            <a:r>
              <a:rPr lang="de-DE" sz="1600" dirty="0" smtClean="0">
                <a:solidFill>
                  <a:srgbClr val="F3F1E4"/>
                </a:solidFill>
                <a:latin typeface="Trebuchet MS"/>
                <a:cs typeface="Trebuchet MS"/>
              </a:rPr>
              <a:t>Klarheit</a:t>
            </a:r>
            <a:endParaRPr kumimoji="0" lang="de-DE" sz="1600" i="0" u="none" strike="noStrike" normalizeH="0" baseline="0" dirty="0">
              <a:ln w="12700">
                <a:solidFill>
                  <a:schemeClr val="tx2">
                    <a:satMod val="155000"/>
                  </a:schemeClr>
                </a:solidFill>
                <a:prstDash val="solid"/>
              </a:ln>
              <a:solidFill>
                <a:srgbClr val="F3F1E4"/>
              </a:solidFill>
              <a:effectLst/>
              <a:latin typeface="Arial Narrow"/>
              <a:cs typeface="Arial Narrow"/>
            </a:endParaRPr>
          </a:p>
        </p:txBody>
      </p:sp>
      <p:sp>
        <p:nvSpPr>
          <p:cNvPr id="5" name="Pfeil nach rechts 4"/>
          <p:cNvSpPr/>
          <p:nvPr/>
        </p:nvSpPr>
        <p:spPr bwMode="auto">
          <a:xfrm rot="1567512">
            <a:off x="5465124" y="1811795"/>
            <a:ext cx="676985" cy="548025"/>
          </a:xfrm>
          <a:prstGeom prst="rightArrow">
            <a:avLst/>
          </a:prstGeom>
          <a:solidFill>
            <a:srgbClr val="8A3A2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14" name="Pfeil nach rechts 13"/>
          <p:cNvSpPr/>
          <p:nvPr/>
        </p:nvSpPr>
        <p:spPr bwMode="auto">
          <a:xfrm rot="3011292">
            <a:off x="7255816" y="2778841"/>
            <a:ext cx="488608" cy="654609"/>
          </a:xfrm>
          <a:prstGeom prst="rightArrow">
            <a:avLst>
              <a:gd name="adj1" fmla="val 47019"/>
              <a:gd name="adj2" fmla="val 50335"/>
            </a:avLst>
          </a:prstGeom>
          <a:solidFill>
            <a:srgbClr val="389E3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15" name="Pfeil nach rechts 14"/>
          <p:cNvSpPr/>
          <p:nvPr/>
        </p:nvSpPr>
        <p:spPr bwMode="auto">
          <a:xfrm rot="7466933">
            <a:off x="6761592" y="4213318"/>
            <a:ext cx="556506" cy="429216"/>
          </a:xfrm>
          <a:prstGeom prst="rightArrow">
            <a:avLst>
              <a:gd name="adj1" fmla="val 52782"/>
              <a:gd name="adj2" fmla="val 50000"/>
            </a:avLst>
          </a:prstGeom>
          <a:solidFill>
            <a:srgbClr val="6424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16" name="Pfeil nach rechts 15"/>
          <p:cNvSpPr/>
          <p:nvPr/>
        </p:nvSpPr>
        <p:spPr bwMode="auto">
          <a:xfrm rot="10800000">
            <a:off x="4932041" y="4869160"/>
            <a:ext cx="360040" cy="394370"/>
          </a:xfrm>
          <a:prstGeom prst="rightArrow">
            <a:avLst/>
          </a:prstGeom>
          <a:solidFill>
            <a:srgbClr val="2F71A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17" name="Pfeil nach rechts 16"/>
          <p:cNvSpPr/>
          <p:nvPr/>
        </p:nvSpPr>
        <p:spPr bwMode="auto">
          <a:xfrm rot="13542373">
            <a:off x="2645676" y="4326647"/>
            <a:ext cx="487389" cy="456610"/>
          </a:xfrm>
          <a:prstGeom prst="rightArrow">
            <a:avLst/>
          </a:prstGeom>
          <a:solidFill>
            <a:srgbClr val="D98D2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18" name="Pfeil nach rechts 17"/>
          <p:cNvSpPr/>
          <p:nvPr/>
        </p:nvSpPr>
        <p:spPr bwMode="auto">
          <a:xfrm rot="16200000">
            <a:off x="1892315" y="3156357"/>
            <a:ext cx="487389" cy="456610"/>
          </a:xfrm>
          <a:prstGeom prst="rightArrow">
            <a:avLst/>
          </a:prstGeom>
          <a:solidFill>
            <a:srgbClr val="8A3A2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19" name="Pfeil nach rechts 18"/>
          <p:cNvSpPr/>
          <p:nvPr/>
        </p:nvSpPr>
        <p:spPr bwMode="auto">
          <a:xfrm rot="20527623">
            <a:off x="2528125" y="1869605"/>
            <a:ext cx="842261" cy="654609"/>
          </a:xfrm>
          <a:prstGeom prst="rightArrow">
            <a:avLst>
              <a:gd name="adj1" fmla="val 47019"/>
              <a:gd name="adj2" fmla="val 50335"/>
            </a:avLst>
          </a:prstGeom>
          <a:solidFill>
            <a:srgbClr val="389E3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2" name="Textfeld 1"/>
          <p:cNvSpPr txBox="1"/>
          <p:nvPr/>
        </p:nvSpPr>
        <p:spPr>
          <a:xfrm>
            <a:off x="539552" y="1268760"/>
            <a:ext cx="3396783" cy="461665"/>
          </a:xfrm>
          <a:prstGeom prst="rect">
            <a:avLst/>
          </a:prstGeom>
          <a:noFill/>
        </p:spPr>
        <p:txBody>
          <a:bodyPr wrap="none" rtlCol="0">
            <a:spAutoFit/>
          </a:bodyPr>
          <a:lstStyle/>
          <a:p>
            <a:r>
              <a:rPr lang="de-DE" sz="2400" dirty="0" smtClean="0">
                <a:solidFill>
                  <a:schemeClr val="accent1">
                    <a:lumMod val="25000"/>
                  </a:schemeClr>
                </a:solidFill>
                <a:latin typeface="Trebuchet MS"/>
                <a:cs typeface="Trebuchet MS"/>
              </a:rPr>
              <a:t>Bespiele siehe Handout </a:t>
            </a:r>
            <a:endParaRPr lang="de-DE" sz="2400" dirty="0">
              <a:solidFill>
                <a:schemeClr val="accent1">
                  <a:lumMod val="25000"/>
                </a:schemeClr>
              </a:solidFill>
              <a:latin typeface="Trebuchet MS"/>
              <a:cs typeface="Trebuchet MS"/>
            </a:endParaRPr>
          </a:p>
        </p:txBody>
      </p:sp>
    </p:spTree>
    <p:extLst>
      <p:ext uri="{BB962C8B-B14F-4D97-AF65-F5344CB8AC3E}">
        <p14:creationId xmlns:p14="http://schemas.microsoft.com/office/powerpoint/2010/main" val="381670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2448272" cy="1143000"/>
          </a:xfrm>
        </p:spPr>
        <p:txBody>
          <a:bodyPr/>
          <a:lstStyle/>
          <a:p>
            <a:pPr marL="533400" indent="-533400" algn="l"/>
            <a:r>
              <a:rPr lang="de-DE" sz="4000" b="0" dirty="0" smtClean="0">
                <a:latin typeface="Trebuchet MS"/>
                <a:cs typeface="Trebuchet MS"/>
              </a:rPr>
              <a:t>Warum</a:t>
            </a:r>
            <a:endParaRPr lang="de-DE" sz="4000" b="0" i="1" dirty="0">
              <a:latin typeface="Trebuchet MS"/>
              <a:cs typeface="Trebuchet MS"/>
            </a:endParaRPr>
          </a:p>
        </p:txBody>
      </p:sp>
      <p:sp>
        <p:nvSpPr>
          <p:cNvPr id="56323" name="Rectangle 3"/>
          <p:cNvSpPr>
            <a:spLocks noGrp="1" noChangeArrowheads="1"/>
          </p:cNvSpPr>
          <p:nvPr>
            <p:ph type="body" idx="1"/>
          </p:nvPr>
        </p:nvSpPr>
        <p:spPr>
          <a:xfrm>
            <a:off x="179512" y="4293096"/>
            <a:ext cx="8964488" cy="2304256"/>
          </a:xfrm>
        </p:spPr>
        <p:txBody>
          <a:bodyPr/>
          <a:lstStyle/>
          <a:p>
            <a:pPr marL="0" indent="0">
              <a:buNone/>
            </a:pPr>
            <a:r>
              <a:rPr lang="de-DE" sz="2800" dirty="0" smtClean="0">
                <a:latin typeface="Trebuchet MS"/>
                <a:cs typeface="Trebuchet MS"/>
              </a:rPr>
              <a:t>Lernen bedeutet harte Arbeit, auch wenn es ruhig Spaß machen darf    Menschen wachsen daran, dass sie ihre Grenzen erproben und weiterschieben. Dazu, wie auch für erfolgreiches Feedback, bedarf es einer guten Atmosphäre </a:t>
            </a:r>
            <a:r>
              <a:rPr lang="de-DE" sz="2800" dirty="0" smtClean="0">
                <a:latin typeface="Trebuchet MS"/>
                <a:cs typeface="Trebuchet MS"/>
                <a:sym typeface="Wingdings"/>
              </a:rPr>
              <a:t> Beziehungsarbeit!</a:t>
            </a:r>
            <a:endParaRPr lang="de-DE" sz="2800" dirty="0">
              <a:latin typeface="Trebuchet MS"/>
              <a:cs typeface="Trebuchet MS"/>
            </a:endParaRPr>
          </a:p>
        </p:txBody>
      </p:sp>
      <p:sp>
        <p:nvSpPr>
          <p:cNvPr id="7" name="Oval 6"/>
          <p:cNvSpPr/>
          <p:nvPr/>
        </p:nvSpPr>
        <p:spPr bwMode="auto">
          <a:xfrm>
            <a:off x="2555776" y="44624"/>
            <a:ext cx="3600400" cy="1800200"/>
          </a:xfrm>
          <a:prstGeom prst="ellipse">
            <a:avLst/>
          </a:prstGeom>
          <a:solidFill>
            <a:srgbClr val="389E3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DE" sz="2000" dirty="0" smtClean="0">
                <a:latin typeface="Trebuchet MS"/>
                <a:cs typeface="Trebuchet MS"/>
              </a:rPr>
              <a:t> </a:t>
            </a:r>
            <a:r>
              <a:rPr lang="de-DE" sz="4000" dirty="0" smtClean="0">
                <a:solidFill>
                  <a:schemeClr val="bg1"/>
                </a:solidFill>
                <a:latin typeface="Trebuchet MS"/>
                <a:cs typeface="Trebuchet MS"/>
              </a:rPr>
              <a:t>Challenge</a:t>
            </a:r>
            <a:r>
              <a:rPr lang="de-DE" sz="2000" dirty="0" smtClean="0">
                <a:solidFill>
                  <a:schemeClr val="bg1"/>
                </a:solidFill>
                <a:latin typeface="Trebuchet MS"/>
                <a:cs typeface="Trebuchet MS"/>
              </a:rPr>
              <a:t> </a:t>
            </a:r>
            <a:r>
              <a:rPr lang="de-DE" sz="2400" dirty="0" smtClean="0">
                <a:solidFill>
                  <a:schemeClr val="bg1"/>
                </a:solidFill>
                <a:latin typeface="Trebuchet MS"/>
                <a:cs typeface="Trebuchet MS"/>
              </a:rPr>
              <a:t>Herausforderung</a:t>
            </a:r>
            <a:endParaRPr kumimoji="0" lang="de-DE" sz="2400" i="0" u="none" strike="noStrike" normalizeH="0" baseline="0" dirty="0">
              <a:ln w="12700">
                <a:solidFill>
                  <a:schemeClr val="tx2">
                    <a:satMod val="155000"/>
                  </a:schemeClr>
                </a:solidFill>
                <a:prstDash val="solid"/>
              </a:ln>
              <a:solidFill>
                <a:schemeClr val="bg1"/>
              </a:solidFill>
              <a:effectLst/>
              <a:latin typeface="Arial Narrow"/>
              <a:cs typeface="Arial Narrow"/>
            </a:endParaRPr>
          </a:p>
        </p:txBody>
      </p:sp>
      <p:sp>
        <p:nvSpPr>
          <p:cNvPr id="4" name="Textfeld 3"/>
          <p:cNvSpPr txBox="1"/>
          <p:nvPr/>
        </p:nvSpPr>
        <p:spPr>
          <a:xfrm>
            <a:off x="6300192" y="980728"/>
            <a:ext cx="373019" cy="707886"/>
          </a:xfrm>
          <a:prstGeom prst="rect">
            <a:avLst/>
          </a:prstGeom>
          <a:noFill/>
        </p:spPr>
        <p:txBody>
          <a:bodyPr wrap="none" rtlCol="0">
            <a:spAutoFit/>
          </a:bodyPr>
          <a:lstStyle/>
          <a:p>
            <a:r>
              <a:rPr lang="de-DE" sz="4000" dirty="0" smtClean="0">
                <a:latin typeface="Trebuchet MS"/>
                <a:cs typeface="Trebuchet MS"/>
              </a:rPr>
              <a:t>?</a:t>
            </a:r>
            <a:endParaRPr lang="de-DE" sz="4000" dirty="0">
              <a:latin typeface="Trebuchet MS"/>
              <a:cs typeface="Trebuchet MS"/>
            </a:endParaRPr>
          </a:p>
        </p:txBody>
      </p:sp>
      <p:sp>
        <p:nvSpPr>
          <p:cNvPr id="6" name="Smiley 5"/>
          <p:cNvSpPr/>
          <p:nvPr/>
        </p:nvSpPr>
        <p:spPr bwMode="auto">
          <a:xfrm>
            <a:off x="3131840" y="4869160"/>
            <a:ext cx="324544" cy="288032"/>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endParaRPr>
          </a:p>
        </p:txBody>
      </p:sp>
      <p:sp>
        <p:nvSpPr>
          <p:cNvPr id="21" name="Rectangle 3"/>
          <p:cNvSpPr txBox="1">
            <a:spLocks noChangeArrowheads="1"/>
          </p:cNvSpPr>
          <p:nvPr/>
        </p:nvSpPr>
        <p:spPr bwMode="auto">
          <a:xfrm>
            <a:off x="165100" y="1772816"/>
            <a:ext cx="896448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cs typeface="+mn-cs"/>
              </a:defRPr>
            </a:lvl2pPr>
            <a:lvl3pPr marL="1143000" indent="-228600" algn="l" rtl="0" fontAlgn="base">
              <a:spcBef>
                <a:spcPct val="20000"/>
              </a:spcBef>
              <a:spcAft>
                <a:spcPct val="0"/>
              </a:spcAft>
              <a:buChar char="•"/>
              <a:defRPr kumimoji="1" sz="2400">
                <a:solidFill>
                  <a:schemeClr val="tx1"/>
                </a:solidFill>
                <a:latin typeface="+mn-lt"/>
                <a:ea typeface="+mn-ea"/>
                <a:cs typeface="+mn-cs"/>
              </a:defRPr>
            </a:lvl3pPr>
            <a:lvl4pPr marL="1600200" indent="-228600" algn="l" rtl="0" fontAlgn="base">
              <a:spcBef>
                <a:spcPct val="20000"/>
              </a:spcBef>
              <a:spcAft>
                <a:spcPct val="0"/>
              </a:spcAft>
              <a:buChar char="–"/>
              <a:defRPr kumimoji="1" sz="2000">
                <a:solidFill>
                  <a:schemeClr val="tx1"/>
                </a:solidFill>
                <a:latin typeface="+mn-lt"/>
                <a:ea typeface="+mn-ea"/>
                <a:cs typeface="+mn-cs"/>
              </a:defRPr>
            </a:lvl4pPr>
            <a:lvl5pPr marL="2057400" indent="-228600" algn="l" rtl="0" fontAlgn="base">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a:lstStyle>
          <a:p>
            <a:pPr marL="0" indent="0">
              <a:buFontTx/>
              <a:buNone/>
            </a:pPr>
            <a:r>
              <a:rPr lang="de-DE" sz="1800" dirty="0" smtClean="0">
                <a:latin typeface="Trebuchet MS"/>
                <a:cs typeface="Trebuchet MS"/>
              </a:rPr>
              <a:t>Die Lehrkraft fragt nach, um sicher zu gehen, ob wir dem Unterricht folgen können.</a:t>
            </a:r>
          </a:p>
          <a:p>
            <a:pPr marL="0" indent="0">
              <a:buFontTx/>
              <a:buNone/>
            </a:pPr>
            <a:r>
              <a:rPr lang="de-DE" sz="1800" dirty="0" smtClean="0">
                <a:latin typeface="Trebuchet MS"/>
                <a:cs typeface="Trebuchet MS"/>
              </a:rPr>
              <a:t>Meine Lehrkraft hakt bei Schülerantworten noch weiter nach und fordert genaue Erklärungen.</a:t>
            </a:r>
          </a:p>
          <a:p>
            <a:pPr marL="0" indent="0">
              <a:buFontTx/>
              <a:buNone/>
            </a:pPr>
            <a:r>
              <a:rPr lang="de-DE" sz="1800" dirty="0" smtClean="0">
                <a:latin typeface="Trebuchet MS"/>
                <a:cs typeface="Trebuchet MS"/>
              </a:rPr>
              <a:t>Meine Lehrkraft möchte, dass wir immer unser Bestes geben.</a:t>
            </a:r>
          </a:p>
          <a:p>
            <a:pPr marL="0" indent="0">
              <a:buFontTx/>
              <a:buNone/>
            </a:pPr>
            <a:r>
              <a:rPr lang="de-DE" sz="1800" dirty="0" smtClean="0">
                <a:latin typeface="Trebuchet MS"/>
                <a:cs typeface="Trebuchet MS"/>
              </a:rPr>
              <a:t>Meine Lehrkraft motiviert uns, schwierige Aufgaben zu lösen.</a:t>
            </a:r>
          </a:p>
          <a:p>
            <a:pPr marL="0" indent="0">
              <a:buFontTx/>
              <a:buNone/>
            </a:pPr>
            <a:r>
              <a:rPr lang="de-DE" sz="1800" dirty="0" smtClean="0">
                <a:latin typeface="Trebuchet MS"/>
                <a:cs typeface="Trebuchet MS"/>
              </a:rPr>
              <a:t>Meine Lehrkraft fordert stets, dass wir uns anstrengen.</a:t>
            </a:r>
          </a:p>
          <a:p>
            <a:pPr marL="0" indent="0">
              <a:buFontTx/>
              <a:buNone/>
            </a:pPr>
            <a:r>
              <a:rPr lang="de-DE" sz="1800" dirty="0" smtClean="0">
                <a:latin typeface="Trebuchet MS"/>
                <a:cs typeface="Trebuchet MS"/>
              </a:rPr>
              <a:t>Wir lernen viel bei unserer Lehrkraft.</a:t>
            </a:r>
            <a:endParaRPr lang="de-DE" sz="1800" dirty="0">
              <a:latin typeface="Trebuchet MS"/>
              <a:cs typeface="Trebuchet MS"/>
            </a:endParaRPr>
          </a:p>
        </p:txBody>
      </p:sp>
    </p:spTree>
    <p:extLst>
      <p:ext uri="{BB962C8B-B14F-4D97-AF65-F5344CB8AC3E}">
        <p14:creationId xmlns:p14="http://schemas.microsoft.com/office/powerpoint/2010/main" val="755056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additive="base">
                                        <p:cTn id="18" dur="5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 calcmode="lin" valueType="num">
                                      <p:cBhvr additive="base">
                                        <p:cTn id="24" dur="50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 calcmode="lin" valueType="num">
                                      <p:cBhvr additive="base">
                                        <p:cTn id="30" dur="50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21">
                                            <p:txEl>
                                              <p:pRg st="3" end="3"/>
                                            </p:txEl>
                                          </p:spTgt>
                                        </p:tgtEl>
                                        <p:attrNameLst>
                                          <p:attrName>style.visibility</p:attrName>
                                        </p:attrNameLst>
                                      </p:cBhvr>
                                      <p:to>
                                        <p:strVal val="visible"/>
                                      </p:to>
                                    </p:set>
                                    <p:anim calcmode="lin" valueType="num">
                                      <p:cBhvr additive="base">
                                        <p:cTn id="36" dur="50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21">
                                            <p:txEl>
                                              <p:pRg st="4" end="4"/>
                                            </p:txEl>
                                          </p:spTgt>
                                        </p:tgtEl>
                                        <p:attrNameLst>
                                          <p:attrName>style.visibility</p:attrName>
                                        </p:attrNameLst>
                                      </p:cBhvr>
                                      <p:to>
                                        <p:strVal val="visible"/>
                                      </p:to>
                                    </p:set>
                                    <p:anim calcmode="lin" valueType="num">
                                      <p:cBhvr additive="base">
                                        <p:cTn id="42" dur="50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21">
                                            <p:txEl>
                                              <p:pRg st="5" end="5"/>
                                            </p:txEl>
                                          </p:spTgt>
                                        </p:tgtEl>
                                        <p:attrNameLst>
                                          <p:attrName>style.visibility</p:attrName>
                                        </p:attrNameLst>
                                      </p:cBhvr>
                                      <p:to>
                                        <p:strVal val="visible"/>
                                      </p:to>
                                    </p:set>
                                    <p:anim calcmode="lin" valueType="num">
                                      <p:cBhvr additive="base">
                                        <p:cTn id="48" dur="50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P spid="2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1520" y="260648"/>
            <a:ext cx="8712968" cy="1412776"/>
          </a:xfrm>
        </p:spPr>
        <p:txBody>
          <a:bodyPr/>
          <a:lstStyle/>
          <a:p>
            <a:pPr algn="l"/>
            <a:r>
              <a:rPr lang="de-DE" sz="3200" b="0" dirty="0" smtClean="0">
                <a:latin typeface="Trebuchet MS"/>
                <a:cs typeface="Trebuchet MS"/>
              </a:rPr>
              <a:t>Empfehlenswert sind mindestens zwei Durch-gänge im Lauf der Ausbildung </a:t>
            </a:r>
            <a:r>
              <a:rPr lang="de-DE" sz="3200" b="0" dirty="0" smtClean="0">
                <a:latin typeface="Trebuchet MS"/>
                <a:cs typeface="Trebuchet MS"/>
                <a:sym typeface="Wingdings"/>
              </a:rPr>
              <a:t> Erfahrungen sammeln:</a:t>
            </a:r>
            <a:endParaRPr lang="de-DE" sz="3200" b="0" dirty="0">
              <a:latin typeface="Trebuchet MS"/>
              <a:cs typeface="Trebuchet MS"/>
            </a:endParaRPr>
          </a:p>
        </p:txBody>
      </p:sp>
      <p:sp>
        <p:nvSpPr>
          <p:cNvPr id="56323" name="Rectangle 3"/>
          <p:cNvSpPr>
            <a:spLocks noGrp="1" noChangeArrowheads="1"/>
          </p:cNvSpPr>
          <p:nvPr>
            <p:ph type="body" idx="1"/>
          </p:nvPr>
        </p:nvSpPr>
        <p:spPr>
          <a:xfrm>
            <a:off x="251520" y="1844824"/>
            <a:ext cx="8640960" cy="4680520"/>
          </a:xfrm>
        </p:spPr>
        <p:txBody>
          <a:bodyPr/>
          <a:lstStyle/>
          <a:p>
            <a:pPr marL="0" indent="0">
              <a:buNone/>
            </a:pPr>
            <a:r>
              <a:rPr lang="de-DE" sz="2800" dirty="0" smtClean="0">
                <a:latin typeface="Trebuchet MS"/>
                <a:cs typeface="Trebuchet MS"/>
              </a:rPr>
              <a:t>Argumente für einen Wechsel bzw. Beibehaltung der Methode</a:t>
            </a:r>
          </a:p>
          <a:p>
            <a:pPr>
              <a:buFont typeface="Wingdings" charset="2"/>
              <a:buChar char="ü"/>
            </a:pPr>
            <a:r>
              <a:rPr lang="de-DE" sz="2800" dirty="0">
                <a:latin typeface="Trebuchet MS"/>
                <a:cs typeface="Trebuchet MS"/>
              </a:rPr>
              <a:t> </a:t>
            </a:r>
            <a:r>
              <a:rPr lang="de-DE" sz="2800" dirty="0" smtClean="0">
                <a:latin typeface="Trebuchet MS"/>
                <a:cs typeface="Trebuchet MS"/>
              </a:rPr>
              <a:t>...</a:t>
            </a:r>
          </a:p>
          <a:p>
            <a:pPr>
              <a:buFont typeface="Wingdings" charset="2"/>
              <a:buChar char="ü"/>
            </a:pPr>
            <a:r>
              <a:rPr lang="de-DE" sz="2800" dirty="0">
                <a:latin typeface="Trebuchet MS"/>
                <a:cs typeface="Trebuchet MS"/>
              </a:rPr>
              <a:t> </a:t>
            </a:r>
            <a:r>
              <a:rPr lang="de-DE" sz="2800" dirty="0" smtClean="0">
                <a:latin typeface="Trebuchet MS"/>
                <a:cs typeface="Trebuchet MS"/>
              </a:rPr>
              <a:t>...</a:t>
            </a:r>
          </a:p>
          <a:p>
            <a:pPr>
              <a:buFont typeface="Wingdings" charset="2"/>
              <a:buChar char="ü"/>
            </a:pPr>
            <a:r>
              <a:rPr lang="de-DE" sz="2800" dirty="0">
                <a:latin typeface="Trebuchet MS"/>
                <a:cs typeface="Trebuchet MS"/>
              </a:rPr>
              <a:t> </a:t>
            </a:r>
            <a:r>
              <a:rPr lang="de-DE" sz="2800" dirty="0" smtClean="0">
                <a:latin typeface="Trebuchet MS"/>
                <a:cs typeface="Trebuchet MS"/>
              </a:rPr>
              <a:t>...</a:t>
            </a:r>
          </a:p>
          <a:p>
            <a:pPr>
              <a:buFont typeface="Wingdings" charset="2"/>
              <a:buChar char="ü"/>
            </a:pPr>
            <a:endParaRPr lang="de-DE" sz="2800" dirty="0">
              <a:latin typeface="Trebuchet MS"/>
              <a:cs typeface="Trebuchet MS"/>
            </a:endParaRPr>
          </a:p>
          <a:p>
            <a:pPr marL="0" indent="0">
              <a:buNone/>
            </a:pPr>
            <a:endParaRPr lang="de-DE" sz="2800" dirty="0">
              <a:latin typeface="Trebuchet MS"/>
              <a:cs typeface="Trebuchet MS"/>
            </a:endParaRPr>
          </a:p>
          <a:p>
            <a:pPr marL="0" indent="0">
              <a:buNone/>
            </a:pPr>
            <a:r>
              <a:rPr lang="de-DE" b="1" dirty="0" smtClean="0">
                <a:latin typeface="Trebuchet MS"/>
                <a:cs typeface="Trebuchet MS"/>
              </a:rPr>
              <a:t>Achtung Schulwechsel: </a:t>
            </a:r>
            <a:r>
              <a:rPr lang="de-DE" dirty="0" err="1" smtClean="0">
                <a:latin typeface="Trebuchet MS"/>
                <a:cs typeface="Trebuchet MS"/>
              </a:rPr>
              <a:t>mebis</a:t>
            </a:r>
            <a:r>
              <a:rPr lang="de-DE" dirty="0" smtClean="0">
                <a:latin typeface="Trebuchet MS"/>
                <a:cs typeface="Trebuchet MS"/>
              </a:rPr>
              <a:t>-Ummeldung nicht vergessen!</a:t>
            </a:r>
          </a:p>
          <a:p>
            <a:pPr marL="622300" indent="-622300">
              <a:buFont typeface="Wingdings" charset="2"/>
              <a:buChar char="ü"/>
            </a:pPr>
            <a:endParaRPr lang="de-DE" sz="2800" dirty="0">
              <a:latin typeface="Trebuchet MS"/>
              <a:cs typeface="Trebuchet MS"/>
            </a:endParaRPr>
          </a:p>
        </p:txBody>
      </p:sp>
    </p:spTree>
    <p:extLst>
      <p:ext uri="{BB962C8B-B14F-4D97-AF65-F5344CB8AC3E}">
        <p14:creationId xmlns:p14="http://schemas.microsoft.com/office/powerpoint/2010/main" val="3264421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 calcmode="lin" valueType="num">
                                      <p:cBhvr additive="base">
                                        <p:cTn id="24" dur="5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56323">
                                            <p:txEl>
                                              <p:pRg st="6" end="6"/>
                                            </p:txEl>
                                          </p:spTgt>
                                        </p:tgtEl>
                                        <p:attrNameLst>
                                          <p:attrName>style.visibility</p:attrName>
                                        </p:attrNameLst>
                                      </p:cBhvr>
                                      <p:to>
                                        <p:strVal val="visible"/>
                                      </p:to>
                                    </p:set>
                                    <p:anim calcmode="lin" valueType="num">
                                      <p:cBhvr additive="base">
                                        <p:cTn id="36" dur="50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7772400" cy="1143000"/>
          </a:xfrm>
        </p:spPr>
        <p:txBody>
          <a:bodyPr/>
          <a:lstStyle/>
          <a:p>
            <a:pPr marL="533400" indent="-533400"/>
            <a:r>
              <a:rPr lang="de-DE" sz="4000" dirty="0" smtClean="0">
                <a:latin typeface="Trebuchet MS"/>
                <a:cs typeface="Trebuchet MS"/>
              </a:rPr>
              <a:t>Weitere Effekte</a:t>
            </a:r>
            <a:endParaRPr lang="de-DE" sz="4000" dirty="0">
              <a:latin typeface="Trebuchet MS"/>
              <a:cs typeface="Trebuchet MS"/>
            </a:endParaRPr>
          </a:p>
        </p:txBody>
      </p:sp>
      <p:sp>
        <p:nvSpPr>
          <p:cNvPr id="56323" name="Rectangle 3"/>
          <p:cNvSpPr>
            <a:spLocks noGrp="1" noChangeArrowheads="1"/>
          </p:cNvSpPr>
          <p:nvPr>
            <p:ph type="body" idx="1"/>
          </p:nvPr>
        </p:nvSpPr>
        <p:spPr>
          <a:xfrm>
            <a:off x="323528" y="1772816"/>
            <a:ext cx="8496944" cy="4752528"/>
          </a:xfrm>
        </p:spPr>
        <p:txBody>
          <a:bodyPr/>
          <a:lstStyle/>
          <a:p>
            <a:pPr marL="444500" indent="-444500">
              <a:buFont typeface="Wingdings" charset="2"/>
              <a:buChar char="ü"/>
            </a:pPr>
            <a:r>
              <a:rPr lang="de-DE" dirty="0" smtClean="0">
                <a:latin typeface="Trebuchet MS"/>
                <a:cs typeface="Trebuchet MS"/>
              </a:rPr>
              <a:t>Schüler geben Schülern qualifiziertes Feedback</a:t>
            </a:r>
          </a:p>
          <a:p>
            <a:pPr marL="444500" indent="-444500">
              <a:buFont typeface="Wingdings" charset="2"/>
              <a:buChar char="ü"/>
            </a:pPr>
            <a:r>
              <a:rPr lang="de-DE" dirty="0" smtClean="0">
                <a:latin typeface="Trebuchet MS"/>
                <a:cs typeface="Trebuchet MS"/>
              </a:rPr>
              <a:t>Schüler übernehmen Verantwortung für ihren Lernprozess </a:t>
            </a:r>
            <a:r>
              <a:rPr lang="de-DE" dirty="0" smtClean="0">
                <a:latin typeface="Trebuchet MS"/>
                <a:cs typeface="Trebuchet MS"/>
                <a:sym typeface="Wingdings"/>
              </a:rPr>
              <a:t> qualitative Verbesserung + Demokratieerziehung</a:t>
            </a:r>
          </a:p>
          <a:p>
            <a:pPr marL="444500" indent="-444500">
              <a:buFont typeface="Wingdings" charset="2"/>
              <a:buChar char="ü"/>
            </a:pPr>
            <a:r>
              <a:rPr lang="de-DE" dirty="0" smtClean="0">
                <a:latin typeface="Trebuchet MS"/>
                <a:cs typeface="Trebuchet MS"/>
              </a:rPr>
              <a:t>Öffnung </a:t>
            </a:r>
            <a:r>
              <a:rPr lang="de-DE" dirty="0">
                <a:latin typeface="Trebuchet MS"/>
                <a:cs typeface="Trebuchet MS"/>
              </a:rPr>
              <a:t>für kollegiale </a:t>
            </a:r>
            <a:r>
              <a:rPr lang="de-DE" dirty="0" smtClean="0">
                <a:latin typeface="Trebuchet MS"/>
                <a:cs typeface="Trebuchet MS"/>
              </a:rPr>
              <a:t>Beratung</a:t>
            </a:r>
            <a:endParaRPr lang="de-DE" dirty="0" smtClean="0">
              <a:latin typeface="Trebuchet MS"/>
              <a:cs typeface="Trebuchet MS"/>
              <a:sym typeface="Wingdings"/>
            </a:endParaRPr>
          </a:p>
          <a:p>
            <a:pPr marL="444500" indent="-444500">
              <a:buFont typeface="Wingdings" charset="2"/>
              <a:buChar char="ü"/>
            </a:pPr>
            <a:r>
              <a:rPr lang="de-DE" dirty="0" smtClean="0">
                <a:latin typeface="Trebuchet MS"/>
                <a:cs typeface="Trebuchet MS"/>
                <a:sym typeface="Wingdings"/>
              </a:rPr>
              <a:t>Veränderung des Schulklimas</a:t>
            </a:r>
          </a:p>
          <a:p>
            <a:pPr marL="444500" indent="-444500">
              <a:buFont typeface="Wingdings" charset="2"/>
              <a:buChar char="ü"/>
            </a:pPr>
            <a:r>
              <a:rPr lang="de-DE" dirty="0" smtClean="0">
                <a:latin typeface="Trebuchet MS"/>
                <a:cs typeface="Trebuchet MS"/>
                <a:sym typeface="Wingdings"/>
              </a:rPr>
              <a:t>Steigerung d. Selbstwirksamkeitserlebens</a:t>
            </a:r>
            <a:endParaRPr lang="de-DE" dirty="0" smtClean="0">
              <a:latin typeface="Trebuchet MS"/>
              <a:cs typeface="Trebuchet MS"/>
            </a:endParaRPr>
          </a:p>
          <a:p>
            <a:pPr marL="533400" indent="-533400">
              <a:buFont typeface="Wingdings" charset="2"/>
              <a:buChar char="ü"/>
            </a:pPr>
            <a:endParaRPr lang="de-DE" dirty="0">
              <a:latin typeface="Trebuchet MS"/>
              <a:cs typeface="Trebuchet MS"/>
            </a:endParaRPr>
          </a:p>
        </p:txBody>
      </p:sp>
    </p:spTree>
    <p:extLst>
      <p:ext uri="{BB962C8B-B14F-4D97-AF65-F5344CB8AC3E}">
        <p14:creationId xmlns:p14="http://schemas.microsoft.com/office/powerpoint/2010/main" val="1390579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 calcmode="lin" valueType="num">
                                      <p:cBhvr additive="base">
                                        <p:cTn id="24" dur="5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56323">
                                            <p:txEl>
                                              <p:pRg st="4" end="4"/>
                                            </p:txEl>
                                          </p:spTgt>
                                        </p:tgtEl>
                                        <p:attrNameLst>
                                          <p:attrName>style.visibility</p:attrName>
                                        </p:attrNameLst>
                                      </p:cBhvr>
                                      <p:to>
                                        <p:strVal val="visible"/>
                                      </p:to>
                                    </p:set>
                                    <p:anim calcmode="lin" valueType="num">
                                      <p:cBhvr additive="base">
                                        <p:cTn id="36" dur="5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7772400" cy="1143000"/>
          </a:xfrm>
        </p:spPr>
        <p:txBody>
          <a:bodyPr/>
          <a:lstStyle/>
          <a:p>
            <a:pPr marL="533400" indent="-533400"/>
            <a:r>
              <a:rPr lang="de-DE" sz="4000" b="0" dirty="0" smtClean="0">
                <a:latin typeface="Trebuchet MS"/>
                <a:cs typeface="Trebuchet MS"/>
              </a:rPr>
              <a:t>Besprechung der Ergebnisse</a:t>
            </a:r>
            <a:endParaRPr lang="de-DE" sz="4000" b="0" dirty="0">
              <a:latin typeface="Trebuchet MS"/>
              <a:cs typeface="Trebuchet MS"/>
            </a:endParaRPr>
          </a:p>
        </p:txBody>
      </p:sp>
      <p:sp>
        <p:nvSpPr>
          <p:cNvPr id="56323" name="Rectangle 3"/>
          <p:cNvSpPr>
            <a:spLocks noGrp="1" noChangeArrowheads="1"/>
          </p:cNvSpPr>
          <p:nvPr>
            <p:ph type="body" idx="1"/>
          </p:nvPr>
        </p:nvSpPr>
        <p:spPr>
          <a:xfrm>
            <a:off x="323528" y="1484784"/>
            <a:ext cx="8496944" cy="5040560"/>
          </a:xfrm>
        </p:spPr>
        <p:txBody>
          <a:bodyPr/>
          <a:lstStyle/>
          <a:p>
            <a:pPr marL="444500" indent="-444500">
              <a:buFont typeface="Wingdings" charset="2"/>
              <a:buChar char="ü"/>
            </a:pPr>
            <a:r>
              <a:rPr lang="de-DE" dirty="0">
                <a:latin typeface="Trebuchet MS"/>
                <a:cs typeface="Trebuchet MS"/>
              </a:rPr>
              <a:t>Voraussetzungen abklopfen</a:t>
            </a:r>
            <a:endParaRPr lang="de-DE" dirty="0">
              <a:latin typeface="Trebuchet MS"/>
              <a:cs typeface="Trebuchet MS"/>
              <a:sym typeface="Wingdings"/>
            </a:endParaRPr>
          </a:p>
          <a:p>
            <a:pPr marL="444500" indent="-444500">
              <a:buFont typeface="Wingdings" charset="2"/>
              <a:buChar char="ü"/>
            </a:pPr>
            <a:r>
              <a:rPr lang="de-DE" dirty="0" smtClean="0">
                <a:latin typeface="Trebuchet MS"/>
                <a:cs typeface="Trebuchet MS"/>
              </a:rPr>
              <a:t>Lehrkraft </a:t>
            </a:r>
            <a:r>
              <a:rPr lang="de-DE" b="1" dirty="0" smtClean="0">
                <a:latin typeface="Trebuchet MS"/>
                <a:cs typeface="Trebuchet MS"/>
              </a:rPr>
              <a:t>auswählen</a:t>
            </a:r>
            <a:r>
              <a:rPr lang="de-DE" dirty="0" smtClean="0">
                <a:latin typeface="Trebuchet MS"/>
                <a:cs typeface="Trebuchet MS"/>
              </a:rPr>
              <a:t> (Kriterien?)</a:t>
            </a:r>
          </a:p>
          <a:p>
            <a:pPr marL="444500" indent="-444500">
              <a:buFont typeface="Wingdings" charset="2"/>
              <a:buChar char="ü"/>
            </a:pPr>
            <a:r>
              <a:rPr lang="de-DE" dirty="0" smtClean="0">
                <a:latin typeface="Trebuchet MS"/>
                <a:cs typeface="Trebuchet MS"/>
              </a:rPr>
              <a:t>Gesprächsleitfaden geben (diskussionswürdig)</a:t>
            </a:r>
          </a:p>
          <a:p>
            <a:pPr marL="444500" indent="-444500">
              <a:buFont typeface="Wingdings" charset="2"/>
              <a:buChar char="ü"/>
            </a:pPr>
            <a:r>
              <a:rPr lang="de-DE" dirty="0" smtClean="0">
                <a:latin typeface="Trebuchet MS"/>
                <a:cs typeface="Trebuchet MS"/>
                <a:sym typeface="Wingdings"/>
              </a:rPr>
              <a:t>Vertraulichkeit vereinbaren</a:t>
            </a:r>
          </a:p>
          <a:p>
            <a:pPr marL="533400" indent="-533400">
              <a:buFont typeface="Wingdings" charset="2"/>
              <a:buChar char="ü"/>
            </a:pPr>
            <a:r>
              <a:rPr lang="de-DE" dirty="0">
                <a:latin typeface="Trebuchet MS"/>
                <a:cs typeface="Trebuchet MS"/>
              </a:rPr>
              <a:t>z</a:t>
            </a:r>
            <a:r>
              <a:rPr lang="de-DE" dirty="0" smtClean="0">
                <a:latin typeface="Trebuchet MS"/>
                <a:cs typeface="Trebuchet MS"/>
              </a:rPr>
              <a:t>um Abschluss ggf. ventilieren, was den Schülern mitgeteilt werden könnte</a:t>
            </a:r>
          </a:p>
          <a:p>
            <a:pPr marL="533400" indent="-533400">
              <a:buFont typeface="Wingdings" charset="2"/>
              <a:buChar char="ü"/>
            </a:pPr>
            <a:r>
              <a:rPr lang="de-DE" dirty="0">
                <a:latin typeface="Trebuchet MS"/>
                <a:cs typeface="Trebuchet MS"/>
              </a:rPr>
              <a:t>f</a:t>
            </a:r>
            <a:r>
              <a:rPr lang="de-DE" dirty="0" smtClean="0">
                <a:latin typeface="Trebuchet MS"/>
                <a:cs typeface="Trebuchet MS"/>
              </a:rPr>
              <a:t>ür sich reflektieren, was man aus dem Gespräch mitgenommen hat</a:t>
            </a:r>
          </a:p>
        </p:txBody>
      </p:sp>
    </p:spTree>
    <p:extLst>
      <p:ext uri="{BB962C8B-B14F-4D97-AF65-F5344CB8AC3E}">
        <p14:creationId xmlns:p14="http://schemas.microsoft.com/office/powerpoint/2010/main" val="270885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 calcmode="lin" valueType="num">
                                      <p:cBhvr additive="base">
                                        <p:cTn id="24" dur="5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56323">
                                            <p:txEl>
                                              <p:pRg st="4" end="4"/>
                                            </p:txEl>
                                          </p:spTgt>
                                        </p:tgtEl>
                                        <p:attrNameLst>
                                          <p:attrName>style.visibility</p:attrName>
                                        </p:attrNameLst>
                                      </p:cBhvr>
                                      <p:to>
                                        <p:strVal val="visible"/>
                                      </p:to>
                                    </p:set>
                                    <p:anim calcmode="lin" valueType="num">
                                      <p:cBhvr additive="base">
                                        <p:cTn id="36" dur="5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56323">
                                            <p:txEl>
                                              <p:pRg st="5" end="5"/>
                                            </p:txEl>
                                          </p:spTgt>
                                        </p:tgtEl>
                                        <p:attrNameLst>
                                          <p:attrName>style.visibility</p:attrName>
                                        </p:attrNameLst>
                                      </p:cBhvr>
                                      <p:to>
                                        <p:strVal val="visible"/>
                                      </p:to>
                                    </p:set>
                                    <p:anim calcmode="lin" valueType="num">
                                      <p:cBhvr additive="base">
                                        <p:cTn id="42" dur="50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3568" y="332656"/>
            <a:ext cx="7772400" cy="1143000"/>
          </a:xfrm>
        </p:spPr>
        <p:txBody>
          <a:bodyPr/>
          <a:lstStyle/>
          <a:p>
            <a:pPr marL="533400" indent="-533400"/>
            <a:r>
              <a:rPr lang="de-DE" sz="4000" b="0" dirty="0" smtClean="0">
                <a:latin typeface="Trebuchet MS"/>
                <a:cs typeface="Trebuchet MS"/>
              </a:rPr>
              <a:t>Rückmeldung an die Schüler</a:t>
            </a:r>
            <a:endParaRPr lang="de-DE" sz="4000" b="0" dirty="0">
              <a:latin typeface="Trebuchet MS"/>
              <a:cs typeface="Trebuchet MS"/>
            </a:endParaRPr>
          </a:p>
        </p:txBody>
      </p:sp>
      <p:sp>
        <p:nvSpPr>
          <p:cNvPr id="56323" name="Rectangle 3"/>
          <p:cNvSpPr>
            <a:spLocks noGrp="1" noChangeArrowheads="1"/>
          </p:cNvSpPr>
          <p:nvPr>
            <p:ph type="body" idx="1"/>
          </p:nvPr>
        </p:nvSpPr>
        <p:spPr>
          <a:xfrm>
            <a:off x="323528" y="1772816"/>
            <a:ext cx="8496944" cy="4752528"/>
          </a:xfrm>
        </p:spPr>
        <p:txBody>
          <a:bodyPr/>
          <a:lstStyle/>
          <a:p>
            <a:pPr marL="533400" indent="-533400">
              <a:buFont typeface="Wingdings" charset="2"/>
              <a:buChar char="ü"/>
            </a:pPr>
            <a:r>
              <a:rPr lang="de-DE" dirty="0" smtClean="0">
                <a:latin typeface="Trebuchet MS"/>
                <a:cs typeface="Trebuchet MS"/>
              </a:rPr>
              <a:t>Inhalte für das Gespräch mit den Schülern sorgfältig überlegen</a:t>
            </a:r>
          </a:p>
          <a:p>
            <a:pPr marL="533400" indent="-533400">
              <a:buFont typeface="Wingdings" charset="2"/>
              <a:buChar char="ü"/>
            </a:pPr>
            <a:r>
              <a:rPr lang="de-DE" dirty="0" smtClean="0">
                <a:latin typeface="Trebuchet MS"/>
                <a:cs typeface="Trebuchet MS"/>
              </a:rPr>
              <a:t>Schülern erklären, wie sich Feedback von Schulnoten unterscheidet</a:t>
            </a:r>
          </a:p>
          <a:p>
            <a:pPr marL="533400" indent="-533400">
              <a:buFont typeface="Wingdings" charset="2"/>
              <a:buChar char="ü"/>
            </a:pPr>
            <a:r>
              <a:rPr lang="de-DE" dirty="0">
                <a:latin typeface="Trebuchet MS"/>
                <a:cs typeface="Trebuchet MS"/>
              </a:rPr>
              <a:t>w</a:t>
            </a:r>
            <a:r>
              <a:rPr lang="de-DE" dirty="0" smtClean="0">
                <a:latin typeface="Trebuchet MS"/>
                <a:cs typeface="Trebuchet MS"/>
              </a:rPr>
              <a:t>eniger: Ergebnisse mitteilen als vielmehr anhand bestimmter Antworttendenzen nach konkreten Beispielen fragen </a:t>
            </a:r>
            <a:r>
              <a:rPr lang="de-DE" sz="1800" dirty="0" smtClean="0">
                <a:latin typeface="Trebuchet MS"/>
                <a:cs typeface="Trebuchet MS"/>
              </a:rPr>
              <a:t>( ... Ich würde mir das gerne besser vorstellen können. Könnte ihr mir dazu ein Beispiel nennen? ...)</a:t>
            </a:r>
          </a:p>
          <a:p>
            <a:pPr marL="0" indent="0">
              <a:buNone/>
            </a:pPr>
            <a:r>
              <a:rPr lang="de-DE" dirty="0" smtClean="0">
                <a:latin typeface="Trebuchet MS"/>
                <a:cs typeface="Trebuchet MS"/>
                <a:sym typeface="Wingdings"/>
              </a:rPr>
              <a:t>				 </a:t>
            </a:r>
            <a:r>
              <a:rPr lang="de-DE" dirty="0" err="1" smtClean="0">
                <a:latin typeface="Trebuchet MS"/>
                <a:cs typeface="Trebuchet MS"/>
                <a:sym typeface="Wingdings"/>
              </a:rPr>
              <a:t>vgl</a:t>
            </a:r>
            <a:r>
              <a:rPr lang="de-DE" dirty="0" smtClean="0">
                <a:latin typeface="Trebuchet MS"/>
                <a:cs typeface="Trebuchet MS"/>
                <a:sym typeface="Wingdings"/>
              </a:rPr>
              <a:t> Handout</a:t>
            </a:r>
            <a:endParaRPr lang="de-DE" dirty="0">
              <a:latin typeface="Trebuchet MS"/>
              <a:cs typeface="Trebuchet MS"/>
            </a:endParaRPr>
          </a:p>
        </p:txBody>
      </p:sp>
    </p:spTree>
    <p:extLst>
      <p:ext uri="{BB962C8B-B14F-4D97-AF65-F5344CB8AC3E}">
        <p14:creationId xmlns:p14="http://schemas.microsoft.com/office/powerpoint/2010/main" val="1060817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 calcmode="lin" valueType="num">
                                      <p:cBhvr additive="base">
                                        <p:cTn id="24" dur="5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11560" y="188640"/>
            <a:ext cx="7315200" cy="1066800"/>
          </a:xfrm>
          <a:noFill/>
        </p:spPr>
        <p:txBody>
          <a:bodyPr/>
          <a:lstStyle/>
          <a:p>
            <a:pPr algn="l"/>
            <a:r>
              <a:rPr lang="de-DE" sz="3600" b="0" dirty="0" smtClean="0">
                <a:latin typeface="Trebuchet MS"/>
                <a:cs typeface="Trebuchet MS"/>
              </a:rPr>
              <a:t>Noch einmal: </a:t>
            </a:r>
            <a:r>
              <a:rPr lang="de-DE" sz="3600" b="0" dirty="0">
                <a:latin typeface="Trebuchet MS"/>
                <a:cs typeface="Trebuchet MS"/>
              </a:rPr>
              <a:t>Warum </a:t>
            </a:r>
            <a:r>
              <a:rPr lang="de-DE" sz="3600" b="0" dirty="0" smtClean="0">
                <a:latin typeface="Trebuchet MS"/>
                <a:cs typeface="Trebuchet MS"/>
              </a:rPr>
              <a:t>eigentlich</a:t>
            </a:r>
            <a:br>
              <a:rPr lang="de-DE" sz="3600" b="0" dirty="0" smtClean="0">
                <a:latin typeface="Trebuchet MS"/>
                <a:cs typeface="Trebuchet MS"/>
              </a:rPr>
            </a:br>
            <a:r>
              <a:rPr lang="de-DE" sz="3600" b="0" i="1" dirty="0" smtClean="0">
                <a:latin typeface="Trebuchet MS"/>
                <a:cs typeface="Trebuchet MS"/>
              </a:rPr>
              <a:t>Feed</a:t>
            </a:r>
            <a:r>
              <a:rPr lang="de-DE" sz="3600" b="0" i="1" dirty="0">
                <a:latin typeface="Trebuchet MS"/>
                <a:cs typeface="Trebuchet MS"/>
              </a:rPr>
              <a:t>-Forward</a:t>
            </a:r>
            <a:r>
              <a:rPr lang="de-DE" sz="3600" b="0" dirty="0">
                <a:latin typeface="Trebuchet MS"/>
                <a:cs typeface="Trebuchet MS"/>
              </a:rPr>
              <a:t>?</a:t>
            </a:r>
            <a:endParaRPr lang="de-DE" sz="3600" dirty="0">
              <a:latin typeface="Trebuchet MS"/>
              <a:cs typeface="Trebuchet MS"/>
            </a:endParaRPr>
          </a:p>
        </p:txBody>
      </p:sp>
      <p:sp>
        <p:nvSpPr>
          <p:cNvPr id="64515" name="Rectangle 3"/>
          <p:cNvSpPr>
            <a:spLocks noGrp="1" noChangeArrowheads="1"/>
          </p:cNvSpPr>
          <p:nvPr>
            <p:ph type="subTitle" idx="1"/>
          </p:nvPr>
        </p:nvSpPr>
        <p:spPr>
          <a:xfrm>
            <a:off x="755576" y="1628800"/>
            <a:ext cx="8388424" cy="3475856"/>
          </a:xfrm>
        </p:spPr>
        <p:txBody>
          <a:bodyPr/>
          <a:lstStyle/>
          <a:p>
            <a:pPr algn="l"/>
            <a:r>
              <a:rPr lang="de-DE" sz="2800" dirty="0">
                <a:latin typeface="Trebuchet MS"/>
                <a:cs typeface="Trebuchet MS"/>
              </a:rPr>
              <a:t>Das Ziel sollte darin bestehen, Menschen so weit zu ermutigen, dass sie sich selbst in konstruktiver Weise in Zweifel stellen können, sich beständig weiterentwickeln, und dass sie freudvoll und voller Schwung nichts als fertig, endgültig oder blanke Routine begreifen müssen, was mit Menschen zu tun hat. Ihnen in diesem Sinne Kraft zu geben, das ist Feed-Forward.</a:t>
            </a:r>
          </a:p>
        </p:txBody>
      </p:sp>
    </p:spTree>
    <p:extLst>
      <p:ext uri="{BB962C8B-B14F-4D97-AF65-F5344CB8AC3E}">
        <p14:creationId xmlns:p14="http://schemas.microsoft.com/office/powerpoint/2010/main" val="344588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899592" y="2060848"/>
            <a:ext cx="51834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600" dirty="0" smtClean="0">
                <a:latin typeface="Trebuchet MS"/>
                <a:cs typeface="Trebuchet MS"/>
              </a:rPr>
              <a:t>Was war wichtig für Sie?</a:t>
            </a:r>
            <a:endParaRPr lang="de-DE" sz="3600" dirty="0">
              <a:latin typeface="Trebuchet MS"/>
              <a:cs typeface="Trebuchet MS"/>
            </a:endParaRPr>
          </a:p>
        </p:txBody>
      </p:sp>
      <p:sp>
        <p:nvSpPr>
          <p:cNvPr id="20485" name="Rectangle 5"/>
          <p:cNvSpPr>
            <a:spLocks noChangeArrowheads="1"/>
          </p:cNvSpPr>
          <p:nvPr/>
        </p:nvSpPr>
        <p:spPr bwMode="auto">
          <a:xfrm>
            <a:off x="971600" y="3212976"/>
            <a:ext cx="5427087"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200" dirty="0" smtClean="0">
                <a:latin typeface="Trebuchet MS"/>
                <a:cs typeface="Trebuchet MS"/>
              </a:rPr>
              <a:t>Was haben Sie sich gemerkt?</a:t>
            </a:r>
            <a:endParaRPr lang="de-DE" sz="3200" dirty="0">
              <a:latin typeface="Trebuchet MS"/>
              <a:cs typeface="Trebuchet MS"/>
            </a:endParaRPr>
          </a:p>
        </p:txBody>
      </p:sp>
      <p:sp>
        <p:nvSpPr>
          <p:cNvPr id="6" name="Rectangle 4"/>
          <p:cNvSpPr>
            <a:spLocks noChangeArrowheads="1"/>
          </p:cNvSpPr>
          <p:nvPr/>
        </p:nvSpPr>
        <p:spPr bwMode="auto">
          <a:xfrm>
            <a:off x="611560" y="620688"/>
            <a:ext cx="78828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600" dirty="0" smtClean="0">
                <a:latin typeface="Trebuchet MS"/>
                <a:cs typeface="Trebuchet MS"/>
              </a:rPr>
              <a:t>Halt! Haben wir nicht was vergessen?</a:t>
            </a:r>
            <a:endParaRPr lang="de-DE" sz="3600" dirty="0">
              <a:latin typeface="Trebuchet MS"/>
              <a:cs typeface="Trebuchet MS"/>
            </a:endParaRPr>
          </a:p>
        </p:txBody>
      </p:sp>
      <p:sp>
        <p:nvSpPr>
          <p:cNvPr id="7" name="Rectangle 5"/>
          <p:cNvSpPr>
            <a:spLocks noChangeArrowheads="1"/>
          </p:cNvSpPr>
          <p:nvPr/>
        </p:nvSpPr>
        <p:spPr bwMode="auto">
          <a:xfrm>
            <a:off x="971600" y="4869160"/>
            <a:ext cx="7632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de-DE" sz="3200" dirty="0" smtClean="0">
                <a:latin typeface="Trebuchet MS"/>
                <a:cs typeface="Trebuchet MS"/>
              </a:rPr>
              <a:t>Letzte Übungsphase: Was sagen wir </a:t>
            </a:r>
            <a:r>
              <a:rPr lang="de-DE" sz="3200" smtClean="0">
                <a:latin typeface="Trebuchet MS"/>
                <a:cs typeface="Trebuchet MS"/>
              </a:rPr>
              <a:t>den Schülern?</a:t>
            </a:r>
            <a:endParaRPr lang="de-DE" sz="3200" dirty="0">
              <a:latin typeface="Trebuchet MS"/>
              <a:cs typeface="Trebuchet MS"/>
            </a:endParaRPr>
          </a:p>
        </p:txBody>
      </p:sp>
    </p:spTree>
    <p:extLst>
      <p:ext uri="{BB962C8B-B14F-4D97-AF65-F5344CB8AC3E}">
        <p14:creationId xmlns:p14="http://schemas.microsoft.com/office/powerpoint/2010/main" val="4284987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ppt_x"/>
                                          </p:val>
                                        </p:tav>
                                        <p:tav tm="100000">
                                          <p:val>
                                            <p:strVal val="#ppt_x"/>
                                          </p:val>
                                        </p:tav>
                                      </p:tavLst>
                                    </p:anim>
                                    <p:anim calcmode="lin" valueType="num">
                                      <p:cBhvr additive="base">
                                        <p:cTn id="14"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899592" y="2060848"/>
            <a:ext cx="22082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600" smtClean="0">
                <a:latin typeface="Trebuchet MS"/>
                <a:cs typeface="Trebuchet MS"/>
              </a:rPr>
              <a:t>Methoden</a:t>
            </a:r>
            <a:endParaRPr lang="de-DE" sz="3600" dirty="0">
              <a:latin typeface="Trebuchet MS"/>
              <a:cs typeface="Trebuchet MS"/>
            </a:endParaRPr>
          </a:p>
        </p:txBody>
      </p:sp>
      <p:sp>
        <p:nvSpPr>
          <p:cNvPr id="6" name="Rectangle 4"/>
          <p:cNvSpPr>
            <a:spLocks noChangeArrowheads="1"/>
          </p:cNvSpPr>
          <p:nvPr/>
        </p:nvSpPr>
        <p:spPr bwMode="auto">
          <a:xfrm>
            <a:off x="611560" y="620688"/>
            <a:ext cx="18575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600" dirty="0" smtClean="0">
                <a:latin typeface="Trebuchet MS"/>
                <a:cs typeface="Trebuchet MS"/>
              </a:rPr>
              <a:t>Anhang:</a:t>
            </a:r>
            <a:endParaRPr lang="de-DE" sz="3600" dirty="0">
              <a:latin typeface="Trebuchet MS"/>
              <a:cs typeface="Trebuchet MS"/>
            </a:endParaRPr>
          </a:p>
        </p:txBody>
      </p:sp>
    </p:spTree>
    <p:extLst>
      <p:ext uri="{BB962C8B-B14F-4D97-AF65-F5344CB8AC3E}">
        <p14:creationId xmlns:p14="http://schemas.microsoft.com/office/powerpoint/2010/main" val="27402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txBox="1">
            <a:spLocks noGrp="1"/>
          </p:cNvSpPr>
          <p:nvPr>
            <p:ph idx="4294967295"/>
          </p:nvPr>
        </p:nvSpPr>
        <p:spPr>
          <a:xfrm>
            <a:off x="683568" y="1988840"/>
            <a:ext cx="7772400" cy="4248472"/>
          </a:xfrm>
        </p:spPr>
        <p:txBody>
          <a:bodyPr/>
          <a:lstStyle/>
          <a:p>
            <a:pPr marL="0" lvl="0" indent="0">
              <a:buNone/>
            </a:pPr>
            <a:r>
              <a:rPr lang="de-DE" i="1" dirty="0" smtClean="0">
                <a:latin typeface="Trebuchet MS"/>
                <a:cs typeface="Trebuchet MS"/>
              </a:rPr>
              <a:t>The </a:t>
            </a:r>
            <a:r>
              <a:rPr lang="de-DE" i="1" dirty="0" err="1">
                <a:latin typeface="Trebuchet MS"/>
                <a:cs typeface="Trebuchet MS"/>
              </a:rPr>
              <a:t>mistake</a:t>
            </a:r>
            <a:r>
              <a:rPr lang="de-DE" i="1" dirty="0">
                <a:latin typeface="Trebuchet MS"/>
                <a:cs typeface="Trebuchet MS"/>
              </a:rPr>
              <a:t> I was </a:t>
            </a:r>
            <a:r>
              <a:rPr lang="de-DE" i="1" dirty="0" err="1">
                <a:latin typeface="Trebuchet MS"/>
                <a:cs typeface="Trebuchet MS"/>
              </a:rPr>
              <a:t>making</a:t>
            </a:r>
            <a:r>
              <a:rPr lang="de-DE" i="1" dirty="0">
                <a:latin typeface="Trebuchet MS"/>
                <a:cs typeface="Trebuchet MS"/>
              </a:rPr>
              <a:t> was </a:t>
            </a:r>
            <a:r>
              <a:rPr lang="de-DE" i="1" dirty="0" err="1">
                <a:latin typeface="Trebuchet MS"/>
                <a:cs typeface="Trebuchet MS"/>
              </a:rPr>
              <a:t>seeing</a:t>
            </a:r>
            <a:r>
              <a:rPr lang="de-DE" i="1" dirty="0">
                <a:latin typeface="Trebuchet MS"/>
                <a:cs typeface="Trebuchet MS"/>
              </a:rPr>
              <a:t> </a:t>
            </a:r>
            <a:r>
              <a:rPr lang="de-DE" i="1" dirty="0" err="1">
                <a:latin typeface="Trebuchet MS"/>
                <a:cs typeface="Trebuchet MS"/>
              </a:rPr>
              <a:t>feedback</a:t>
            </a:r>
            <a:r>
              <a:rPr lang="de-DE" i="1" dirty="0">
                <a:latin typeface="Trebuchet MS"/>
                <a:cs typeface="Trebuchet MS"/>
              </a:rPr>
              <a:t> </a:t>
            </a:r>
            <a:r>
              <a:rPr lang="de-DE" i="1" dirty="0" err="1">
                <a:latin typeface="Trebuchet MS"/>
                <a:cs typeface="Trebuchet MS"/>
              </a:rPr>
              <a:t>as</a:t>
            </a:r>
            <a:r>
              <a:rPr lang="de-DE" i="1" dirty="0">
                <a:latin typeface="Trebuchet MS"/>
                <a:cs typeface="Trebuchet MS"/>
              </a:rPr>
              <a:t> </a:t>
            </a:r>
            <a:r>
              <a:rPr lang="de-DE" i="1" dirty="0" err="1">
                <a:latin typeface="Trebuchet MS"/>
                <a:cs typeface="Trebuchet MS"/>
              </a:rPr>
              <a:t>something</a:t>
            </a:r>
            <a:r>
              <a:rPr lang="de-DE" i="1" dirty="0">
                <a:latin typeface="Trebuchet MS"/>
                <a:cs typeface="Trebuchet MS"/>
              </a:rPr>
              <a:t> </a:t>
            </a:r>
            <a:r>
              <a:rPr lang="de-DE" i="1" dirty="0" err="1">
                <a:latin typeface="Trebuchet MS"/>
                <a:cs typeface="Trebuchet MS"/>
              </a:rPr>
              <a:t>teachers</a:t>
            </a:r>
            <a:r>
              <a:rPr lang="de-DE" i="1" dirty="0">
                <a:latin typeface="Trebuchet MS"/>
                <a:cs typeface="Trebuchet MS"/>
              </a:rPr>
              <a:t> </a:t>
            </a:r>
            <a:r>
              <a:rPr lang="de-DE" i="1" dirty="0" err="1">
                <a:latin typeface="Trebuchet MS"/>
                <a:cs typeface="Trebuchet MS"/>
              </a:rPr>
              <a:t>provided</a:t>
            </a:r>
            <a:r>
              <a:rPr lang="de-DE" i="1" dirty="0">
                <a:latin typeface="Trebuchet MS"/>
                <a:cs typeface="Trebuchet MS"/>
              </a:rPr>
              <a:t> </a:t>
            </a:r>
            <a:r>
              <a:rPr lang="de-DE" i="1" dirty="0" err="1">
                <a:latin typeface="Trebuchet MS"/>
                <a:cs typeface="Trebuchet MS"/>
              </a:rPr>
              <a:t>to</a:t>
            </a:r>
            <a:r>
              <a:rPr lang="de-DE" i="1" dirty="0">
                <a:latin typeface="Trebuchet MS"/>
                <a:cs typeface="Trebuchet MS"/>
              </a:rPr>
              <a:t> </a:t>
            </a:r>
            <a:r>
              <a:rPr lang="de-DE" i="1" dirty="0" err="1">
                <a:latin typeface="Trebuchet MS"/>
                <a:cs typeface="Trebuchet MS"/>
              </a:rPr>
              <a:t>students</a:t>
            </a:r>
            <a:r>
              <a:rPr lang="de-DE" i="1" dirty="0">
                <a:latin typeface="Trebuchet MS"/>
                <a:cs typeface="Trebuchet MS"/>
              </a:rPr>
              <a:t> – </a:t>
            </a:r>
            <a:r>
              <a:rPr lang="de-DE" i="1" dirty="0" err="1">
                <a:latin typeface="Trebuchet MS"/>
                <a:cs typeface="Trebuchet MS"/>
              </a:rPr>
              <a:t>they</a:t>
            </a:r>
            <a:r>
              <a:rPr lang="de-DE" i="1" dirty="0">
                <a:latin typeface="Trebuchet MS"/>
                <a:cs typeface="Trebuchet MS"/>
              </a:rPr>
              <a:t> </a:t>
            </a:r>
            <a:r>
              <a:rPr lang="de-DE" i="1" dirty="0" err="1">
                <a:latin typeface="Trebuchet MS"/>
                <a:cs typeface="Trebuchet MS"/>
              </a:rPr>
              <a:t>typically</a:t>
            </a:r>
            <a:r>
              <a:rPr lang="de-DE" i="1" dirty="0">
                <a:latin typeface="Trebuchet MS"/>
                <a:cs typeface="Trebuchet MS"/>
              </a:rPr>
              <a:t> </a:t>
            </a:r>
            <a:r>
              <a:rPr lang="de-DE" i="1" dirty="0" err="1">
                <a:latin typeface="Trebuchet MS"/>
                <a:cs typeface="Trebuchet MS"/>
              </a:rPr>
              <a:t>did</a:t>
            </a:r>
            <a:r>
              <a:rPr lang="de-DE" i="1" dirty="0">
                <a:latin typeface="Trebuchet MS"/>
                <a:cs typeface="Trebuchet MS"/>
              </a:rPr>
              <a:t> not … </a:t>
            </a:r>
            <a:r>
              <a:rPr lang="de-DE" i="1" dirty="0" err="1">
                <a:latin typeface="Trebuchet MS"/>
                <a:cs typeface="Trebuchet MS"/>
              </a:rPr>
              <a:t>and</a:t>
            </a:r>
            <a:r>
              <a:rPr lang="de-DE" i="1" dirty="0">
                <a:latin typeface="Trebuchet MS"/>
                <a:cs typeface="Trebuchet MS"/>
              </a:rPr>
              <a:t> </a:t>
            </a:r>
            <a:r>
              <a:rPr lang="de-DE" i="1" dirty="0" err="1">
                <a:latin typeface="Trebuchet MS"/>
                <a:cs typeface="Trebuchet MS"/>
              </a:rPr>
              <a:t>most</a:t>
            </a:r>
            <a:r>
              <a:rPr lang="de-DE" i="1" dirty="0">
                <a:latin typeface="Trebuchet MS"/>
                <a:cs typeface="Trebuchet MS"/>
              </a:rPr>
              <a:t> </a:t>
            </a:r>
            <a:r>
              <a:rPr lang="de-DE" i="1" dirty="0" err="1">
                <a:latin typeface="Trebuchet MS"/>
                <a:cs typeface="Trebuchet MS"/>
              </a:rPr>
              <a:t>of</a:t>
            </a:r>
            <a:r>
              <a:rPr lang="de-DE" i="1" dirty="0">
                <a:latin typeface="Trebuchet MS"/>
                <a:cs typeface="Trebuchet MS"/>
              </a:rPr>
              <a:t> </a:t>
            </a:r>
            <a:r>
              <a:rPr lang="de-DE" i="1" dirty="0" err="1">
                <a:latin typeface="Trebuchet MS"/>
                <a:cs typeface="Trebuchet MS"/>
              </a:rPr>
              <a:t>the</a:t>
            </a:r>
            <a:r>
              <a:rPr lang="de-DE" i="1" dirty="0">
                <a:latin typeface="Trebuchet MS"/>
                <a:cs typeface="Trebuchet MS"/>
              </a:rPr>
              <a:t> </a:t>
            </a:r>
            <a:r>
              <a:rPr lang="de-DE" i="1" dirty="0" err="1">
                <a:latin typeface="Trebuchet MS"/>
                <a:cs typeface="Trebuchet MS"/>
              </a:rPr>
              <a:t>feedback</a:t>
            </a:r>
            <a:r>
              <a:rPr lang="de-DE" i="1" dirty="0">
                <a:latin typeface="Trebuchet MS"/>
                <a:cs typeface="Trebuchet MS"/>
              </a:rPr>
              <a:t> </a:t>
            </a:r>
            <a:r>
              <a:rPr lang="de-DE" i="1" dirty="0" err="1">
                <a:latin typeface="Trebuchet MS"/>
                <a:cs typeface="Trebuchet MS"/>
              </a:rPr>
              <a:t>they</a:t>
            </a:r>
            <a:r>
              <a:rPr lang="de-DE" i="1" dirty="0">
                <a:latin typeface="Trebuchet MS"/>
                <a:cs typeface="Trebuchet MS"/>
              </a:rPr>
              <a:t> </a:t>
            </a:r>
            <a:r>
              <a:rPr lang="de-DE" i="1" dirty="0" err="1">
                <a:latin typeface="Trebuchet MS"/>
                <a:cs typeface="Trebuchet MS"/>
              </a:rPr>
              <a:t>did</a:t>
            </a:r>
            <a:r>
              <a:rPr lang="de-DE" i="1" dirty="0">
                <a:latin typeface="Trebuchet MS"/>
                <a:cs typeface="Trebuchet MS"/>
              </a:rPr>
              <a:t> </a:t>
            </a:r>
            <a:r>
              <a:rPr lang="de-DE" i="1" dirty="0" err="1">
                <a:latin typeface="Trebuchet MS"/>
                <a:cs typeface="Trebuchet MS"/>
              </a:rPr>
              <a:t>provide</a:t>
            </a:r>
            <a:r>
              <a:rPr lang="de-DE" i="1" dirty="0">
                <a:latin typeface="Trebuchet MS"/>
                <a:cs typeface="Trebuchet MS"/>
              </a:rPr>
              <a:t> was </a:t>
            </a:r>
            <a:r>
              <a:rPr lang="de-DE" i="1" dirty="0" err="1">
                <a:latin typeface="Trebuchet MS"/>
                <a:cs typeface="Trebuchet MS"/>
              </a:rPr>
              <a:t>social</a:t>
            </a:r>
            <a:r>
              <a:rPr lang="de-DE" i="1" dirty="0">
                <a:latin typeface="Trebuchet MS"/>
                <a:cs typeface="Trebuchet MS"/>
              </a:rPr>
              <a:t> </a:t>
            </a:r>
            <a:r>
              <a:rPr lang="de-DE" i="1" dirty="0" err="1">
                <a:latin typeface="Trebuchet MS"/>
                <a:cs typeface="Trebuchet MS"/>
              </a:rPr>
              <a:t>and</a:t>
            </a:r>
            <a:r>
              <a:rPr lang="de-DE" i="1" dirty="0">
                <a:latin typeface="Trebuchet MS"/>
                <a:cs typeface="Trebuchet MS"/>
              </a:rPr>
              <a:t> </a:t>
            </a:r>
            <a:r>
              <a:rPr lang="de-DE" i="1" dirty="0" err="1">
                <a:latin typeface="Trebuchet MS"/>
                <a:cs typeface="Trebuchet MS"/>
              </a:rPr>
              <a:t>behavioral</a:t>
            </a:r>
            <a:r>
              <a:rPr lang="de-DE" i="1" dirty="0">
                <a:latin typeface="Trebuchet MS"/>
                <a:cs typeface="Trebuchet MS"/>
              </a:rPr>
              <a:t>. I … </a:t>
            </a:r>
            <a:r>
              <a:rPr lang="de-DE" i="1" dirty="0" err="1">
                <a:latin typeface="Trebuchet MS"/>
                <a:cs typeface="Trebuchet MS"/>
              </a:rPr>
              <a:t>discovered</a:t>
            </a:r>
            <a:r>
              <a:rPr lang="de-DE" i="1" dirty="0">
                <a:latin typeface="Trebuchet MS"/>
                <a:cs typeface="Trebuchet MS"/>
              </a:rPr>
              <a:t> </a:t>
            </a:r>
            <a:r>
              <a:rPr lang="de-DE" i="1" dirty="0" err="1">
                <a:latin typeface="Trebuchet MS"/>
                <a:cs typeface="Trebuchet MS"/>
              </a:rPr>
              <a:t>that</a:t>
            </a:r>
            <a:r>
              <a:rPr lang="de-DE" i="1" dirty="0">
                <a:latin typeface="Trebuchet MS"/>
                <a:cs typeface="Trebuchet MS"/>
              </a:rPr>
              <a:t> </a:t>
            </a:r>
            <a:r>
              <a:rPr lang="de-DE" i="1" dirty="0" err="1">
                <a:latin typeface="Trebuchet MS"/>
                <a:cs typeface="Trebuchet MS"/>
              </a:rPr>
              <a:t>feedback</a:t>
            </a:r>
            <a:r>
              <a:rPr lang="de-DE" i="1" dirty="0">
                <a:latin typeface="Trebuchet MS"/>
                <a:cs typeface="Trebuchet MS"/>
              </a:rPr>
              <a:t> </a:t>
            </a:r>
            <a:r>
              <a:rPr lang="de-DE" i="1" dirty="0" err="1">
                <a:latin typeface="Trebuchet MS"/>
                <a:cs typeface="Trebuchet MS"/>
              </a:rPr>
              <a:t>is</a:t>
            </a:r>
            <a:r>
              <a:rPr lang="de-DE" i="1" dirty="0">
                <a:latin typeface="Trebuchet MS"/>
                <a:cs typeface="Trebuchet MS"/>
              </a:rPr>
              <a:t> </a:t>
            </a:r>
            <a:r>
              <a:rPr lang="de-DE" i="1" dirty="0" err="1">
                <a:latin typeface="Trebuchet MS"/>
                <a:cs typeface="Trebuchet MS"/>
              </a:rPr>
              <a:t>most</a:t>
            </a:r>
            <a:r>
              <a:rPr lang="de-DE" i="1" dirty="0">
                <a:latin typeface="Trebuchet MS"/>
                <a:cs typeface="Trebuchet MS"/>
              </a:rPr>
              <a:t> powerful </a:t>
            </a:r>
            <a:r>
              <a:rPr lang="de-DE" i="1" dirty="0" err="1">
                <a:latin typeface="Trebuchet MS"/>
                <a:cs typeface="Trebuchet MS"/>
              </a:rPr>
              <a:t>when</a:t>
            </a:r>
            <a:r>
              <a:rPr lang="de-DE" i="1" dirty="0">
                <a:latin typeface="Trebuchet MS"/>
                <a:cs typeface="Trebuchet MS"/>
              </a:rPr>
              <a:t> </a:t>
            </a:r>
            <a:r>
              <a:rPr lang="de-DE" i="1" dirty="0" err="1">
                <a:latin typeface="Trebuchet MS"/>
                <a:cs typeface="Trebuchet MS"/>
              </a:rPr>
              <a:t>it</a:t>
            </a:r>
            <a:r>
              <a:rPr lang="de-DE" i="1" dirty="0">
                <a:latin typeface="Trebuchet MS"/>
                <a:cs typeface="Trebuchet MS"/>
              </a:rPr>
              <a:t> </a:t>
            </a:r>
            <a:r>
              <a:rPr lang="de-DE" i="1" dirty="0" err="1">
                <a:latin typeface="Trebuchet MS"/>
                <a:cs typeface="Trebuchet MS"/>
              </a:rPr>
              <a:t>is</a:t>
            </a:r>
            <a:r>
              <a:rPr lang="de-DE" i="1" dirty="0">
                <a:latin typeface="Trebuchet MS"/>
                <a:cs typeface="Trebuchet MS"/>
              </a:rPr>
              <a:t> </a:t>
            </a:r>
            <a:r>
              <a:rPr lang="de-DE" i="1" dirty="0" err="1">
                <a:latin typeface="Trebuchet MS"/>
                <a:cs typeface="Trebuchet MS"/>
              </a:rPr>
              <a:t>from</a:t>
            </a:r>
            <a:r>
              <a:rPr lang="de-DE" i="1" dirty="0">
                <a:latin typeface="Trebuchet MS"/>
                <a:cs typeface="Trebuchet MS"/>
              </a:rPr>
              <a:t> </a:t>
            </a:r>
            <a:r>
              <a:rPr lang="de-DE" i="1" dirty="0" err="1">
                <a:latin typeface="Trebuchet MS"/>
                <a:cs typeface="Trebuchet MS"/>
              </a:rPr>
              <a:t>the</a:t>
            </a:r>
            <a:r>
              <a:rPr lang="de-DE" i="1" dirty="0">
                <a:latin typeface="Trebuchet MS"/>
                <a:cs typeface="Trebuchet MS"/>
              </a:rPr>
              <a:t> </a:t>
            </a:r>
            <a:r>
              <a:rPr lang="de-DE" i="1" dirty="0" err="1">
                <a:latin typeface="Trebuchet MS"/>
                <a:cs typeface="Trebuchet MS"/>
              </a:rPr>
              <a:t>student</a:t>
            </a:r>
            <a:r>
              <a:rPr lang="de-DE" i="1" dirty="0">
                <a:latin typeface="Trebuchet MS"/>
                <a:cs typeface="Trebuchet MS"/>
              </a:rPr>
              <a:t> </a:t>
            </a:r>
            <a:r>
              <a:rPr lang="de-DE" i="1" dirty="0" err="1">
                <a:latin typeface="Trebuchet MS"/>
                <a:cs typeface="Trebuchet MS"/>
              </a:rPr>
              <a:t>to</a:t>
            </a:r>
            <a:r>
              <a:rPr lang="de-DE" i="1" dirty="0">
                <a:latin typeface="Trebuchet MS"/>
                <a:cs typeface="Trebuchet MS"/>
              </a:rPr>
              <a:t> </a:t>
            </a:r>
            <a:r>
              <a:rPr lang="de-DE" i="1" dirty="0" err="1">
                <a:latin typeface="Trebuchet MS"/>
                <a:cs typeface="Trebuchet MS"/>
              </a:rPr>
              <a:t>the</a:t>
            </a:r>
            <a:r>
              <a:rPr lang="de-DE" i="1" dirty="0">
                <a:latin typeface="Trebuchet MS"/>
                <a:cs typeface="Trebuchet MS"/>
              </a:rPr>
              <a:t> </a:t>
            </a:r>
            <a:r>
              <a:rPr lang="de-DE" i="1" dirty="0" err="1">
                <a:latin typeface="Trebuchet MS"/>
                <a:cs typeface="Trebuchet MS"/>
              </a:rPr>
              <a:t>teacher</a:t>
            </a:r>
            <a:r>
              <a:rPr lang="de-DE" i="1" dirty="0" smtClean="0">
                <a:latin typeface="Trebuchet MS"/>
                <a:cs typeface="Trebuchet MS"/>
              </a:rPr>
              <a:t>…</a:t>
            </a:r>
            <a:endParaRPr lang="de-DE" i="1" dirty="0">
              <a:latin typeface="Trebuchet MS"/>
              <a:cs typeface="Trebuchet MS"/>
            </a:endParaRPr>
          </a:p>
        </p:txBody>
      </p:sp>
      <p:sp>
        <p:nvSpPr>
          <p:cNvPr id="2" name="Titel 1"/>
          <p:cNvSpPr txBox="1">
            <a:spLocks noGrp="1"/>
          </p:cNvSpPr>
          <p:nvPr>
            <p:ph type="title" idx="4294967295"/>
          </p:nvPr>
        </p:nvSpPr>
        <p:spPr>
          <a:xfrm>
            <a:off x="251520" y="692696"/>
            <a:ext cx="8604448" cy="1143000"/>
          </a:xfrm>
        </p:spPr>
        <p:txBody>
          <a:bodyPr/>
          <a:lstStyle/>
          <a:p>
            <a:pPr lvl="0"/>
            <a:r>
              <a:rPr lang="de-DE" b="0" dirty="0" smtClean="0">
                <a:latin typeface="Trebuchet MS"/>
                <a:cs typeface="Trebuchet MS"/>
              </a:rPr>
              <a:t>J. Hattie zum Thema Feedback</a:t>
            </a:r>
            <a:br>
              <a:rPr lang="de-DE" b="0" dirty="0" smtClean="0">
                <a:latin typeface="Trebuchet MS"/>
                <a:cs typeface="Trebuchet MS"/>
              </a:rPr>
            </a:br>
            <a:endParaRPr lang="de-DE" b="0" dirty="0">
              <a:latin typeface="Trebuchet MS"/>
              <a:cs typeface="Trebuchet MS"/>
            </a:endParaRPr>
          </a:p>
        </p:txBody>
      </p:sp>
    </p:spTree>
    <p:extLst>
      <p:ext uri="{BB962C8B-B14F-4D97-AF65-F5344CB8AC3E}">
        <p14:creationId xmlns:p14="http://schemas.microsoft.com/office/powerpoint/2010/main" val="30934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idx="1"/>
          </p:nvPr>
        </p:nvSpPr>
        <p:spPr>
          <a:xfrm>
            <a:off x="539553" y="1674017"/>
            <a:ext cx="8280920" cy="4563295"/>
          </a:xfrm>
        </p:spPr>
        <p:txBody>
          <a:bodyPr/>
          <a:lstStyle/>
          <a:p>
            <a:pPr lvl="0"/>
            <a:r>
              <a:rPr lang="de-DE" sz="2800" b="1" dirty="0" smtClean="0">
                <a:latin typeface="Trebuchet MS"/>
                <a:cs typeface="Trebuchet MS"/>
              </a:rPr>
              <a:t>Weg:</a:t>
            </a:r>
            <a:r>
              <a:rPr lang="de-DE" sz="2800" dirty="0" smtClean="0">
                <a:latin typeface="Trebuchet MS"/>
                <a:cs typeface="Trebuchet MS"/>
              </a:rPr>
              <a:t> schriftlich, mündlich, verbal, non-verbal</a:t>
            </a:r>
          </a:p>
          <a:p>
            <a:pPr lvl="0"/>
            <a:r>
              <a:rPr lang="de-DE" sz="2800" b="1" dirty="0" smtClean="0">
                <a:latin typeface="Trebuchet MS"/>
                <a:cs typeface="Trebuchet MS"/>
              </a:rPr>
              <a:t>Zielsetzung:</a:t>
            </a:r>
            <a:br>
              <a:rPr lang="de-DE" sz="2800" b="1" dirty="0" smtClean="0">
                <a:latin typeface="Trebuchet MS"/>
                <a:cs typeface="Trebuchet MS"/>
              </a:rPr>
            </a:br>
            <a:r>
              <a:rPr lang="de-DE" sz="2800" b="1" dirty="0" smtClean="0">
                <a:latin typeface="Trebuchet MS"/>
                <a:cs typeface="Trebuchet MS"/>
              </a:rPr>
              <a:t>Beispiel Punkteabfrage </a:t>
            </a:r>
            <a:r>
              <a:rPr lang="de-DE" sz="2800" dirty="0">
                <a:latin typeface="Trebuchet MS"/>
                <a:cs typeface="Trebuchet MS"/>
              </a:rPr>
              <a:t>(z.B. </a:t>
            </a:r>
            <a:r>
              <a:rPr lang="de-DE" sz="2800" dirty="0" smtClean="0">
                <a:latin typeface="Trebuchet MS"/>
                <a:cs typeface="Trebuchet MS"/>
              </a:rPr>
              <a:t>Spinnennetz /Zielscheibe)</a:t>
            </a:r>
          </a:p>
          <a:p>
            <a:pPr lvl="1"/>
            <a:r>
              <a:rPr lang="de-DE" sz="2400" dirty="0" smtClean="0">
                <a:latin typeface="Trebuchet MS"/>
                <a:cs typeface="Trebuchet MS"/>
              </a:rPr>
              <a:t>Aspekte einer Gruppenarbeit rückblickend bewerten</a:t>
            </a:r>
          </a:p>
          <a:p>
            <a:pPr lvl="1"/>
            <a:r>
              <a:rPr lang="de-DE" sz="2400" dirty="0" smtClean="0">
                <a:latin typeface="Trebuchet MS"/>
                <a:cs typeface="Trebuchet MS"/>
              </a:rPr>
              <a:t>Übungsbedarf vor einer Prüfung abfragen</a:t>
            </a:r>
          </a:p>
          <a:p>
            <a:pPr lvl="1"/>
            <a:r>
              <a:rPr lang="de-DE" sz="2400" dirty="0">
                <a:latin typeface="Trebuchet MS"/>
                <a:cs typeface="Trebuchet MS"/>
              </a:rPr>
              <a:t>f</a:t>
            </a:r>
            <a:r>
              <a:rPr lang="de-DE" sz="2400" dirty="0" smtClean="0">
                <a:latin typeface="Trebuchet MS"/>
                <a:cs typeface="Trebuchet MS"/>
              </a:rPr>
              <a:t>este Antwortskala (Zustimmung, Häufigkeit)</a:t>
            </a:r>
          </a:p>
          <a:p>
            <a:pPr lvl="1"/>
            <a:r>
              <a:rPr lang="de-DE" sz="2400" dirty="0" smtClean="0">
                <a:latin typeface="Trebuchet MS"/>
                <a:cs typeface="Trebuchet MS"/>
              </a:rPr>
              <a:t>Konzentration auf einzelne Aspekte des Unterrichts</a:t>
            </a:r>
            <a:endParaRPr lang="de-DE" sz="2400" dirty="0">
              <a:latin typeface="Trebuchet MS"/>
              <a:cs typeface="Trebuchet MS"/>
            </a:endParaRPr>
          </a:p>
          <a:p>
            <a:r>
              <a:rPr lang="de-DE" sz="2800" b="1" dirty="0">
                <a:latin typeface="Trebuchet MS"/>
                <a:cs typeface="Trebuchet MS"/>
              </a:rPr>
              <a:t>Dokumentation:</a:t>
            </a:r>
            <a:r>
              <a:rPr lang="de-DE" sz="2800" dirty="0">
                <a:latin typeface="Trebuchet MS"/>
                <a:cs typeface="Trebuchet MS"/>
              </a:rPr>
              <a:t> vollständig – ohne </a:t>
            </a:r>
            <a:r>
              <a:rPr lang="de-DE" sz="2800" dirty="0" err="1" smtClean="0">
                <a:latin typeface="Trebuchet MS"/>
                <a:cs typeface="Trebuchet MS"/>
              </a:rPr>
              <a:t>Dokumen-tation</a:t>
            </a:r>
            <a:endParaRPr lang="de-DE" sz="2800" dirty="0">
              <a:latin typeface="Trebuchet MS"/>
              <a:cs typeface="Trebuchet MS"/>
            </a:endParaRPr>
          </a:p>
          <a:p>
            <a:pPr marL="0" lvl="0" indent="0">
              <a:buNone/>
            </a:pPr>
            <a:endParaRPr lang="de-DE" sz="2400" dirty="0">
              <a:solidFill>
                <a:srgbClr val="0000FF"/>
              </a:solidFill>
              <a:latin typeface="Trebuchet MS"/>
              <a:cs typeface="Trebuchet MS"/>
            </a:endParaRPr>
          </a:p>
        </p:txBody>
      </p:sp>
      <p:sp>
        <p:nvSpPr>
          <p:cNvPr id="3" name="Rectangle 4"/>
          <p:cNvSpPr txBox="1">
            <a:spLocks noGrp="1"/>
          </p:cNvSpPr>
          <p:nvPr>
            <p:ph type="title"/>
          </p:nvPr>
        </p:nvSpPr>
        <p:spPr>
          <a:xfrm>
            <a:off x="395536" y="476672"/>
            <a:ext cx="8208912" cy="923505"/>
          </a:xfrm>
        </p:spPr>
        <p:txBody>
          <a:bodyPr>
            <a:noAutofit/>
          </a:bodyPr>
          <a:lstStyle/>
          <a:p>
            <a:pPr lvl="0"/>
            <a:r>
              <a:rPr lang="de-DE" sz="4000" b="0" dirty="0" smtClean="0">
                <a:latin typeface="Trebuchet MS"/>
                <a:cs typeface="Trebuchet MS"/>
              </a:rPr>
              <a:t>Von Schülern Feedback einholen</a:t>
            </a:r>
            <a:endParaRPr lang="de-DE" sz="4000" b="0" dirty="0">
              <a:latin typeface="Trebuchet MS"/>
              <a:cs typeface="Trebuchet MS"/>
            </a:endParaRPr>
          </a:p>
        </p:txBody>
      </p:sp>
    </p:spTree>
    <p:extLst>
      <p:ext uri="{BB962C8B-B14F-4D97-AF65-F5344CB8AC3E}">
        <p14:creationId xmlns:p14="http://schemas.microsoft.com/office/powerpoint/2010/main" val="254677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latin typeface="Trebuchet MS"/>
                <a:cs typeface="Trebuchet MS"/>
              </a:rPr>
              <a:t>Methoden</a:t>
            </a:r>
            <a:endParaRPr lang="de-DE" b="0" dirty="0">
              <a:latin typeface="Trebuchet MS"/>
              <a:cs typeface="Trebuchet MS"/>
            </a:endParaRPr>
          </a:p>
        </p:txBody>
      </p:sp>
      <p:sp>
        <p:nvSpPr>
          <p:cNvPr id="5" name="Inhaltsplatzhalter 4"/>
          <p:cNvSpPr>
            <a:spLocks noGrp="1"/>
          </p:cNvSpPr>
          <p:nvPr>
            <p:ph sz="half" idx="1"/>
          </p:nvPr>
        </p:nvSpPr>
        <p:spPr>
          <a:xfrm>
            <a:off x="323528" y="1981200"/>
            <a:ext cx="4324672" cy="4400128"/>
          </a:xfrm>
        </p:spPr>
        <p:txBody>
          <a:bodyPr/>
          <a:lstStyle/>
          <a:p>
            <a:pPr marL="0" indent="0">
              <a:buNone/>
            </a:pPr>
            <a:r>
              <a:rPr lang="de-DE" sz="2400" b="1" dirty="0" smtClean="0">
                <a:latin typeface="Trebuchet MS"/>
                <a:cs typeface="Trebuchet MS"/>
              </a:rPr>
              <a:t>1. schriftliche/vollständig </a:t>
            </a:r>
            <a:br>
              <a:rPr lang="de-DE" sz="2400" b="1" dirty="0" smtClean="0">
                <a:latin typeface="Trebuchet MS"/>
                <a:cs typeface="Trebuchet MS"/>
              </a:rPr>
            </a:br>
            <a:r>
              <a:rPr lang="de-DE" sz="2400" b="1" dirty="0" smtClean="0">
                <a:latin typeface="Trebuchet MS"/>
                <a:cs typeface="Trebuchet MS"/>
              </a:rPr>
              <a:t>    dokumentierte Methoden</a:t>
            </a:r>
          </a:p>
          <a:p>
            <a:endParaRPr lang="de-DE" sz="2400" dirty="0">
              <a:latin typeface="Trebuchet MS"/>
              <a:cs typeface="Trebuchet MS"/>
            </a:endParaRPr>
          </a:p>
          <a:p>
            <a:r>
              <a:rPr lang="de-DE" sz="2400" dirty="0" smtClean="0">
                <a:latin typeface="Trebuchet MS"/>
                <a:cs typeface="Trebuchet MS"/>
              </a:rPr>
              <a:t>Unterricht</a:t>
            </a:r>
          </a:p>
          <a:p>
            <a:r>
              <a:rPr lang="de-DE" sz="2400" dirty="0" smtClean="0">
                <a:latin typeface="Trebuchet MS"/>
                <a:cs typeface="Trebuchet MS"/>
              </a:rPr>
              <a:t>Erhebung der Daten</a:t>
            </a:r>
          </a:p>
          <a:p>
            <a:r>
              <a:rPr lang="de-DE" sz="2400" dirty="0" smtClean="0">
                <a:latin typeface="Trebuchet MS"/>
                <a:cs typeface="Trebuchet MS"/>
              </a:rPr>
              <a:t>Zäsur</a:t>
            </a:r>
          </a:p>
          <a:p>
            <a:r>
              <a:rPr lang="de-DE" sz="2400" dirty="0" smtClean="0">
                <a:latin typeface="Trebuchet MS"/>
                <a:cs typeface="Trebuchet MS"/>
              </a:rPr>
              <a:t>Auswertung</a:t>
            </a:r>
          </a:p>
          <a:p>
            <a:r>
              <a:rPr lang="de-DE" sz="2400" dirty="0" smtClean="0">
                <a:latin typeface="Trebuchet MS"/>
                <a:cs typeface="Trebuchet MS"/>
              </a:rPr>
              <a:t>Vorbereitung </a:t>
            </a:r>
          </a:p>
          <a:p>
            <a:r>
              <a:rPr lang="de-DE" sz="2400" dirty="0" smtClean="0">
                <a:latin typeface="Trebuchet MS"/>
                <a:cs typeface="Trebuchet MS"/>
              </a:rPr>
              <a:t>Auswertungsgespräch</a:t>
            </a:r>
            <a:endParaRPr lang="de-DE" sz="2400" dirty="0">
              <a:latin typeface="Trebuchet MS"/>
              <a:cs typeface="Trebuchet MS"/>
            </a:endParaRPr>
          </a:p>
        </p:txBody>
      </p:sp>
      <p:sp>
        <p:nvSpPr>
          <p:cNvPr id="6" name="Inhaltsplatzhalter 5"/>
          <p:cNvSpPr>
            <a:spLocks noGrp="1"/>
          </p:cNvSpPr>
          <p:nvPr>
            <p:ph sz="half" idx="2"/>
          </p:nvPr>
        </p:nvSpPr>
        <p:spPr>
          <a:xfrm>
            <a:off x="4648200" y="1981200"/>
            <a:ext cx="4100264" cy="4038600"/>
          </a:xfrm>
        </p:spPr>
        <p:txBody>
          <a:bodyPr/>
          <a:lstStyle/>
          <a:p>
            <a:pPr marL="0" indent="0">
              <a:buNone/>
            </a:pPr>
            <a:r>
              <a:rPr lang="de-DE" sz="2400" b="1" dirty="0" smtClean="0">
                <a:latin typeface="Trebuchet MS"/>
                <a:cs typeface="Trebuchet MS"/>
              </a:rPr>
              <a:t>2. </a:t>
            </a:r>
            <a:r>
              <a:rPr lang="de-DE" sz="2400" b="1" dirty="0">
                <a:latin typeface="Trebuchet MS"/>
                <a:cs typeface="Trebuchet MS"/>
              </a:rPr>
              <a:t>m</a:t>
            </a:r>
            <a:r>
              <a:rPr lang="de-DE" sz="2400" b="1" dirty="0" smtClean="0">
                <a:latin typeface="Trebuchet MS"/>
                <a:cs typeface="Trebuchet MS"/>
              </a:rPr>
              <a:t>ündliche und/oder </a:t>
            </a:r>
            <a:br>
              <a:rPr lang="de-DE" sz="2400" b="1" dirty="0" smtClean="0">
                <a:latin typeface="Trebuchet MS"/>
                <a:cs typeface="Trebuchet MS"/>
              </a:rPr>
            </a:br>
            <a:r>
              <a:rPr lang="de-DE" sz="2400" b="1" dirty="0" smtClean="0">
                <a:latin typeface="Trebuchet MS"/>
                <a:cs typeface="Trebuchet MS"/>
              </a:rPr>
              <a:t>    nonverbale Methoden</a:t>
            </a:r>
          </a:p>
          <a:p>
            <a:pPr marL="0" indent="0">
              <a:buNone/>
            </a:pPr>
            <a:endParaRPr lang="de-DE" dirty="0">
              <a:latin typeface="Trebuchet MS"/>
              <a:cs typeface="Trebuchet MS"/>
            </a:endParaRPr>
          </a:p>
          <a:p>
            <a:r>
              <a:rPr lang="de-DE" sz="2400" dirty="0">
                <a:latin typeface="Trebuchet MS"/>
                <a:cs typeface="Trebuchet MS"/>
              </a:rPr>
              <a:t>u</a:t>
            </a:r>
            <a:r>
              <a:rPr lang="de-DE" sz="2400" dirty="0" smtClean="0">
                <a:latin typeface="Trebuchet MS"/>
                <a:cs typeface="Trebuchet MS"/>
              </a:rPr>
              <a:t>nmittelbar sichtbares Resultat</a:t>
            </a:r>
          </a:p>
          <a:p>
            <a:r>
              <a:rPr lang="de-DE" sz="2400" dirty="0">
                <a:latin typeface="Trebuchet MS"/>
                <a:cs typeface="Trebuchet MS"/>
              </a:rPr>
              <a:t>k</a:t>
            </a:r>
            <a:r>
              <a:rPr lang="de-DE" sz="2400" dirty="0" smtClean="0">
                <a:latin typeface="Trebuchet MS"/>
                <a:cs typeface="Trebuchet MS"/>
              </a:rPr>
              <a:t>eine Dokumentation</a:t>
            </a:r>
          </a:p>
          <a:p>
            <a:r>
              <a:rPr lang="de-DE" sz="2400" dirty="0" smtClean="0">
                <a:latin typeface="Trebuchet MS"/>
                <a:cs typeface="Trebuchet MS"/>
              </a:rPr>
              <a:t>Auswertungsgespräch</a:t>
            </a:r>
          </a:p>
          <a:p>
            <a:r>
              <a:rPr lang="de-DE" sz="2400" dirty="0" smtClean="0">
                <a:solidFill>
                  <a:srgbClr val="FF0000"/>
                </a:solidFill>
                <a:latin typeface="Trebuchet MS"/>
                <a:cs typeface="Trebuchet MS"/>
              </a:rPr>
              <a:t>Unterschiede zu 1</a:t>
            </a:r>
          </a:p>
        </p:txBody>
      </p:sp>
      <p:sp>
        <p:nvSpPr>
          <p:cNvPr id="4" name="Fußzeilenplatzhalter 3"/>
          <p:cNvSpPr>
            <a:spLocks noGrp="1"/>
          </p:cNvSpPr>
          <p:nvPr>
            <p:ph type="ftr" sz="quarter" idx="10"/>
          </p:nvPr>
        </p:nvSpPr>
        <p:spPr/>
        <p:txBody>
          <a:bodyPr/>
          <a:lstStyle/>
          <a:p>
            <a:r>
              <a:rPr lang="de-DE" altLang="ja-JP" smtClean="0"/>
              <a:t>Beate Sitek, OStDn, Gymnasium Weilheim</a:t>
            </a:r>
            <a:endParaRPr lang="de-DE" altLang="ja-JP" sz="1200" dirty="0"/>
          </a:p>
        </p:txBody>
      </p:sp>
    </p:spTree>
    <p:extLst>
      <p:ext uri="{BB962C8B-B14F-4D97-AF65-F5344CB8AC3E}">
        <p14:creationId xmlns:p14="http://schemas.microsoft.com/office/powerpoint/2010/main" val="3877794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404664"/>
            <a:ext cx="7772400" cy="1440160"/>
          </a:xfrm>
        </p:spPr>
        <p:txBody>
          <a:bodyPr/>
          <a:lstStyle/>
          <a:p>
            <a:r>
              <a:rPr lang="de-DE" b="0" dirty="0" smtClean="0">
                <a:latin typeface="Trebuchet MS"/>
                <a:cs typeface="Trebuchet MS"/>
              </a:rPr>
              <a:t>Spektrum 1</a:t>
            </a:r>
            <a:br>
              <a:rPr lang="de-DE" b="0" dirty="0" smtClean="0">
                <a:latin typeface="Trebuchet MS"/>
                <a:cs typeface="Trebuchet MS"/>
              </a:rPr>
            </a:br>
            <a:r>
              <a:rPr lang="de-DE" b="0" dirty="0" smtClean="0">
                <a:latin typeface="Trebuchet MS"/>
                <a:cs typeface="Trebuchet MS"/>
              </a:rPr>
              <a:t>Beispiel Fragebogen</a:t>
            </a:r>
            <a:endParaRPr lang="de-DE" b="0" dirty="0">
              <a:latin typeface="Trebuchet MS"/>
              <a:cs typeface="Trebuchet MS"/>
            </a:endParaRPr>
          </a:p>
        </p:txBody>
      </p:sp>
      <p:sp>
        <p:nvSpPr>
          <p:cNvPr id="3" name="Inhaltsplatzhalter 2"/>
          <p:cNvSpPr>
            <a:spLocks noGrp="1"/>
          </p:cNvSpPr>
          <p:nvPr>
            <p:ph idx="1"/>
          </p:nvPr>
        </p:nvSpPr>
        <p:spPr/>
        <p:txBody>
          <a:bodyPr/>
          <a:lstStyle/>
          <a:p>
            <a:pPr marL="0" indent="0">
              <a:buNone/>
            </a:pPr>
            <a:r>
              <a:rPr lang="de-DE" dirty="0" smtClean="0">
                <a:latin typeface="Trebuchet MS"/>
                <a:cs typeface="Trebuchet MS"/>
              </a:rPr>
              <a:t>1. 	Fragebogen mit skalierten 	Antwortmöglichkeiten (z.B. EMU)</a:t>
            </a:r>
          </a:p>
          <a:p>
            <a:pPr marL="0" indent="0">
              <a:buNone/>
            </a:pPr>
            <a:r>
              <a:rPr lang="de-DE" dirty="0" smtClean="0">
                <a:latin typeface="Trebuchet MS"/>
                <a:cs typeface="Trebuchet MS"/>
              </a:rPr>
              <a:t>	</a:t>
            </a:r>
            <a:r>
              <a:rPr lang="de-DE" sz="2400" dirty="0" smtClean="0">
                <a:latin typeface="Trebuchet MS"/>
                <a:cs typeface="Trebuchet MS"/>
              </a:rPr>
              <a:t>Gestaltung, Einsatz, Auswertung</a:t>
            </a:r>
          </a:p>
          <a:p>
            <a:pPr marL="0" indent="0">
              <a:buNone/>
            </a:pPr>
            <a:endParaRPr lang="de-DE" u="sng" dirty="0" smtClean="0">
              <a:latin typeface="Trebuchet MS"/>
              <a:cs typeface="Trebuchet MS"/>
            </a:endParaRPr>
          </a:p>
          <a:p>
            <a:pPr marL="0" indent="0">
              <a:buNone/>
            </a:pPr>
            <a:r>
              <a:rPr lang="de-DE" dirty="0" smtClean="0">
                <a:latin typeface="Trebuchet MS"/>
                <a:cs typeface="Trebuchet MS"/>
              </a:rPr>
              <a:t>2. 	gemischter Fragebogen</a:t>
            </a:r>
          </a:p>
          <a:p>
            <a:endParaRPr lang="de-DE" dirty="0">
              <a:latin typeface="Trebuchet MS"/>
              <a:cs typeface="Trebuchet MS"/>
            </a:endParaRPr>
          </a:p>
          <a:p>
            <a:endParaRPr lang="de-DE" dirty="0">
              <a:latin typeface="Trebuchet MS"/>
              <a:cs typeface="Trebuchet MS"/>
            </a:endParaRPr>
          </a:p>
        </p:txBody>
      </p:sp>
      <p:sp>
        <p:nvSpPr>
          <p:cNvPr id="4" name="Fußzeilenplatzhalter 3"/>
          <p:cNvSpPr>
            <a:spLocks noGrp="1"/>
          </p:cNvSpPr>
          <p:nvPr>
            <p:ph type="ftr" sz="quarter" idx="10"/>
          </p:nvPr>
        </p:nvSpPr>
        <p:spPr/>
        <p:txBody>
          <a:bodyPr/>
          <a:lstStyle/>
          <a:p>
            <a:r>
              <a:rPr lang="de-DE" altLang="ja-JP" smtClean="0"/>
              <a:t>Beate Sitek, OStDn, Gymnasium Weilheim</a:t>
            </a:r>
            <a:endParaRPr lang="de-DE" altLang="ja-JP" sz="1200" dirty="0"/>
          </a:p>
        </p:txBody>
      </p:sp>
    </p:spTree>
    <p:extLst>
      <p:ext uri="{BB962C8B-B14F-4D97-AF65-F5344CB8AC3E}">
        <p14:creationId xmlns:p14="http://schemas.microsoft.com/office/powerpoint/2010/main" val="3228161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latin typeface="Trebuchet MS"/>
                <a:cs typeface="Trebuchet MS"/>
              </a:rPr>
              <a:t>Weitere Formen</a:t>
            </a:r>
            <a:endParaRPr lang="de-DE" b="0" dirty="0">
              <a:latin typeface="Trebuchet MS"/>
              <a:cs typeface="Trebuchet MS"/>
            </a:endParaRPr>
          </a:p>
        </p:txBody>
      </p:sp>
      <p:sp>
        <p:nvSpPr>
          <p:cNvPr id="3" name="Inhaltsplatzhalter 2"/>
          <p:cNvSpPr>
            <a:spLocks noGrp="1"/>
          </p:cNvSpPr>
          <p:nvPr>
            <p:ph idx="1"/>
          </p:nvPr>
        </p:nvSpPr>
        <p:spPr/>
        <p:txBody>
          <a:bodyPr/>
          <a:lstStyle/>
          <a:p>
            <a:r>
              <a:rPr lang="de-DE" dirty="0" smtClean="0">
                <a:solidFill>
                  <a:srgbClr val="FF0000"/>
                </a:solidFill>
                <a:latin typeface="Trebuchet MS"/>
                <a:cs typeface="Trebuchet MS"/>
              </a:rPr>
              <a:t>Kartenabfrage und Clustern</a:t>
            </a:r>
          </a:p>
          <a:p>
            <a:r>
              <a:rPr lang="de-DE" dirty="0" smtClean="0">
                <a:latin typeface="Trebuchet MS"/>
                <a:cs typeface="Trebuchet MS"/>
              </a:rPr>
              <a:t>Licht und Schatten</a:t>
            </a:r>
          </a:p>
          <a:p>
            <a:r>
              <a:rPr lang="de-DE" dirty="0" smtClean="0">
                <a:latin typeface="Trebuchet MS"/>
                <a:cs typeface="Trebuchet MS"/>
              </a:rPr>
              <a:t>Stummer Dialog/Impuls</a:t>
            </a:r>
          </a:p>
          <a:p>
            <a:r>
              <a:rPr lang="de-DE" dirty="0" smtClean="0">
                <a:solidFill>
                  <a:srgbClr val="FF0000"/>
                </a:solidFill>
                <a:latin typeface="Trebuchet MS"/>
                <a:cs typeface="Trebuchet MS"/>
              </a:rPr>
              <a:t>Abfrage durch Meldung </a:t>
            </a:r>
            <a:r>
              <a:rPr lang="de-DE" dirty="0" smtClean="0">
                <a:latin typeface="Trebuchet MS"/>
                <a:cs typeface="Trebuchet MS"/>
              </a:rPr>
              <a:t>(einfaches Melden, Ampelkarte, Daumenprobe</a:t>
            </a:r>
            <a:r>
              <a:rPr lang="de-DE" dirty="0">
                <a:latin typeface="Trebuchet MS"/>
                <a:cs typeface="Trebuchet MS"/>
              </a:rPr>
              <a:t>)</a:t>
            </a:r>
            <a:endParaRPr lang="de-DE" dirty="0" smtClean="0">
              <a:latin typeface="Trebuchet MS"/>
              <a:cs typeface="Trebuchet MS"/>
            </a:endParaRPr>
          </a:p>
        </p:txBody>
      </p:sp>
      <p:sp>
        <p:nvSpPr>
          <p:cNvPr id="4" name="Fußzeilenplatzhalter 3"/>
          <p:cNvSpPr>
            <a:spLocks noGrp="1"/>
          </p:cNvSpPr>
          <p:nvPr>
            <p:ph type="ftr" sz="quarter" idx="10"/>
          </p:nvPr>
        </p:nvSpPr>
        <p:spPr/>
        <p:txBody>
          <a:bodyPr/>
          <a:lstStyle/>
          <a:p>
            <a:r>
              <a:rPr lang="de-DE" altLang="ja-JP" smtClean="0"/>
              <a:t>Beate Sitek, OStDn, Gymnasium Weilheim</a:t>
            </a:r>
            <a:endParaRPr lang="de-DE" altLang="ja-JP" sz="1200" dirty="0"/>
          </a:p>
        </p:txBody>
      </p:sp>
    </p:spTree>
    <p:extLst>
      <p:ext uri="{BB962C8B-B14F-4D97-AF65-F5344CB8AC3E}">
        <p14:creationId xmlns:p14="http://schemas.microsoft.com/office/powerpoint/2010/main" val="1701432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latin typeface="Trebuchet MS"/>
                <a:cs typeface="Trebuchet MS"/>
              </a:rPr>
              <a:t>SWOT/SOFT</a:t>
            </a:r>
            <a:endParaRPr lang="de-DE" b="0" dirty="0">
              <a:latin typeface="Trebuchet MS"/>
              <a:cs typeface="Trebuchet MS"/>
            </a:endParaRPr>
          </a:p>
        </p:txBody>
      </p:sp>
      <p:sp>
        <p:nvSpPr>
          <p:cNvPr id="3" name="Inhaltsplatzhalter 2"/>
          <p:cNvSpPr>
            <a:spLocks noGrp="1"/>
          </p:cNvSpPr>
          <p:nvPr>
            <p:ph idx="1"/>
          </p:nvPr>
        </p:nvSpPr>
        <p:spPr/>
        <p:txBody>
          <a:bodyPr/>
          <a:lstStyle/>
          <a:p>
            <a:r>
              <a:rPr lang="de-DE" dirty="0" smtClean="0">
                <a:latin typeface="Trebuchet MS"/>
                <a:cs typeface="Trebuchet MS"/>
              </a:rPr>
              <a:t>S		</a:t>
            </a:r>
            <a:r>
              <a:rPr lang="de-DE" dirty="0" err="1" smtClean="0">
                <a:latin typeface="Trebuchet MS"/>
                <a:cs typeface="Trebuchet MS"/>
              </a:rPr>
              <a:t>Strengths</a:t>
            </a:r>
            <a:r>
              <a:rPr lang="de-DE" dirty="0" smtClean="0">
                <a:latin typeface="Trebuchet MS"/>
                <a:cs typeface="Trebuchet MS"/>
              </a:rPr>
              <a:t>/</a:t>
            </a:r>
            <a:r>
              <a:rPr lang="de-DE" dirty="0" err="1" smtClean="0">
                <a:latin typeface="Trebuchet MS"/>
                <a:cs typeface="Trebuchet MS"/>
              </a:rPr>
              <a:t>Satisfactions</a:t>
            </a:r>
            <a:endParaRPr lang="de-DE" dirty="0" smtClean="0">
              <a:latin typeface="Trebuchet MS"/>
              <a:cs typeface="Trebuchet MS"/>
            </a:endParaRPr>
          </a:p>
          <a:p>
            <a:r>
              <a:rPr lang="de-DE" dirty="0" smtClean="0">
                <a:latin typeface="Trebuchet MS"/>
                <a:cs typeface="Trebuchet MS"/>
              </a:rPr>
              <a:t>W/F	</a:t>
            </a:r>
            <a:r>
              <a:rPr lang="de-DE" dirty="0" err="1" smtClean="0">
                <a:latin typeface="Trebuchet MS"/>
                <a:cs typeface="Trebuchet MS"/>
              </a:rPr>
              <a:t>Weaknesses</a:t>
            </a:r>
            <a:r>
              <a:rPr lang="de-DE" dirty="0" smtClean="0">
                <a:latin typeface="Trebuchet MS"/>
                <a:cs typeface="Trebuchet MS"/>
              </a:rPr>
              <a:t>/</a:t>
            </a:r>
            <a:r>
              <a:rPr lang="de-DE" dirty="0" err="1" smtClean="0">
                <a:latin typeface="Trebuchet MS"/>
                <a:cs typeface="Trebuchet MS"/>
              </a:rPr>
              <a:t>Faults</a:t>
            </a:r>
            <a:endParaRPr lang="de-DE" dirty="0" smtClean="0">
              <a:latin typeface="Trebuchet MS"/>
              <a:cs typeface="Trebuchet MS"/>
            </a:endParaRPr>
          </a:p>
          <a:p>
            <a:r>
              <a:rPr lang="de-DE" dirty="0" smtClean="0">
                <a:latin typeface="Trebuchet MS"/>
                <a:cs typeface="Trebuchet MS"/>
              </a:rPr>
              <a:t>O		</a:t>
            </a:r>
            <a:r>
              <a:rPr lang="de-DE" dirty="0" err="1" smtClean="0">
                <a:latin typeface="Trebuchet MS"/>
                <a:cs typeface="Trebuchet MS"/>
              </a:rPr>
              <a:t>Opportunities</a:t>
            </a:r>
            <a:endParaRPr lang="de-DE" dirty="0" smtClean="0">
              <a:latin typeface="Trebuchet MS"/>
              <a:cs typeface="Trebuchet MS"/>
            </a:endParaRPr>
          </a:p>
          <a:p>
            <a:r>
              <a:rPr lang="de-DE" dirty="0" smtClean="0">
                <a:latin typeface="Trebuchet MS"/>
                <a:cs typeface="Trebuchet MS"/>
              </a:rPr>
              <a:t>T		</a:t>
            </a:r>
            <a:r>
              <a:rPr lang="de-DE" dirty="0" err="1" smtClean="0">
                <a:latin typeface="Trebuchet MS"/>
                <a:cs typeface="Trebuchet MS"/>
              </a:rPr>
              <a:t>Threats</a:t>
            </a:r>
            <a:endParaRPr lang="de-DE" dirty="0">
              <a:latin typeface="Trebuchet MS"/>
              <a:cs typeface="Trebuchet MS"/>
            </a:endParaRPr>
          </a:p>
        </p:txBody>
      </p:sp>
      <p:sp>
        <p:nvSpPr>
          <p:cNvPr id="4" name="Fußzeilenplatzhalter 3"/>
          <p:cNvSpPr>
            <a:spLocks noGrp="1"/>
          </p:cNvSpPr>
          <p:nvPr>
            <p:ph type="ftr" sz="quarter" idx="10"/>
          </p:nvPr>
        </p:nvSpPr>
        <p:spPr/>
        <p:txBody>
          <a:bodyPr/>
          <a:lstStyle/>
          <a:p>
            <a:r>
              <a:rPr lang="de-DE" altLang="ja-JP" smtClean="0"/>
              <a:t>Beate Sitek, OStDn, Gymnasium Weilheim</a:t>
            </a:r>
            <a:endParaRPr lang="de-DE" altLang="ja-JP" sz="1200" dirty="0"/>
          </a:p>
        </p:txBody>
      </p:sp>
    </p:spTree>
    <p:extLst>
      <p:ext uri="{BB962C8B-B14F-4D97-AF65-F5344CB8AC3E}">
        <p14:creationId xmlns:p14="http://schemas.microsoft.com/office/powerpoint/2010/main" val="2787068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772400" cy="1523256"/>
          </a:xfrm>
        </p:spPr>
        <p:txBody>
          <a:bodyPr/>
          <a:lstStyle/>
          <a:p>
            <a:r>
              <a:rPr lang="de-DE" b="0" dirty="0" smtClean="0">
                <a:latin typeface="Trebuchet MS"/>
                <a:cs typeface="Trebuchet MS"/>
              </a:rPr>
              <a:t>Spektrum 2</a:t>
            </a:r>
            <a:br>
              <a:rPr lang="de-DE" b="0" dirty="0" smtClean="0">
                <a:latin typeface="Trebuchet MS"/>
                <a:cs typeface="Trebuchet MS"/>
              </a:rPr>
            </a:br>
            <a:r>
              <a:rPr lang="de-DE" b="0" dirty="0" smtClean="0">
                <a:latin typeface="Trebuchet MS"/>
                <a:cs typeface="Trebuchet MS"/>
              </a:rPr>
              <a:t>Mündlich/non-verbal</a:t>
            </a:r>
            <a:endParaRPr lang="de-DE" b="0" dirty="0">
              <a:latin typeface="Trebuchet MS"/>
              <a:cs typeface="Trebuchet MS"/>
            </a:endParaRPr>
          </a:p>
        </p:txBody>
      </p:sp>
      <p:sp>
        <p:nvSpPr>
          <p:cNvPr id="3" name="Inhaltsplatzhalter 2"/>
          <p:cNvSpPr>
            <a:spLocks noGrp="1"/>
          </p:cNvSpPr>
          <p:nvPr>
            <p:ph idx="1"/>
          </p:nvPr>
        </p:nvSpPr>
        <p:spPr>
          <a:xfrm>
            <a:off x="685800" y="2054696"/>
            <a:ext cx="7772400" cy="4038600"/>
          </a:xfrm>
        </p:spPr>
        <p:txBody>
          <a:bodyPr/>
          <a:lstStyle/>
          <a:p>
            <a:r>
              <a:rPr lang="de-DE" dirty="0" smtClean="0">
                <a:solidFill>
                  <a:srgbClr val="FF0000"/>
                </a:solidFill>
                <a:latin typeface="Trebuchet MS"/>
                <a:cs typeface="Trebuchet MS"/>
              </a:rPr>
              <a:t>Blitzlicht</a:t>
            </a:r>
          </a:p>
          <a:p>
            <a:r>
              <a:rPr lang="de-DE" dirty="0" smtClean="0">
                <a:latin typeface="Trebuchet MS"/>
                <a:cs typeface="Trebuchet MS"/>
              </a:rPr>
              <a:t>Fünf-Finger-Methode mündlich</a:t>
            </a:r>
          </a:p>
          <a:p>
            <a:r>
              <a:rPr lang="de-DE" dirty="0" smtClean="0">
                <a:latin typeface="Trebuchet MS"/>
                <a:cs typeface="Trebuchet MS"/>
              </a:rPr>
              <a:t>Resonanzgruppe</a:t>
            </a:r>
          </a:p>
          <a:p>
            <a:r>
              <a:rPr lang="de-DE" dirty="0" smtClean="0">
                <a:latin typeface="Trebuchet MS"/>
                <a:cs typeface="Trebuchet MS"/>
              </a:rPr>
              <a:t>Vier-Ecken-Methode</a:t>
            </a:r>
          </a:p>
          <a:p>
            <a:r>
              <a:rPr lang="de-DE" dirty="0" smtClean="0">
                <a:solidFill>
                  <a:srgbClr val="FF0000"/>
                </a:solidFill>
                <a:latin typeface="Trebuchet MS"/>
                <a:cs typeface="Trebuchet MS"/>
              </a:rPr>
              <a:t>Meinungslinie</a:t>
            </a:r>
          </a:p>
          <a:p>
            <a:r>
              <a:rPr lang="de-DE" dirty="0" smtClean="0">
                <a:solidFill>
                  <a:srgbClr val="FF0000"/>
                </a:solidFill>
                <a:latin typeface="Trebuchet MS"/>
                <a:cs typeface="Trebuchet MS"/>
              </a:rPr>
              <a:t>Ampelprisma</a:t>
            </a:r>
            <a:endParaRPr lang="de-DE" dirty="0">
              <a:solidFill>
                <a:srgbClr val="FF0000"/>
              </a:solidFill>
              <a:latin typeface="Trebuchet MS"/>
              <a:cs typeface="Trebuchet MS"/>
            </a:endParaRPr>
          </a:p>
        </p:txBody>
      </p:sp>
      <p:sp>
        <p:nvSpPr>
          <p:cNvPr id="4" name="Fußzeilenplatzhalter 3"/>
          <p:cNvSpPr>
            <a:spLocks noGrp="1"/>
          </p:cNvSpPr>
          <p:nvPr>
            <p:ph type="ftr" sz="quarter" idx="10"/>
          </p:nvPr>
        </p:nvSpPr>
        <p:spPr/>
        <p:txBody>
          <a:bodyPr/>
          <a:lstStyle/>
          <a:p>
            <a:r>
              <a:rPr lang="de-DE" altLang="ja-JP" smtClean="0"/>
              <a:t>Beate Sitek, OStDn, Gymnasium Weilheim</a:t>
            </a:r>
            <a:endParaRPr lang="de-DE" altLang="ja-JP" sz="1200" dirty="0"/>
          </a:p>
        </p:txBody>
      </p:sp>
    </p:spTree>
    <p:extLst>
      <p:ext uri="{BB962C8B-B14F-4D97-AF65-F5344CB8AC3E}">
        <p14:creationId xmlns:p14="http://schemas.microsoft.com/office/powerpoint/2010/main" val="1907079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latin typeface="Trebuchet MS"/>
                <a:cs typeface="Trebuchet MS"/>
              </a:rPr>
              <a:t>Weitere Differenzierungs-</a:t>
            </a:r>
            <a:br>
              <a:rPr lang="de-DE" b="0" dirty="0" smtClean="0">
                <a:latin typeface="Trebuchet MS"/>
                <a:cs typeface="Trebuchet MS"/>
              </a:rPr>
            </a:br>
            <a:r>
              <a:rPr lang="de-DE" b="0" dirty="0" err="1" smtClean="0">
                <a:latin typeface="Trebuchet MS"/>
                <a:cs typeface="Trebuchet MS"/>
              </a:rPr>
              <a:t>möglichkeiten</a:t>
            </a:r>
            <a:endParaRPr lang="de-DE" b="0" dirty="0">
              <a:latin typeface="Trebuchet MS"/>
              <a:cs typeface="Trebuchet MS"/>
            </a:endParaRPr>
          </a:p>
        </p:txBody>
      </p:sp>
      <p:sp>
        <p:nvSpPr>
          <p:cNvPr id="3" name="Inhaltsplatzhalter 2"/>
          <p:cNvSpPr>
            <a:spLocks noGrp="1"/>
          </p:cNvSpPr>
          <p:nvPr>
            <p:ph idx="1"/>
          </p:nvPr>
        </p:nvSpPr>
        <p:spPr>
          <a:xfrm>
            <a:off x="683568" y="2420888"/>
            <a:ext cx="7772400" cy="3392016"/>
          </a:xfrm>
        </p:spPr>
        <p:txBody>
          <a:bodyPr/>
          <a:lstStyle/>
          <a:p>
            <a:r>
              <a:rPr lang="de-DE" b="1" dirty="0">
                <a:latin typeface="Trebuchet MS"/>
                <a:cs typeface="Trebuchet MS"/>
              </a:rPr>
              <a:t>e</a:t>
            </a:r>
            <a:r>
              <a:rPr lang="de-DE" b="1" dirty="0" smtClean="0">
                <a:latin typeface="Trebuchet MS"/>
                <a:cs typeface="Trebuchet MS"/>
              </a:rPr>
              <a:t>indimensional:</a:t>
            </a:r>
            <a:r>
              <a:rPr lang="de-DE" dirty="0" smtClean="0">
                <a:latin typeface="Trebuchet MS"/>
                <a:cs typeface="Trebuchet MS"/>
              </a:rPr>
              <a:t> Ein-Punkt-Abfrage</a:t>
            </a:r>
            <a:r>
              <a:rPr lang="de-DE" dirty="0">
                <a:latin typeface="Trebuchet MS"/>
                <a:cs typeface="Trebuchet MS"/>
              </a:rPr>
              <a:t>: Stimmungsthermometer (Frage der Beeinflussung)</a:t>
            </a:r>
          </a:p>
          <a:p>
            <a:r>
              <a:rPr lang="de-DE" b="1" dirty="0">
                <a:latin typeface="Trebuchet MS"/>
                <a:cs typeface="Trebuchet MS"/>
              </a:rPr>
              <a:t>z</a:t>
            </a:r>
            <a:r>
              <a:rPr lang="de-DE" b="1" dirty="0" smtClean="0">
                <a:latin typeface="Trebuchet MS"/>
                <a:cs typeface="Trebuchet MS"/>
              </a:rPr>
              <a:t>weidimensional: </a:t>
            </a:r>
            <a:r>
              <a:rPr lang="de-DE" dirty="0" smtClean="0">
                <a:latin typeface="Trebuchet MS"/>
                <a:cs typeface="Trebuchet MS"/>
              </a:rPr>
              <a:t>Streudiagramm</a:t>
            </a:r>
          </a:p>
          <a:p>
            <a:pPr lvl="1"/>
            <a:r>
              <a:rPr lang="de-DE" dirty="0" smtClean="0">
                <a:latin typeface="Trebuchet MS"/>
                <a:cs typeface="Trebuchet MS"/>
              </a:rPr>
              <a:t>Gruppenarbeit: Arbeitsklima, Arbeits-ergebnisse</a:t>
            </a:r>
            <a:endParaRPr lang="de-DE" dirty="0">
              <a:latin typeface="Trebuchet MS"/>
              <a:cs typeface="Trebuchet MS"/>
            </a:endParaRPr>
          </a:p>
        </p:txBody>
      </p:sp>
      <p:sp>
        <p:nvSpPr>
          <p:cNvPr id="4" name="Fußzeilenplatzhalter 3"/>
          <p:cNvSpPr>
            <a:spLocks noGrp="1"/>
          </p:cNvSpPr>
          <p:nvPr>
            <p:ph type="ftr" sz="quarter" idx="10"/>
          </p:nvPr>
        </p:nvSpPr>
        <p:spPr/>
        <p:txBody>
          <a:bodyPr/>
          <a:lstStyle/>
          <a:p>
            <a:r>
              <a:rPr lang="de-DE" altLang="ja-JP" smtClean="0"/>
              <a:t>Beate Sitek, OStDn, Gymnasium Weilheim</a:t>
            </a:r>
            <a:endParaRPr lang="de-DE" altLang="ja-JP" sz="1200" dirty="0"/>
          </a:p>
        </p:txBody>
      </p:sp>
    </p:spTree>
    <p:extLst>
      <p:ext uri="{BB962C8B-B14F-4D97-AF65-F5344CB8AC3E}">
        <p14:creationId xmlns:p14="http://schemas.microsoft.com/office/powerpoint/2010/main" val="238985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ChangeArrowheads="1"/>
          </p:cNvSpPr>
          <p:nvPr/>
        </p:nvSpPr>
        <p:spPr bwMode="auto">
          <a:xfrm>
            <a:off x="457200" y="381000"/>
            <a:ext cx="769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de-DE" sz="3600" dirty="0">
                <a:solidFill>
                  <a:srgbClr val="000090"/>
                </a:solidFill>
                <a:latin typeface="Trebuchet MS"/>
                <a:cs typeface="Trebuchet MS"/>
              </a:rPr>
              <a:t>Erkenntnistheoretische Grundlagen</a:t>
            </a:r>
            <a:r>
              <a:rPr lang="de-DE" sz="3600" dirty="0" smtClean="0">
                <a:solidFill>
                  <a:srgbClr val="000090"/>
                </a:solidFill>
                <a:latin typeface="Trebuchet MS"/>
                <a:cs typeface="Trebuchet MS"/>
              </a:rPr>
              <a:t>:</a:t>
            </a:r>
            <a:endParaRPr lang="de-DE" sz="3600" dirty="0">
              <a:solidFill>
                <a:srgbClr val="000090"/>
              </a:solidFill>
              <a:latin typeface="Trebuchet MS"/>
              <a:cs typeface="Trebuchet MS"/>
            </a:endParaRPr>
          </a:p>
        </p:txBody>
      </p:sp>
      <p:graphicFrame>
        <p:nvGraphicFramePr>
          <p:cNvPr id="62468" name="Object 1028"/>
          <p:cNvGraphicFramePr>
            <a:graphicFrameLocks noChangeAspect="1"/>
          </p:cNvGraphicFramePr>
          <p:nvPr/>
        </p:nvGraphicFramePr>
        <p:xfrm>
          <a:off x="3048000" y="1066800"/>
          <a:ext cx="5487988" cy="2593975"/>
        </p:xfrm>
        <a:graphic>
          <a:graphicData uri="http://schemas.openxmlformats.org/presentationml/2006/ole">
            <mc:AlternateContent xmlns:mc="http://schemas.openxmlformats.org/markup-compatibility/2006">
              <mc:Choice xmlns:v="urn:schemas-microsoft-com:vml" Requires="v">
                <p:oleObj spid="_x0000_s62623" name="Dokument" r:id="rId4" imgW="5486400" imgH="2593848" progId="Word.Document.8">
                  <p:embed/>
                </p:oleObj>
              </mc:Choice>
              <mc:Fallback>
                <p:oleObj name="Dokument" r:id="rId4" imgW="5486400" imgH="2593848" progId="Word.Document.8">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066800"/>
                        <a:ext cx="5487988"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469" name="Rectangle 1029"/>
          <p:cNvSpPr>
            <a:spLocks noChangeArrowheads="1"/>
          </p:cNvSpPr>
          <p:nvPr/>
        </p:nvSpPr>
        <p:spPr bwMode="auto">
          <a:xfrm>
            <a:off x="404813" y="2003425"/>
            <a:ext cx="2109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de-DE"/>
          </a:p>
        </p:txBody>
      </p:sp>
      <p:sp>
        <p:nvSpPr>
          <p:cNvPr id="62470" name="Text Box 1030"/>
          <p:cNvSpPr txBox="1">
            <a:spLocks noChangeArrowheads="1"/>
          </p:cNvSpPr>
          <p:nvPr/>
        </p:nvSpPr>
        <p:spPr bwMode="auto">
          <a:xfrm>
            <a:off x="365125" y="1782763"/>
            <a:ext cx="26838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dirty="0">
                <a:latin typeface="Trebuchet MS"/>
                <a:cs typeface="Trebuchet MS"/>
              </a:rPr>
              <a:t>Alles was gesagt wird,</a:t>
            </a:r>
            <a:br>
              <a:rPr lang="de-DE" dirty="0">
                <a:latin typeface="Trebuchet MS"/>
                <a:cs typeface="Trebuchet MS"/>
              </a:rPr>
            </a:br>
            <a:r>
              <a:rPr lang="de-DE" dirty="0">
                <a:latin typeface="Trebuchet MS"/>
                <a:cs typeface="Trebuchet MS"/>
              </a:rPr>
              <a:t>sagt ein Beobachter zu</a:t>
            </a:r>
            <a:br>
              <a:rPr lang="de-DE" dirty="0">
                <a:latin typeface="Trebuchet MS"/>
                <a:cs typeface="Trebuchet MS"/>
              </a:rPr>
            </a:br>
            <a:r>
              <a:rPr lang="de-DE" dirty="0">
                <a:latin typeface="Trebuchet MS"/>
                <a:cs typeface="Trebuchet MS"/>
              </a:rPr>
              <a:t>einem Anderen, der er</a:t>
            </a:r>
            <a:br>
              <a:rPr lang="de-DE" dirty="0">
                <a:latin typeface="Trebuchet MS"/>
                <a:cs typeface="Trebuchet MS"/>
              </a:rPr>
            </a:br>
            <a:r>
              <a:rPr lang="de-DE" dirty="0">
                <a:latin typeface="Trebuchet MS"/>
                <a:cs typeface="Trebuchet MS"/>
              </a:rPr>
              <a:t>selbst sein kann. </a:t>
            </a:r>
            <a:r>
              <a:rPr lang="de-DE" sz="1000" dirty="0">
                <a:latin typeface="Trebuchet MS"/>
                <a:cs typeface="Trebuchet MS"/>
              </a:rPr>
              <a:t>H. Maturana</a:t>
            </a:r>
            <a:endParaRPr lang="de-DE" dirty="0">
              <a:latin typeface="Trebuchet MS"/>
              <a:cs typeface="Trebuchet MS"/>
            </a:endParaRPr>
          </a:p>
        </p:txBody>
      </p:sp>
      <p:sp>
        <p:nvSpPr>
          <p:cNvPr id="62471" name="Rectangle 1031"/>
          <p:cNvSpPr>
            <a:spLocks noChangeArrowheads="1"/>
          </p:cNvSpPr>
          <p:nvPr/>
        </p:nvSpPr>
        <p:spPr bwMode="auto">
          <a:xfrm>
            <a:off x="623888" y="4013200"/>
            <a:ext cx="30972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dirty="0">
                <a:latin typeface="Trebuchet MS"/>
                <a:cs typeface="Trebuchet MS"/>
              </a:rPr>
              <a:t>Der Beobachter ist in seinen </a:t>
            </a:r>
            <a:br>
              <a:rPr lang="de-DE" dirty="0">
                <a:latin typeface="Trebuchet MS"/>
                <a:cs typeface="Trebuchet MS"/>
              </a:rPr>
            </a:br>
            <a:r>
              <a:rPr lang="de-DE" dirty="0">
                <a:latin typeface="Trebuchet MS"/>
                <a:cs typeface="Trebuchet MS"/>
              </a:rPr>
              <a:t>Beschreibungen enthalten.</a:t>
            </a:r>
          </a:p>
        </p:txBody>
      </p:sp>
      <p:sp>
        <p:nvSpPr>
          <p:cNvPr id="62472" name="Rectangle 1032"/>
          <p:cNvSpPr>
            <a:spLocks noChangeArrowheads="1"/>
          </p:cNvSpPr>
          <p:nvPr/>
        </p:nvSpPr>
        <p:spPr bwMode="auto">
          <a:xfrm>
            <a:off x="4876800" y="4064000"/>
            <a:ext cx="3844925"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1600" dirty="0">
                <a:latin typeface="Trebuchet MS"/>
                <a:cs typeface="Trebuchet MS"/>
              </a:rPr>
              <a:t>Aussagen sind Aussagen von jemandem </a:t>
            </a:r>
            <a:br>
              <a:rPr lang="de-DE" sz="1600" dirty="0">
                <a:latin typeface="Trebuchet MS"/>
                <a:cs typeface="Trebuchet MS"/>
              </a:rPr>
            </a:br>
            <a:r>
              <a:rPr lang="de-DE" sz="2000" dirty="0">
                <a:latin typeface="Trebuchet MS"/>
                <a:cs typeface="Trebuchet MS"/>
              </a:rPr>
              <a:t>= Beobachterabhängigkeit</a:t>
            </a:r>
            <a:endParaRPr lang="de-DE" sz="1600" dirty="0">
              <a:latin typeface="Trebuchet MS"/>
              <a:cs typeface="Trebuchet MS"/>
            </a:endParaRPr>
          </a:p>
        </p:txBody>
      </p:sp>
      <p:sp>
        <p:nvSpPr>
          <p:cNvPr id="62473" name="Rectangle 1033"/>
          <p:cNvSpPr>
            <a:spLocks noChangeArrowheads="1"/>
          </p:cNvSpPr>
          <p:nvPr/>
        </p:nvSpPr>
        <p:spPr bwMode="auto">
          <a:xfrm>
            <a:off x="1482725" y="5081588"/>
            <a:ext cx="36707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dirty="0">
                <a:latin typeface="Trebuchet MS"/>
                <a:cs typeface="Trebuchet MS"/>
              </a:rPr>
              <a:t>Sprache schafft „Wirklichkeiten</a:t>
            </a:r>
            <a:r>
              <a:rPr lang="ja-JP" altLang="de-DE" dirty="0">
                <a:latin typeface="Trebuchet MS"/>
                <a:cs typeface="Trebuchet MS"/>
              </a:rPr>
              <a:t>“</a:t>
            </a:r>
            <a:r>
              <a:rPr lang="de-DE" dirty="0">
                <a:latin typeface="Trebuchet MS"/>
                <a:cs typeface="Trebuchet MS"/>
              </a:rPr>
              <a:t>.</a:t>
            </a:r>
          </a:p>
        </p:txBody>
      </p:sp>
      <p:sp>
        <p:nvSpPr>
          <p:cNvPr id="62474" name="Rectangle 1034"/>
          <p:cNvSpPr>
            <a:spLocks noChangeArrowheads="1"/>
          </p:cNvSpPr>
          <p:nvPr/>
        </p:nvSpPr>
        <p:spPr bwMode="auto">
          <a:xfrm>
            <a:off x="4367213" y="5559425"/>
            <a:ext cx="31163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dirty="0">
                <a:latin typeface="Trebuchet MS"/>
                <a:cs typeface="Trebuchet MS"/>
              </a:rPr>
              <a:t>Sprache macht Ereignisse zu</a:t>
            </a:r>
            <a:br>
              <a:rPr lang="de-DE" dirty="0">
                <a:latin typeface="Trebuchet MS"/>
                <a:cs typeface="Trebuchet MS"/>
              </a:rPr>
            </a:br>
            <a:r>
              <a:rPr lang="de-DE" dirty="0">
                <a:latin typeface="Trebuchet MS"/>
                <a:cs typeface="Trebuchet MS"/>
              </a:rPr>
              <a:t>Bedeutungssystemen.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dissolve">
                                      <p:cBhvr>
                                        <p:cTn id="12" dur="500"/>
                                        <p:tgtEl>
                                          <p:spTgt spid="62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62469"/>
                                        </p:tgtEl>
                                        <p:attrNameLst>
                                          <p:attrName>style.visibility</p:attrName>
                                        </p:attrNameLst>
                                      </p:cBhvr>
                                      <p:to>
                                        <p:strVal val="visible"/>
                                      </p:to>
                                    </p:set>
                                    <p:animEffect transition="in" filter="blinds(horizontal)">
                                      <p:cBhvr>
                                        <p:cTn id="17" dur="500"/>
                                        <p:tgtEl>
                                          <p:spTgt spid="624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470"/>
                                        </p:tgtEl>
                                        <p:attrNameLst>
                                          <p:attrName>style.visibility</p:attrName>
                                        </p:attrNameLst>
                                      </p:cBhvr>
                                      <p:to>
                                        <p:strVal val="visible"/>
                                      </p:to>
                                    </p:set>
                                    <p:animEffect transition="in" filter="blinds(horizontal)">
                                      <p:cBhvr>
                                        <p:cTn id="22" dur="500"/>
                                        <p:tgtEl>
                                          <p:spTgt spid="624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71"/>
                                        </p:tgtEl>
                                        <p:attrNameLst>
                                          <p:attrName>style.visibility</p:attrName>
                                        </p:attrNameLst>
                                      </p:cBhvr>
                                      <p:to>
                                        <p:strVal val="visible"/>
                                      </p:to>
                                    </p:set>
                                    <p:animEffect transition="in" filter="blinds(horizontal)">
                                      <p:cBhvr>
                                        <p:cTn id="27" dur="500"/>
                                        <p:tgtEl>
                                          <p:spTgt spid="624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472"/>
                                        </p:tgtEl>
                                        <p:attrNameLst>
                                          <p:attrName>style.visibility</p:attrName>
                                        </p:attrNameLst>
                                      </p:cBhvr>
                                      <p:to>
                                        <p:strVal val="visible"/>
                                      </p:to>
                                    </p:set>
                                    <p:animEffect transition="in" filter="blinds(horizontal)">
                                      <p:cBhvr>
                                        <p:cTn id="32" dur="500"/>
                                        <p:tgtEl>
                                          <p:spTgt spid="624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2473"/>
                                        </p:tgtEl>
                                        <p:attrNameLst>
                                          <p:attrName>style.visibility</p:attrName>
                                        </p:attrNameLst>
                                      </p:cBhvr>
                                      <p:to>
                                        <p:strVal val="visible"/>
                                      </p:to>
                                    </p:set>
                                    <p:animEffect transition="in" filter="blinds(horizontal)">
                                      <p:cBhvr>
                                        <p:cTn id="37" dur="500"/>
                                        <p:tgtEl>
                                          <p:spTgt spid="624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2474"/>
                                        </p:tgtEl>
                                        <p:attrNameLst>
                                          <p:attrName>style.visibility</p:attrName>
                                        </p:attrNameLst>
                                      </p:cBhvr>
                                      <p:to>
                                        <p:strVal val="visible"/>
                                      </p:to>
                                    </p:set>
                                    <p:animEffect transition="in" filter="blinds(horizontal)">
                                      <p:cBhvr>
                                        <p:cTn id="42"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9" grpId="0"/>
      <p:bldP spid="62470" grpId="0"/>
      <p:bldP spid="62471" grpId="0"/>
      <p:bldP spid="62472" grpId="0"/>
      <p:bldP spid="62473" grpId="0"/>
      <p:bldP spid="624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192963" y="3457575"/>
            <a:ext cx="508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0000CC"/>
                </a:solidFill>
                <a:latin typeface="Geneva" charset="0"/>
              </a:rPr>
              <a:t>-</a:t>
            </a:r>
            <a:endParaRPr lang="de-DE">
              <a:latin typeface="Verdana" charset="0"/>
            </a:endParaRPr>
          </a:p>
        </p:txBody>
      </p:sp>
      <p:sp>
        <p:nvSpPr>
          <p:cNvPr id="51203" name="Oval 3"/>
          <p:cNvSpPr>
            <a:spLocks noChangeArrowheads="1"/>
          </p:cNvSpPr>
          <p:nvPr/>
        </p:nvSpPr>
        <p:spPr bwMode="auto">
          <a:xfrm>
            <a:off x="6486525" y="1524000"/>
            <a:ext cx="139700" cy="155575"/>
          </a:xfrm>
          <a:prstGeom prst="ellipse">
            <a:avLst/>
          </a:prstGeom>
          <a:solidFill>
            <a:srgbClr val="990000"/>
          </a:solidFill>
          <a:ln w="9525">
            <a:solidFill>
              <a:srgbClr val="000000"/>
            </a:solidFill>
            <a:round/>
            <a:headEnd/>
            <a:tailEnd/>
          </a:ln>
        </p:spPr>
        <p:txBody>
          <a:bodyPr/>
          <a:lstStyle/>
          <a:p>
            <a:endParaRPr lang="de-DE"/>
          </a:p>
        </p:txBody>
      </p:sp>
      <p:sp>
        <p:nvSpPr>
          <p:cNvPr id="51204" name="Rectangle 4"/>
          <p:cNvSpPr>
            <a:spLocks noChangeArrowheads="1"/>
          </p:cNvSpPr>
          <p:nvPr/>
        </p:nvSpPr>
        <p:spPr bwMode="auto">
          <a:xfrm>
            <a:off x="6660232" y="1196752"/>
            <a:ext cx="1903413"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r>
              <a:rPr lang="en-US" sz="1600" dirty="0">
                <a:solidFill>
                  <a:srgbClr val="000000"/>
                </a:solidFill>
                <a:latin typeface="Trebuchet MS"/>
                <a:cs typeface="Trebuchet MS"/>
              </a:rPr>
              <a:t>Der </a:t>
            </a:r>
            <a:r>
              <a:rPr lang="en-US" sz="1600" dirty="0" err="1" smtClean="0">
                <a:solidFill>
                  <a:srgbClr val="000000"/>
                </a:solidFill>
                <a:latin typeface="Trebuchet MS"/>
                <a:cs typeface="Trebuchet MS"/>
              </a:rPr>
              <a:t>Ausweg</a:t>
            </a:r>
            <a:r>
              <a:rPr lang="en-US" sz="1600" dirty="0" smtClean="0">
                <a:solidFill>
                  <a:srgbClr val="000000"/>
                </a:solidFill>
                <a:latin typeface="Trebuchet MS"/>
                <a:cs typeface="Trebuchet MS"/>
              </a:rPr>
              <a:t>: </a:t>
            </a:r>
            <a:r>
              <a:rPr lang="en-US" sz="1600" i="1" dirty="0" smtClean="0">
                <a:solidFill>
                  <a:srgbClr val="000000"/>
                </a:solidFill>
                <a:latin typeface="Trebuchet MS"/>
                <a:cs typeface="Trebuchet MS"/>
              </a:rPr>
              <a:t>Meta-</a:t>
            </a:r>
            <a:r>
              <a:rPr lang="en-US" sz="1600" i="1" dirty="0" err="1" smtClean="0">
                <a:solidFill>
                  <a:srgbClr val="000000"/>
                </a:solidFill>
                <a:latin typeface="Trebuchet MS"/>
                <a:cs typeface="Trebuchet MS"/>
              </a:rPr>
              <a:t>kommunikation</a:t>
            </a:r>
            <a:endParaRPr lang="de-DE" i="1" dirty="0">
              <a:solidFill>
                <a:srgbClr val="000000"/>
              </a:solidFill>
              <a:latin typeface="Trebuchet MS"/>
              <a:cs typeface="Trebuchet MS"/>
            </a:endParaRPr>
          </a:p>
        </p:txBody>
      </p:sp>
      <p:sp>
        <p:nvSpPr>
          <p:cNvPr id="51205" name="Line 5"/>
          <p:cNvSpPr>
            <a:spLocks noChangeShapeType="1"/>
          </p:cNvSpPr>
          <p:nvPr/>
        </p:nvSpPr>
        <p:spPr bwMode="auto">
          <a:xfrm flipV="1">
            <a:off x="4788024" y="1628800"/>
            <a:ext cx="1676400" cy="1524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de-DE"/>
          </a:p>
        </p:txBody>
      </p:sp>
      <p:sp>
        <p:nvSpPr>
          <p:cNvPr id="51206" name="Line 6"/>
          <p:cNvSpPr>
            <a:spLocks noChangeShapeType="1"/>
          </p:cNvSpPr>
          <p:nvPr/>
        </p:nvSpPr>
        <p:spPr bwMode="auto">
          <a:xfrm flipH="1" flipV="1">
            <a:off x="6553200" y="1676400"/>
            <a:ext cx="76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de-DE"/>
          </a:p>
        </p:txBody>
      </p:sp>
      <p:sp>
        <p:nvSpPr>
          <p:cNvPr id="51207" name="Line 7"/>
          <p:cNvSpPr>
            <a:spLocks noChangeShapeType="1"/>
          </p:cNvSpPr>
          <p:nvPr/>
        </p:nvSpPr>
        <p:spPr bwMode="auto">
          <a:xfrm flipV="1">
            <a:off x="6172200" y="1676400"/>
            <a:ext cx="381000" cy="3048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de-DE"/>
          </a:p>
        </p:txBody>
      </p:sp>
      <p:sp>
        <p:nvSpPr>
          <p:cNvPr id="51208" name="Text Box 8"/>
          <p:cNvSpPr txBox="1">
            <a:spLocks noChangeArrowheads="1"/>
          </p:cNvSpPr>
          <p:nvPr/>
        </p:nvSpPr>
        <p:spPr bwMode="auto">
          <a:xfrm>
            <a:off x="474663" y="303213"/>
            <a:ext cx="6799262"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r>
              <a:rPr lang="de-DE" sz="3200" dirty="0">
                <a:latin typeface="Trebuchet MS"/>
                <a:cs typeface="Trebuchet MS"/>
              </a:rPr>
              <a:t>Kommunikation</a:t>
            </a:r>
            <a:r>
              <a:rPr lang="de-DE" sz="3200" i="1" dirty="0">
                <a:latin typeface="Trebuchet MS"/>
                <a:cs typeface="Trebuchet MS"/>
              </a:rPr>
              <a:t>: </a:t>
            </a:r>
            <a:r>
              <a:rPr lang="de-DE" sz="3200" dirty="0">
                <a:latin typeface="Trebuchet MS"/>
                <a:cs typeface="Trebuchet MS"/>
              </a:rPr>
              <a:t>F. Schulz von Thun:</a:t>
            </a:r>
            <a:endParaRPr lang="de-DE" sz="2000" dirty="0">
              <a:latin typeface="Trebuchet MS"/>
              <a:cs typeface="Trebuchet MS"/>
            </a:endParaRPr>
          </a:p>
          <a:p>
            <a:r>
              <a:rPr lang="de-DE" sz="2000" dirty="0">
                <a:latin typeface="Trebuchet MS"/>
                <a:cs typeface="Trebuchet MS"/>
              </a:rPr>
              <a:t>Das TALK - Modell oder die vier Seiten einer Nachricht</a:t>
            </a:r>
            <a:endParaRPr lang="de-DE" sz="2000" i="1" dirty="0">
              <a:latin typeface="Trebuchet MS"/>
              <a:cs typeface="Trebuchet MS"/>
            </a:endParaRPr>
          </a:p>
        </p:txBody>
      </p:sp>
      <p:graphicFrame>
        <p:nvGraphicFramePr>
          <p:cNvPr id="51209" name="Object 9"/>
          <p:cNvGraphicFramePr>
            <a:graphicFrameLocks noChangeAspect="1"/>
          </p:cNvGraphicFramePr>
          <p:nvPr>
            <p:extLst>
              <p:ext uri="{D42A27DB-BD31-4B8C-83A1-F6EECF244321}">
                <p14:modId xmlns:p14="http://schemas.microsoft.com/office/powerpoint/2010/main" val="3582606733"/>
              </p:ext>
            </p:extLst>
          </p:nvPr>
        </p:nvGraphicFramePr>
        <p:xfrm>
          <a:off x="228600" y="1484784"/>
          <a:ext cx="4752528" cy="720080"/>
        </p:xfrm>
        <a:graphic>
          <a:graphicData uri="http://schemas.openxmlformats.org/presentationml/2006/ole">
            <mc:AlternateContent xmlns:mc="http://schemas.openxmlformats.org/markup-compatibility/2006">
              <mc:Choice xmlns:v="urn:schemas-microsoft-com:vml" Requires="v">
                <p:oleObj spid="_x0000_s1457" name="Dokument" r:id="rId5" imgW="5486400" imgH="660400" progId="Word.Document.8">
                  <p:embed/>
                </p:oleObj>
              </mc:Choice>
              <mc:Fallback>
                <p:oleObj name="Dokument" r:id="rId5" imgW="5486400" imgH="660400" progId="Word.Document.8">
                  <p:embed/>
                  <p:pic>
                    <p:nvPicPr>
                      <p:cNvPr id="0" name="Object 9"/>
                      <p:cNvPicPr>
                        <a:picLocks noChangeAspect="1" noChangeArrowheads="1"/>
                      </p:cNvPicPr>
                      <p:nvPr/>
                    </p:nvPicPr>
                    <p:blipFill>
                      <a:blip r:embed="rId6"/>
                      <a:srcRect/>
                      <a:stretch>
                        <a:fillRect/>
                      </a:stretch>
                    </p:blipFill>
                    <p:spPr bwMode="auto">
                      <a:xfrm>
                        <a:off x="228600" y="1484784"/>
                        <a:ext cx="4752528" cy="720080"/>
                      </a:xfrm>
                      <a:prstGeom prst="rect">
                        <a:avLst/>
                      </a:prstGeom>
                      <a:noFill/>
                      <a:ln>
                        <a:noFill/>
                      </a:ln>
                      <a:effectLst/>
                      <a:extLst/>
                    </p:spPr>
                  </p:pic>
                </p:oleObj>
              </mc:Fallback>
            </mc:AlternateContent>
          </a:graphicData>
        </a:graphic>
      </p:graphicFrame>
      <p:graphicFrame>
        <p:nvGraphicFramePr>
          <p:cNvPr id="51210" name="Object 10"/>
          <p:cNvGraphicFramePr>
            <a:graphicFrameLocks noChangeAspect="1"/>
          </p:cNvGraphicFramePr>
          <p:nvPr>
            <p:extLst>
              <p:ext uri="{D42A27DB-BD31-4B8C-83A1-F6EECF244321}">
                <p14:modId xmlns:p14="http://schemas.microsoft.com/office/powerpoint/2010/main" val="72220912"/>
              </p:ext>
            </p:extLst>
          </p:nvPr>
        </p:nvGraphicFramePr>
        <p:xfrm>
          <a:off x="251520" y="2420888"/>
          <a:ext cx="4763387" cy="601712"/>
        </p:xfrm>
        <a:graphic>
          <a:graphicData uri="http://schemas.openxmlformats.org/presentationml/2006/ole">
            <mc:AlternateContent xmlns:mc="http://schemas.openxmlformats.org/markup-compatibility/2006">
              <mc:Choice xmlns:v="urn:schemas-microsoft-com:vml" Requires="v">
                <p:oleObj spid="_x0000_s1458" name="Dokument" r:id="rId8" imgW="5486400" imgH="660400" progId="Word.Document.8">
                  <p:embed/>
                </p:oleObj>
              </mc:Choice>
              <mc:Fallback>
                <p:oleObj name="Dokument" r:id="rId8" imgW="5486400" imgH="660400" progId="Word.Document.8">
                  <p:embed/>
                  <p:pic>
                    <p:nvPicPr>
                      <p:cNvPr id="0" name="Object 10"/>
                      <p:cNvPicPr>
                        <a:picLocks noChangeAspect="1" noChangeArrowheads="1"/>
                      </p:cNvPicPr>
                      <p:nvPr/>
                    </p:nvPicPr>
                    <p:blipFill>
                      <a:blip r:embed="rId9"/>
                      <a:srcRect/>
                      <a:stretch>
                        <a:fillRect/>
                      </a:stretch>
                    </p:blipFill>
                    <p:spPr bwMode="auto">
                      <a:xfrm>
                        <a:off x="251520" y="2420888"/>
                        <a:ext cx="4763387" cy="601712"/>
                      </a:xfrm>
                      <a:prstGeom prst="rect">
                        <a:avLst/>
                      </a:prstGeom>
                      <a:noFill/>
                      <a:ln>
                        <a:noFill/>
                      </a:ln>
                      <a:effectLst/>
                      <a:extLst/>
                    </p:spPr>
                  </p:pic>
                </p:oleObj>
              </mc:Fallback>
            </mc:AlternateContent>
          </a:graphicData>
        </a:graphic>
      </p:graphicFrame>
      <p:graphicFrame>
        <p:nvGraphicFramePr>
          <p:cNvPr id="51211" name="Object 11"/>
          <p:cNvGraphicFramePr>
            <a:graphicFrameLocks noChangeAspect="1"/>
          </p:cNvGraphicFramePr>
          <p:nvPr>
            <p:extLst>
              <p:ext uri="{D42A27DB-BD31-4B8C-83A1-F6EECF244321}">
                <p14:modId xmlns:p14="http://schemas.microsoft.com/office/powerpoint/2010/main" val="644856914"/>
              </p:ext>
            </p:extLst>
          </p:nvPr>
        </p:nvGraphicFramePr>
        <p:xfrm>
          <a:off x="0" y="4149080"/>
          <a:ext cx="3442395" cy="2866479"/>
        </p:xfrm>
        <a:graphic>
          <a:graphicData uri="http://schemas.openxmlformats.org/presentationml/2006/ole">
            <mc:AlternateContent xmlns:mc="http://schemas.openxmlformats.org/markup-compatibility/2006">
              <mc:Choice xmlns:v="urn:schemas-microsoft-com:vml" Requires="v">
                <p:oleObj spid="_x0000_s1459" name="Dokument" r:id="rId11" imgW="5486400" imgH="3594100" progId="Word.Document.8">
                  <p:embed/>
                </p:oleObj>
              </mc:Choice>
              <mc:Fallback>
                <p:oleObj name="Dokument" r:id="rId11" imgW="5486400" imgH="3594100" progId="Word.Document.8">
                  <p:embed/>
                  <p:pic>
                    <p:nvPicPr>
                      <p:cNvPr id="0" name="Object 11"/>
                      <p:cNvPicPr>
                        <a:picLocks noChangeAspect="1" noChangeArrowheads="1"/>
                      </p:cNvPicPr>
                      <p:nvPr/>
                    </p:nvPicPr>
                    <p:blipFill>
                      <a:blip r:embed="rId12"/>
                      <a:srcRect/>
                      <a:stretch>
                        <a:fillRect/>
                      </a:stretch>
                    </p:blipFill>
                    <p:spPr bwMode="auto">
                      <a:xfrm>
                        <a:off x="0" y="4149080"/>
                        <a:ext cx="3442395" cy="2866479"/>
                      </a:xfrm>
                      <a:prstGeom prst="rect">
                        <a:avLst/>
                      </a:prstGeom>
                      <a:noFill/>
                      <a:ln>
                        <a:noFill/>
                      </a:ln>
                      <a:effectLst/>
                      <a:extLst/>
                    </p:spPr>
                  </p:pic>
                </p:oleObj>
              </mc:Fallback>
            </mc:AlternateContent>
          </a:graphicData>
        </a:graphic>
      </p:graphicFrame>
      <p:graphicFrame>
        <p:nvGraphicFramePr>
          <p:cNvPr id="51212" name="Object 12"/>
          <p:cNvGraphicFramePr>
            <a:graphicFrameLocks noChangeAspect="1"/>
          </p:cNvGraphicFramePr>
          <p:nvPr>
            <p:extLst>
              <p:ext uri="{D42A27DB-BD31-4B8C-83A1-F6EECF244321}">
                <p14:modId xmlns:p14="http://schemas.microsoft.com/office/powerpoint/2010/main" val="139013103"/>
              </p:ext>
            </p:extLst>
          </p:nvPr>
        </p:nvGraphicFramePr>
        <p:xfrm>
          <a:off x="231775" y="5300663"/>
          <a:ext cx="5192713" cy="792162"/>
        </p:xfrm>
        <a:graphic>
          <a:graphicData uri="http://schemas.openxmlformats.org/presentationml/2006/ole">
            <mc:AlternateContent xmlns:mc="http://schemas.openxmlformats.org/markup-compatibility/2006">
              <mc:Choice xmlns:v="urn:schemas-microsoft-com:vml" Requires="v">
                <p:oleObj spid="_x0000_s1460" name="Dokument" r:id="rId14" imgW="5689600" imgH="660400" progId="Word.Document.8">
                  <p:embed/>
                </p:oleObj>
              </mc:Choice>
              <mc:Fallback>
                <p:oleObj name="Dokument" r:id="rId14" imgW="5689600" imgH="660400" progId="Word.Document.8">
                  <p:embed/>
                  <p:pic>
                    <p:nvPicPr>
                      <p:cNvPr id="0" name="Object 12"/>
                      <p:cNvPicPr>
                        <a:picLocks noChangeAspect="1" noChangeArrowheads="1"/>
                      </p:cNvPicPr>
                      <p:nvPr/>
                    </p:nvPicPr>
                    <p:blipFill>
                      <a:blip r:embed="rId15"/>
                      <a:srcRect/>
                      <a:stretch>
                        <a:fillRect/>
                      </a:stretch>
                    </p:blipFill>
                    <p:spPr bwMode="auto">
                      <a:xfrm>
                        <a:off x="231775" y="5300663"/>
                        <a:ext cx="5192713" cy="792162"/>
                      </a:xfrm>
                      <a:prstGeom prst="rect">
                        <a:avLst/>
                      </a:prstGeom>
                      <a:noFill/>
                      <a:ln>
                        <a:noFill/>
                      </a:ln>
                      <a:effectLst/>
                      <a:extLst/>
                    </p:spPr>
                  </p:pic>
                </p:oleObj>
              </mc:Fallback>
            </mc:AlternateContent>
          </a:graphicData>
        </a:graphic>
      </p:graphicFrame>
      <p:sp>
        <p:nvSpPr>
          <p:cNvPr id="51213" name="Text Box 13"/>
          <p:cNvSpPr txBox="1">
            <a:spLocks noChangeArrowheads="1"/>
          </p:cNvSpPr>
          <p:nvPr/>
        </p:nvSpPr>
        <p:spPr bwMode="auto">
          <a:xfrm>
            <a:off x="6096000" y="5607050"/>
            <a:ext cx="28194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lgn="ctr">
              <a:spcBef>
                <a:spcPts val="900"/>
              </a:spcBef>
              <a:spcAft>
                <a:spcPts val="900"/>
              </a:spcAft>
            </a:pPr>
            <a:r>
              <a:rPr lang="de-DE" sz="1400" i="1" dirty="0">
                <a:solidFill>
                  <a:srgbClr val="000000"/>
                </a:solidFill>
                <a:latin typeface="Trebuchet MS"/>
                <a:cs typeface="Trebuchet MS"/>
              </a:rPr>
              <a:t>Antwort (gereizter Tonfall): „Dann pass doch besser auf.</a:t>
            </a:r>
            <a:r>
              <a:rPr lang="ja-JP" altLang="de-DE" sz="1400" i="1" dirty="0">
                <a:solidFill>
                  <a:srgbClr val="000000"/>
                </a:solidFill>
                <a:latin typeface="Trebuchet MS"/>
                <a:cs typeface="Trebuchet MS"/>
              </a:rPr>
              <a:t>“</a:t>
            </a:r>
            <a:endParaRPr lang="de-DE" sz="1400" dirty="0">
              <a:solidFill>
                <a:srgbClr val="000000"/>
              </a:solidFill>
              <a:latin typeface="Trebuchet MS"/>
              <a:cs typeface="Trebuchet MS"/>
            </a:endParaRPr>
          </a:p>
          <a:p>
            <a:pPr algn="ctr"/>
            <a:endParaRPr lang="de-DE" dirty="0">
              <a:solidFill>
                <a:srgbClr val="000000"/>
              </a:solidFill>
              <a:latin typeface="Trebuchet MS"/>
              <a:cs typeface="Trebuchet MS"/>
            </a:endParaRPr>
          </a:p>
        </p:txBody>
      </p:sp>
      <p:sp>
        <p:nvSpPr>
          <p:cNvPr id="51214" name="Line 14"/>
          <p:cNvSpPr>
            <a:spLocks noChangeShapeType="1"/>
          </p:cNvSpPr>
          <p:nvPr/>
        </p:nvSpPr>
        <p:spPr bwMode="auto">
          <a:xfrm flipH="1" flipV="1">
            <a:off x="6516216" y="1556792"/>
            <a:ext cx="1224136" cy="1728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lstStyle/>
          <a:p>
            <a:endParaRPr lang="de-DE"/>
          </a:p>
        </p:txBody>
      </p:sp>
      <p:grpSp>
        <p:nvGrpSpPr>
          <p:cNvPr id="51215" name="Group 15"/>
          <p:cNvGrpSpPr>
            <a:grpSpLocks/>
          </p:cNvGrpSpPr>
          <p:nvPr/>
        </p:nvGrpSpPr>
        <p:grpSpPr bwMode="auto">
          <a:xfrm>
            <a:off x="3635897" y="2209800"/>
            <a:ext cx="4962004" cy="3352800"/>
            <a:chOff x="2419" y="1392"/>
            <a:chExt cx="2997" cy="2112"/>
          </a:xfrm>
        </p:grpSpPr>
        <p:sp>
          <p:nvSpPr>
            <p:cNvPr id="51216" name="Rectangle 16"/>
            <p:cNvSpPr>
              <a:spLocks noChangeArrowheads="1"/>
            </p:cNvSpPr>
            <p:nvPr/>
          </p:nvSpPr>
          <p:spPr bwMode="auto">
            <a:xfrm>
              <a:off x="3445" y="1392"/>
              <a:ext cx="971" cy="48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a:p>
          </p:txBody>
        </p:sp>
        <p:sp>
          <p:nvSpPr>
            <p:cNvPr id="51217" name="Rectangle 17"/>
            <p:cNvSpPr>
              <a:spLocks noChangeArrowheads="1"/>
            </p:cNvSpPr>
            <p:nvPr/>
          </p:nvSpPr>
          <p:spPr bwMode="auto">
            <a:xfrm>
              <a:off x="3506" y="1434"/>
              <a:ext cx="1087"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p>
              <a:r>
                <a:rPr lang="de-DE" sz="1400" i="1" dirty="0">
                  <a:solidFill>
                    <a:srgbClr val="005500"/>
                  </a:solidFill>
                  <a:latin typeface="Trebuchet MS"/>
                  <a:cs typeface="Trebuchet MS"/>
                </a:rPr>
                <a:t>T: Ich habe die </a:t>
              </a:r>
            </a:p>
            <a:p>
              <a:r>
                <a:rPr lang="de-DE" sz="1400" i="1" dirty="0">
                  <a:solidFill>
                    <a:srgbClr val="005500"/>
                  </a:solidFill>
                  <a:latin typeface="Trebuchet MS"/>
                  <a:cs typeface="Trebuchet MS"/>
                </a:rPr>
                <a:t>Erklärung</a:t>
              </a:r>
            </a:p>
            <a:p>
              <a:r>
                <a:rPr lang="de-DE" sz="1400" i="1" dirty="0">
                  <a:solidFill>
                    <a:srgbClr val="005500"/>
                  </a:solidFill>
                  <a:latin typeface="Trebuchet MS"/>
                  <a:cs typeface="Trebuchet MS"/>
                </a:rPr>
                <a:t>nicht verstanden</a:t>
              </a:r>
              <a:r>
                <a:rPr lang="de-DE" sz="1400" dirty="0">
                  <a:solidFill>
                    <a:srgbClr val="005500"/>
                  </a:solidFill>
                  <a:latin typeface="Trebuchet MS"/>
                  <a:cs typeface="Trebuchet MS"/>
                </a:rPr>
                <a:t>.</a:t>
              </a:r>
              <a:endParaRPr lang="de-DE" dirty="0">
                <a:latin typeface="Trebuchet MS"/>
                <a:cs typeface="Trebuchet MS"/>
              </a:endParaRPr>
            </a:p>
          </p:txBody>
        </p:sp>
        <p:sp>
          <p:nvSpPr>
            <p:cNvPr id="51218" name="Rectangle 18"/>
            <p:cNvSpPr>
              <a:spLocks noChangeArrowheads="1"/>
            </p:cNvSpPr>
            <p:nvPr/>
          </p:nvSpPr>
          <p:spPr bwMode="auto">
            <a:xfrm>
              <a:off x="3600" y="2980"/>
              <a:ext cx="720" cy="52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latin typeface="Trebuchet MS"/>
                <a:cs typeface="Trebuchet MS"/>
              </a:endParaRPr>
            </a:p>
          </p:txBody>
        </p:sp>
        <p:sp>
          <p:nvSpPr>
            <p:cNvPr id="51219" name="Rectangle 19"/>
            <p:cNvSpPr>
              <a:spLocks noChangeArrowheads="1"/>
            </p:cNvSpPr>
            <p:nvPr/>
          </p:nvSpPr>
          <p:spPr bwMode="auto">
            <a:xfrm>
              <a:off x="2419" y="2006"/>
              <a:ext cx="946" cy="97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a:p>
          </p:txBody>
        </p:sp>
        <p:sp>
          <p:nvSpPr>
            <p:cNvPr id="51220" name="Rectangle 20"/>
            <p:cNvSpPr>
              <a:spLocks noChangeArrowheads="1"/>
            </p:cNvSpPr>
            <p:nvPr/>
          </p:nvSpPr>
          <p:spPr bwMode="auto">
            <a:xfrm>
              <a:off x="4464" y="2064"/>
              <a:ext cx="952" cy="67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de-DE" sz="1400" i="1" dirty="0">
                  <a:latin typeface="Trebuchet MS"/>
                  <a:cs typeface="Trebuchet MS"/>
                </a:rPr>
                <a:t>K: Versuchen Sie doch, uns mit dem Stoff zu erreichen.</a:t>
              </a:r>
            </a:p>
          </p:txBody>
        </p:sp>
        <p:sp>
          <p:nvSpPr>
            <p:cNvPr id="51221" name="Rectangle 21"/>
            <p:cNvSpPr>
              <a:spLocks noChangeArrowheads="1"/>
            </p:cNvSpPr>
            <p:nvPr/>
          </p:nvSpPr>
          <p:spPr bwMode="auto">
            <a:xfrm>
              <a:off x="3600" y="3024"/>
              <a:ext cx="693"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r>
                <a:rPr lang="de-DE" sz="1400" i="1">
                  <a:solidFill>
                    <a:srgbClr val="FF9900"/>
                  </a:solidFill>
                  <a:latin typeface="Tahoma" charset="0"/>
                </a:rPr>
                <a:t>L: Machen Sie</a:t>
              </a:r>
            </a:p>
            <a:p>
              <a:r>
                <a:rPr lang="de-DE" sz="1400" i="1">
                  <a:solidFill>
                    <a:srgbClr val="FF9900"/>
                  </a:solidFill>
                  <a:latin typeface="Tahoma" charset="0"/>
                </a:rPr>
                <a:t> langsamer.</a:t>
              </a:r>
              <a:endParaRPr lang="de-DE">
                <a:latin typeface="Verdana" charset="0"/>
              </a:endParaRPr>
            </a:p>
          </p:txBody>
        </p:sp>
        <p:sp>
          <p:nvSpPr>
            <p:cNvPr id="51222" name="Rectangle 22"/>
            <p:cNvSpPr>
              <a:spLocks noChangeArrowheads="1"/>
            </p:cNvSpPr>
            <p:nvPr/>
          </p:nvSpPr>
          <p:spPr bwMode="auto">
            <a:xfrm>
              <a:off x="2420" y="2064"/>
              <a:ext cx="920" cy="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r>
                <a:rPr lang="de-DE" sz="1400" i="1" dirty="0">
                  <a:solidFill>
                    <a:srgbClr val="EE0000"/>
                  </a:solidFill>
                  <a:latin typeface="Trebuchet MS"/>
                  <a:cs typeface="Trebuchet MS"/>
                </a:rPr>
                <a:t>A: Ich habe Angst,</a:t>
              </a:r>
            </a:p>
            <a:p>
              <a:r>
                <a:rPr lang="de-DE" sz="1400" i="1" dirty="0">
                  <a:solidFill>
                    <a:srgbClr val="EE0000"/>
                  </a:solidFill>
                  <a:latin typeface="Trebuchet MS"/>
                  <a:cs typeface="Trebuchet MS"/>
                </a:rPr>
                <a:t>dass ich den Stoff</a:t>
              </a:r>
            </a:p>
            <a:p>
              <a:r>
                <a:rPr lang="de-DE" sz="1400" i="1" dirty="0">
                  <a:solidFill>
                    <a:srgbClr val="EE0000"/>
                  </a:solidFill>
                  <a:latin typeface="Trebuchet MS"/>
                  <a:cs typeface="Trebuchet MS"/>
                </a:rPr>
                <a:t>nicht bewältige und eine </a:t>
              </a:r>
              <a:r>
                <a:rPr lang="de-DE" sz="1400" i="1" dirty="0" err="1" smtClean="0">
                  <a:solidFill>
                    <a:srgbClr val="EE0000"/>
                  </a:solidFill>
                  <a:latin typeface="Trebuchet MS"/>
                  <a:cs typeface="Trebuchet MS"/>
                </a:rPr>
                <a:t>schlech-te</a:t>
              </a:r>
              <a:r>
                <a:rPr lang="de-DE" sz="1400" i="1" dirty="0" smtClean="0">
                  <a:solidFill>
                    <a:srgbClr val="EE0000"/>
                  </a:solidFill>
                  <a:latin typeface="Trebuchet MS"/>
                  <a:cs typeface="Trebuchet MS"/>
                </a:rPr>
                <a:t> </a:t>
              </a:r>
              <a:r>
                <a:rPr lang="de-DE" sz="1400" i="1" dirty="0">
                  <a:solidFill>
                    <a:srgbClr val="EE0000"/>
                  </a:solidFill>
                  <a:latin typeface="Trebuchet MS"/>
                  <a:cs typeface="Trebuchet MS"/>
                </a:rPr>
                <a:t>Note</a:t>
              </a:r>
            </a:p>
            <a:p>
              <a:r>
                <a:rPr lang="de-DE" sz="1400" i="1" dirty="0">
                  <a:solidFill>
                    <a:srgbClr val="EE0000"/>
                  </a:solidFill>
                  <a:latin typeface="Trebuchet MS"/>
                  <a:cs typeface="Trebuchet MS"/>
                </a:rPr>
                <a:t>s</a:t>
              </a:r>
              <a:r>
                <a:rPr lang="de-DE" sz="1400" i="1" dirty="0" smtClean="0">
                  <a:solidFill>
                    <a:srgbClr val="EE0000"/>
                  </a:solidFill>
                  <a:latin typeface="Trebuchet MS"/>
                  <a:cs typeface="Trebuchet MS"/>
                </a:rPr>
                <a:t>chreibe</a:t>
              </a:r>
              <a:r>
                <a:rPr lang="de-DE" sz="1400" i="1" dirty="0">
                  <a:solidFill>
                    <a:srgbClr val="EE0000"/>
                  </a:solidFill>
                  <a:latin typeface="Trebuchet MS"/>
                  <a:cs typeface="Trebuchet MS"/>
                </a:rPr>
                <a:t>.</a:t>
              </a:r>
              <a:endParaRPr lang="de-DE" dirty="0">
                <a:latin typeface="Trebuchet MS"/>
                <a:cs typeface="Trebuchet MS"/>
              </a:endParaRPr>
            </a:p>
          </p:txBody>
        </p:sp>
        <p:sp>
          <p:nvSpPr>
            <p:cNvPr id="51223" name="Rectangle 23"/>
            <p:cNvSpPr>
              <a:spLocks noChangeArrowheads="1"/>
            </p:cNvSpPr>
            <p:nvPr/>
          </p:nvSpPr>
          <p:spPr bwMode="auto">
            <a:xfrm>
              <a:off x="3456" y="1972"/>
              <a:ext cx="960"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lgn="ctr"/>
              <a:r>
                <a:rPr lang="de-DE" i="1" dirty="0">
                  <a:solidFill>
                    <a:srgbClr val="000000"/>
                  </a:solidFill>
                  <a:latin typeface="Trebuchet MS"/>
                  <a:cs typeface="Trebuchet MS"/>
                </a:rPr>
                <a:t>Schüler zu Lehrer: „Ich verstehe</a:t>
              </a:r>
            </a:p>
            <a:p>
              <a:pPr algn="ctr"/>
              <a:r>
                <a:rPr lang="de-DE" i="1" dirty="0">
                  <a:solidFill>
                    <a:srgbClr val="000000"/>
                  </a:solidFill>
                  <a:latin typeface="Trebuchet MS"/>
                  <a:cs typeface="Trebuchet MS"/>
                </a:rPr>
                <a:t> nur noch</a:t>
              </a:r>
            </a:p>
            <a:p>
              <a:pPr algn="ctr"/>
              <a:r>
                <a:rPr lang="de-DE" i="1" dirty="0">
                  <a:solidFill>
                    <a:srgbClr val="000000"/>
                  </a:solidFill>
                  <a:latin typeface="Trebuchet MS"/>
                  <a:cs typeface="Trebuchet MS"/>
                </a:rPr>
                <a:t> Bahnhof.</a:t>
              </a:r>
              <a:r>
                <a:rPr lang="ja-JP" altLang="de-DE" i="1" dirty="0">
                  <a:solidFill>
                    <a:srgbClr val="000000"/>
                  </a:solidFill>
                  <a:latin typeface="Trebuchet MS"/>
                  <a:cs typeface="Trebuchet MS"/>
                </a:rPr>
                <a:t>“</a:t>
              </a:r>
              <a:endParaRPr lang="de-DE" i="1" dirty="0">
                <a:solidFill>
                  <a:srgbClr val="000000"/>
                </a:solidFill>
                <a:latin typeface="Trebuchet MS"/>
                <a:cs typeface="Trebuchet MS"/>
              </a:endParaRPr>
            </a:p>
          </p:txBody>
        </p:sp>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51213"/>
                                        </p:tgtEl>
                                        <p:attrNameLst>
                                          <p:attrName>style.visibility</p:attrName>
                                        </p:attrNameLst>
                                      </p:cBhvr>
                                      <p:to>
                                        <p:strVal val="visible"/>
                                      </p:to>
                                    </p:set>
                                    <p:anim calcmode="lin" valueType="num">
                                      <p:cBhvr>
                                        <p:cTn id="15" dur="1000" fill="hold"/>
                                        <p:tgtEl>
                                          <p:spTgt spid="512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121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1213"/>
                                        </p:tgtEl>
                                        <p:attrNameLst>
                                          <p:attrName>ppt_y</p:attrName>
                                        </p:attrNameLst>
                                      </p:cBhvr>
                                      <p:tavLst>
                                        <p:tav tm="0">
                                          <p:val>
                                            <p:strVal val="#ppt_y"/>
                                          </p:val>
                                        </p:tav>
                                        <p:tav tm="100000">
                                          <p:val>
                                            <p:strVal val="#ppt_y"/>
                                          </p:val>
                                        </p:tav>
                                      </p:tavLst>
                                    </p:anim>
                                    <p:animEffect transition="in" filter="fade">
                                      <p:cBhvr>
                                        <p:cTn id="18" dur="1000"/>
                                        <p:tgtEl>
                                          <p:spTgt spid="512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2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1204"/>
                                        </p:tgtEl>
                                        <p:attrNameLst>
                                          <p:attrName>style.visibility</p:attrName>
                                        </p:attrNameLst>
                                      </p:cBhvr>
                                      <p:to>
                                        <p:strVal val="visible"/>
                                      </p:to>
                                    </p:set>
                                    <p:animEffect transition="in" filter="wipe(down)">
                                      <p:cBhvr>
                                        <p:cTn id="39" dur="500"/>
                                        <p:tgtEl>
                                          <p:spTgt spid="5120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3" presetClass="entr" presetSubtype="0" fill="hold" grpId="0" nodeType="clickEffect">
                                  <p:stCondLst>
                                    <p:cond delay="0"/>
                                  </p:stCondLst>
                                  <p:childTnLst>
                                    <p:set>
                                      <p:cBhvr>
                                        <p:cTn id="43" dur="1" fill="hold">
                                          <p:stCondLst>
                                            <p:cond delay="0"/>
                                          </p:stCondLst>
                                        </p:cTn>
                                        <p:tgtEl>
                                          <p:spTgt spid="51203"/>
                                        </p:tgtEl>
                                        <p:attrNameLst>
                                          <p:attrName>style.visibility</p:attrName>
                                        </p:attrNameLst>
                                      </p:cBhvr>
                                      <p:to>
                                        <p:strVal val="visible"/>
                                      </p:to>
                                    </p:set>
                                    <p:animEffect transition="in" filter="fade">
                                      <p:cBhvr>
                                        <p:cTn id="44" dur="100"/>
                                        <p:tgtEl>
                                          <p:spTgt spid="51203"/>
                                        </p:tgtEl>
                                      </p:cBhvr>
                                    </p:animEffect>
                                    <p:anim calcmode="lin" valueType="num">
                                      <p:cBhvr>
                                        <p:cTn id="45" dur="400" fill="hold"/>
                                        <p:tgtEl>
                                          <p:spTgt spid="51203"/>
                                        </p:tgtEl>
                                        <p:attrNameLst>
                                          <p:attrName>ppt_x</p:attrName>
                                        </p:attrNameLst>
                                      </p:cBhvr>
                                      <p:tavLst>
                                        <p:tav tm="0">
                                          <p:val>
                                            <p:strVal val="#ppt_x"/>
                                          </p:val>
                                        </p:tav>
                                        <p:tav tm="100000">
                                          <p:val>
                                            <p:strVal val="#ppt_x"/>
                                          </p:val>
                                        </p:tav>
                                      </p:tavLst>
                                    </p:anim>
                                    <p:anim calcmode="lin" valueType="num">
                                      <p:cBhvr>
                                        <p:cTn id="46" dur="400" fill="hold"/>
                                        <p:tgtEl>
                                          <p:spTgt spid="51203"/>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5120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5120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p:bldP spid="51208" grpId="0"/>
      <p:bldP spid="512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1"/>
          <p:cNvSpPr>
            <a:spLocks noGrp="1"/>
          </p:cNvSpPr>
          <p:nvPr>
            <p:ph type="ftr" sz="quarter" idx="10"/>
          </p:nvPr>
        </p:nvSpPr>
        <p:spPr>
          <a:xfrm>
            <a:off x="533400" y="6172200"/>
            <a:ext cx="7924800" cy="304800"/>
          </a:xfrm>
        </p:spPr>
        <p:txBody>
          <a:bodyPr/>
          <a:lstStyle/>
          <a:p>
            <a:r>
              <a:rPr lang="de-DE" altLang="ja-JP"/>
              <a:t>Beate Sitek, StDn, Gymnasium Weilheim</a:t>
            </a:r>
            <a:br>
              <a:rPr lang="de-DE" altLang="ja-JP"/>
            </a:br>
            <a:r>
              <a:rPr lang="de-DE" altLang="ja-JP"/>
              <a:t>Supervision, Coaching, Schulentwicklung Oberbayern West</a:t>
            </a:r>
            <a:endParaRPr lang="de-DE" altLang="ja-JP" sz="1200"/>
          </a:p>
        </p:txBody>
      </p:sp>
      <p:pic>
        <p:nvPicPr>
          <p:cNvPr id="3075" name="Picture 1027" descr="Problemteufelskre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292100"/>
            <a:ext cx="8363272" cy="1384300"/>
          </a:xfrm>
        </p:spPr>
        <p:txBody>
          <a:bodyPr anchor="t" anchorCtr="1"/>
          <a:lstStyle/>
          <a:p>
            <a:pPr eaLnBrk="1" hangingPunct="1">
              <a:defRPr/>
            </a:pPr>
            <a:r>
              <a:rPr lang="de-DE" sz="4000" b="0" dirty="0" smtClean="0">
                <a:solidFill>
                  <a:srgbClr val="000090"/>
                </a:solidFill>
                <a:latin typeface="Trebuchet MS"/>
                <a:cs typeface="Trebuchet MS"/>
              </a:rPr>
              <a:t>Wenn Sie glauben, Sie könnten Probleme </a:t>
            </a:r>
            <a:r>
              <a:rPr lang="de-DE" sz="4000" b="0" i="1" dirty="0" smtClean="0">
                <a:solidFill>
                  <a:srgbClr val="000090"/>
                </a:solidFill>
                <a:latin typeface="Trebuchet MS"/>
                <a:cs typeface="Trebuchet MS"/>
              </a:rPr>
              <a:t>lösen</a:t>
            </a:r>
            <a:r>
              <a:rPr lang="de-DE" sz="4000" b="0" dirty="0" smtClean="0">
                <a:solidFill>
                  <a:srgbClr val="000090"/>
                </a:solidFill>
                <a:latin typeface="Trebuchet MS"/>
                <a:cs typeface="Trebuchet MS"/>
              </a:rPr>
              <a:t>, ...</a:t>
            </a:r>
          </a:p>
        </p:txBody>
      </p:sp>
      <p:sp>
        <p:nvSpPr>
          <p:cNvPr id="444420" name="Rectangle 4"/>
          <p:cNvSpPr>
            <a:spLocks noChangeArrowheads="1"/>
          </p:cNvSpPr>
          <p:nvPr/>
        </p:nvSpPr>
        <p:spPr bwMode="auto">
          <a:xfrm>
            <a:off x="467544" y="3645024"/>
            <a:ext cx="81216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lgn="ctr">
              <a:defRPr/>
            </a:pPr>
            <a:r>
              <a:rPr lang="de-DE" sz="3200" dirty="0">
                <a:latin typeface="Trebuchet MS"/>
                <a:cs typeface="Trebuchet MS"/>
              </a:rPr>
              <a:t>..., dann </a:t>
            </a:r>
            <a:r>
              <a:rPr lang="de-DE" sz="3200" i="1" dirty="0">
                <a:solidFill>
                  <a:srgbClr val="18184B"/>
                </a:solidFill>
                <a:latin typeface="Trebuchet MS"/>
                <a:cs typeface="Trebuchet MS"/>
              </a:rPr>
              <a:t>lösen</a:t>
            </a:r>
            <a:r>
              <a:rPr lang="de-DE" sz="3200" dirty="0">
                <a:solidFill>
                  <a:srgbClr val="18184B"/>
                </a:solidFill>
                <a:latin typeface="Trebuchet MS"/>
                <a:cs typeface="Trebuchet MS"/>
              </a:rPr>
              <a:t> </a:t>
            </a:r>
            <a:r>
              <a:rPr lang="de-DE" sz="3200" dirty="0">
                <a:latin typeface="Trebuchet MS"/>
                <a:cs typeface="Trebuchet MS"/>
              </a:rPr>
              <a:t>Sie sich von dem Gedanken.</a:t>
            </a:r>
          </a:p>
        </p:txBody>
      </p:sp>
    </p:spTree>
    <p:extLst>
      <p:ext uri="{BB962C8B-B14F-4D97-AF65-F5344CB8AC3E}">
        <p14:creationId xmlns:p14="http://schemas.microsoft.com/office/powerpoint/2010/main" val="406905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ösungsor Entwdynam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40" y="668269"/>
            <a:ext cx="8217024" cy="6073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07504" y="0"/>
            <a:ext cx="8064896" cy="1200329"/>
          </a:xfrm>
          <a:prstGeom prst="rect">
            <a:avLst/>
          </a:prstGeom>
          <a:noFill/>
        </p:spPr>
        <p:txBody>
          <a:bodyPr wrap="square" rtlCol="0">
            <a:spAutoFit/>
          </a:bodyPr>
          <a:lstStyle/>
          <a:p>
            <a:r>
              <a:rPr lang="de-DE" sz="3600" dirty="0" smtClean="0">
                <a:solidFill>
                  <a:srgbClr val="000090"/>
                </a:solidFill>
                <a:latin typeface="Trebuchet MS"/>
                <a:cs typeface="Trebuchet MS"/>
              </a:rPr>
              <a:t>	..., indem Sie Probleme</a:t>
            </a:r>
            <a:r>
              <a:rPr lang="de-DE" sz="3600" dirty="0">
                <a:solidFill>
                  <a:srgbClr val="000090"/>
                </a:solidFill>
                <a:latin typeface="Trebuchet MS"/>
                <a:cs typeface="Trebuchet MS"/>
              </a:rPr>
              <a:t> </a:t>
            </a:r>
            <a:r>
              <a:rPr lang="de-DE" sz="3600" dirty="0" smtClean="0">
                <a:solidFill>
                  <a:srgbClr val="000090"/>
                </a:solidFill>
                <a:latin typeface="Trebuchet MS"/>
                <a:cs typeface="Trebuchet MS"/>
              </a:rPr>
              <a:t>in Ziele verwandeln:</a:t>
            </a:r>
            <a:endParaRPr lang="de-DE" sz="3600" dirty="0">
              <a:solidFill>
                <a:srgbClr val="000090"/>
              </a:solidFill>
              <a:latin typeface="Trebuchet MS"/>
              <a:cs typeface="Trebuchet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 y="533400"/>
            <a:ext cx="8305800" cy="5867400"/>
          </a:xfrm>
        </p:spPr>
        <p:txBody>
          <a:bodyPr/>
          <a:lstStyle/>
          <a:p>
            <a:pPr marL="292100" indent="-292100">
              <a:tabLst>
                <a:tab pos="381000" algn="l"/>
                <a:tab pos="3619500" algn="l"/>
              </a:tabLst>
            </a:pPr>
            <a:r>
              <a:rPr kumimoji="0" lang="de-DE" b="1" dirty="0">
                <a:latin typeface="Trebuchet MS"/>
                <a:cs typeface="Trebuchet MS"/>
              </a:rPr>
              <a:t>Feedback</a:t>
            </a:r>
            <a:r>
              <a:rPr kumimoji="0" lang="de-DE" dirty="0">
                <a:latin typeface="Trebuchet MS"/>
                <a:cs typeface="Trebuchet MS"/>
              </a:rPr>
              <a:t> = einem anderen Rückmeldung geben zur Wirkung seines </a:t>
            </a:r>
            <a:r>
              <a:rPr kumimoji="0" lang="de-DE" b="1" dirty="0">
                <a:solidFill>
                  <a:srgbClr val="5E825A"/>
                </a:solidFill>
                <a:latin typeface="Trebuchet MS"/>
                <a:cs typeface="Trebuchet MS"/>
              </a:rPr>
              <a:t>veränderbaren</a:t>
            </a:r>
            <a:r>
              <a:rPr kumimoji="0" lang="de-DE" dirty="0">
                <a:latin typeface="Trebuchet MS"/>
                <a:cs typeface="Trebuchet MS"/>
              </a:rPr>
              <a:t> Verhaltens auf mich</a:t>
            </a:r>
          </a:p>
          <a:p>
            <a:pPr marL="292100" indent="-292100">
              <a:buFontTx/>
              <a:buNone/>
              <a:tabLst>
                <a:tab pos="381000" algn="l"/>
                <a:tab pos="3619500" algn="l"/>
              </a:tabLst>
            </a:pPr>
            <a:endParaRPr kumimoji="0" lang="de-DE" dirty="0">
              <a:latin typeface="Trebuchet MS"/>
              <a:cs typeface="Trebuchet MS"/>
            </a:endParaRPr>
          </a:p>
          <a:p>
            <a:pPr marL="444500" indent="-355600">
              <a:tabLst>
                <a:tab pos="381000" algn="l"/>
                <a:tab pos="1612900" algn="l"/>
              </a:tabLst>
            </a:pPr>
            <a:r>
              <a:rPr kumimoji="0" lang="de-DE" dirty="0">
                <a:latin typeface="Trebuchet MS"/>
                <a:cs typeface="Trebuchet MS"/>
              </a:rPr>
              <a:t>Dabei orientiere ich mich an	</a:t>
            </a:r>
            <a:br>
              <a:rPr kumimoji="0" lang="de-DE" dirty="0">
                <a:latin typeface="Trebuchet MS"/>
                <a:cs typeface="Trebuchet MS"/>
              </a:rPr>
            </a:br>
            <a:r>
              <a:rPr kumimoji="0" lang="de-DE" dirty="0" smtClean="0">
                <a:latin typeface="Trebuchet MS"/>
                <a:cs typeface="Trebuchet MS"/>
              </a:rPr>
              <a:t>	- </a:t>
            </a:r>
            <a:r>
              <a:rPr kumimoji="0" lang="de-DE" dirty="0">
                <a:latin typeface="Trebuchet MS"/>
                <a:cs typeface="Trebuchet MS"/>
              </a:rPr>
              <a:t>meiner </a:t>
            </a:r>
            <a:r>
              <a:rPr kumimoji="0" lang="de-DE" b="1" dirty="0">
                <a:latin typeface="Trebuchet MS"/>
                <a:cs typeface="Trebuchet MS"/>
              </a:rPr>
              <a:t>Wahrnehmung</a:t>
            </a:r>
            <a:r>
              <a:rPr kumimoji="0" lang="de-DE" dirty="0">
                <a:latin typeface="Trebuchet MS"/>
                <a:cs typeface="Trebuchet MS"/>
              </a:rPr>
              <a:t>,</a:t>
            </a:r>
          </a:p>
          <a:p>
            <a:pPr marL="723900" indent="-635000">
              <a:spcBef>
                <a:spcPct val="0"/>
              </a:spcBef>
              <a:buFontTx/>
              <a:buNone/>
              <a:tabLst>
                <a:tab pos="381000" algn="l"/>
                <a:tab pos="1612900" algn="l"/>
              </a:tabLst>
            </a:pPr>
            <a:r>
              <a:rPr kumimoji="0" lang="de-DE" dirty="0">
                <a:latin typeface="Trebuchet MS"/>
                <a:cs typeface="Trebuchet MS"/>
              </a:rPr>
              <a:t>	</a:t>
            </a:r>
            <a:r>
              <a:rPr kumimoji="0" lang="de-DE" dirty="0" smtClean="0">
                <a:latin typeface="Trebuchet MS"/>
                <a:cs typeface="Trebuchet MS"/>
              </a:rPr>
              <a:t>		- </a:t>
            </a:r>
            <a:r>
              <a:rPr kumimoji="0" lang="de-DE" dirty="0">
                <a:latin typeface="Trebuchet MS"/>
                <a:cs typeface="Trebuchet MS"/>
              </a:rPr>
              <a:t>sage, wie ich das Verhalten  </a:t>
            </a:r>
            <a:br>
              <a:rPr kumimoji="0" lang="de-DE" dirty="0">
                <a:latin typeface="Trebuchet MS"/>
                <a:cs typeface="Trebuchet MS"/>
              </a:rPr>
            </a:br>
            <a:r>
              <a:rPr kumimoji="0" lang="de-DE" dirty="0">
                <a:latin typeface="Trebuchet MS"/>
                <a:cs typeface="Trebuchet MS"/>
              </a:rPr>
              <a:t>  </a:t>
            </a:r>
            <a:r>
              <a:rPr kumimoji="0" lang="de-DE" dirty="0" smtClean="0">
                <a:latin typeface="Trebuchet MS"/>
                <a:cs typeface="Trebuchet MS"/>
              </a:rPr>
              <a:t>	</a:t>
            </a:r>
            <a:r>
              <a:rPr kumimoji="0" lang="de-DE" b="1" dirty="0" smtClean="0">
                <a:latin typeface="Trebuchet MS"/>
                <a:cs typeface="Trebuchet MS"/>
              </a:rPr>
              <a:t>empfinde</a:t>
            </a:r>
            <a:r>
              <a:rPr kumimoji="0" lang="de-DE" dirty="0" smtClean="0">
                <a:latin typeface="Trebuchet MS"/>
                <a:cs typeface="Trebuchet MS"/>
              </a:rPr>
              <a:t> </a:t>
            </a:r>
            <a:r>
              <a:rPr kumimoji="0" lang="de-DE" dirty="0">
                <a:latin typeface="Trebuchet MS"/>
                <a:cs typeface="Trebuchet MS"/>
              </a:rPr>
              <a:t>bzw. </a:t>
            </a:r>
            <a:r>
              <a:rPr kumimoji="0" lang="de-DE" b="1" dirty="0">
                <a:latin typeface="Trebuchet MS"/>
                <a:cs typeface="Trebuchet MS"/>
              </a:rPr>
              <a:t>erlebe</a:t>
            </a:r>
            <a:r>
              <a:rPr kumimoji="0" lang="de-DE" dirty="0">
                <a:latin typeface="Trebuchet MS"/>
                <a:cs typeface="Trebuchet MS"/>
              </a:rPr>
              <a:t>, und </a:t>
            </a:r>
            <a:br>
              <a:rPr kumimoji="0" lang="de-DE" dirty="0">
                <a:latin typeface="Trebuchet MS"/>
                <a:cs typeface="Trebuchet MS"/>
              </a:rPr>
            </a:br>
            <a:r>
              <a:rPr kumimoji="0" lang="de-DE" dirty="0">
                <a:latin typeface="Trebuchet MS"/>
                <a:cs typeface="Trebuchet MS"/>
              </a:rPr>
              <a:t>  </a:t>
            </a:r>
            <a:r>
              <a:rPr kumimoji="0" lang="de-DE" dirty="0" smtClean="0">
                <a:latin typeface="Trebuchet MS"/>
                <a:cs typeface="Trebuchet MS"/>
              </a:rPr>
              <a:t>	schlage</a:t>
            </a:r>
            <a:r>
              <a:rPr kumimoji="0" lang="de-DE" dirty="0">
                <a:latin typeface="Trebuchet MS"/>
                <a:cs typeface="Trebuchet MS"/>
              </a:rPr>
              <a:t>, falls sinnvoll/möglich, </a:t>
            </a:r>
            <a:br>
              <a:rPr kumimoji="0" lang="de-DE" dirty="0">
                <a:latin typeface="Trebuchet MS"/>
                <a:cs typeface="Trebuchet MS"/>
              </a:rPr>
            </a:br>
            <a:r>
              <a:rPr kumimoji="0" lang="de-DE" dirty="0">
                <a:latin typeface="Trebuchet MS"/>
                <a:cs typeface="Trebuchet MS"/>
              </a:rPr>
              <a:t>  </a:t>
            </a:r>
            <a:r>
              <a:rPr kumimoji="0" lang="de-DE" dirty="0" smtClean="0">
                <a:latin typeface="Trebuchet MS"/>
                <a:cs typeface="Trebuchet MS"/>
              </a:rPr>
              <a:t>	eine </a:t>
            </a:r>
            <a:r>
              <a:rPr kumimoji="0" lang="de-DE" dirty="0">
                <a:latin typeface="Trebuchet MS"/>
                <a:cs typeface="Trebuchet MS"/>
              </a:rPr>
              <a:t>Verhaltensalternative vor.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anim calcmode="lin" valueType="num">
                                      <p:cBhvr additive="base">
                                        <p:cTn id="19" dur="5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theme/theme1.xml><?xml version="1.0" encoding="utf-8"?>
<a:theme xmlns:a="http://schemas.openxmlformats.org/drawingml/2006/main" name="Koi">
  <a:themeElements>
    <a:clrScheme name="Koi 1">
      <a:dk1>
        <a:srgbClr val="272776"/>
      </a:dk1>
      <a:lt1>
        <a:srgbClr val="F3F1E4"/>
      </a:lt1>
      <a:dk2>
        <a:srgbClr val="272776"/>
      </a:dk2>
      <a:lt2>
        <a:srgbClr val="808080"/>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fontScheme name="Koi">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Koi 1">
        <a:dk1>
          <a:srgbClr val="272776"/>
        </a:dk1>
        <a:lt1>
          <a:srgbClr val="F3F1E4"/>
        </a:lt1>
        <a:dk2>
          <a:srgbClr val="272776"/>
        </a:dk2>
        <a:lt2>
          <a:srgbClr val="808080"/>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clrMap bg1="lt1" tx1="dk1" bg2="lt2" tx2="dk2" accent1="accent1" accent2="accent2" accent3="accent3" accent4="accent4" accent5="accent5" accent6="accent6" hlink="hlink" folHlink="folHlink"/>
    </a:extraClrScheme>
    <a:extraClrScheme>
      <a:clrScheme name="Koi 2">
        <a:dk1>
          <a:srgbClr val="272776"/>
        </a:dk1>
        <a:lt1>
          <a:srgbClr val="F3F1E4"/>
        </a:lt1>
        <a:dk2>
          <a:srgbClr val="272776"/>
        </a:dk2>
        <a:lt2>
          <a:srgbClr val="808080"/>
        </a:lt2>
        <a:accent1>
          <a:srgbClr val="99CCFF"/>
        </a:accent1>
        <a:accent2>
          <a:srgbClr val="CCCCFF"/>
        </a:accent2>
        <a:accent3>
          <a:srgbClr val="F8F7EF"/>
        </a:accent3>
        <a:accent4>
          <a:srgbClr val="202064"/>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2004:Vorlagen:Präsentationen:Designs:Koi</Template>
  <TotalTime>0</TotalTime>
  <Words>1178</Words>
  <Application>Microsoft Office PowerPoint</Application>
  <PresentationFormat>Bildschirmpräsentation (4:3)</PresentationFormat>
  <Paragraphs>265</Paragraphs>
  <Slides>36</Slides>
  <Notes>25</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36</vt:i4>
      </vt:variant>
    </vt:vector>
  </HeadingPairs>
  <TitlesOfParts>
    <vt:vector size="39" baseType="lpstr">
      <vt:lpstr>Koi</vt:lpstr>
      <vt:lpstr>Bild</vt:lpstr>
      <vt:lpstr>Dokument</vt:lpstr>
      <vt:lpstr>  Professionelles Lehrer-handeln: Vom Feedback zum  Feed-Forward</vt:lpstr>
      <vt:lpstr>PowerPoint-Präsentation</vt:lpstr>
      <vt:lpstr>J. Hattie zum Thema Feedback </vt:lpstr>
      <vt:lpstr>PowerPoint-Präsentation</vt:lpstr>
      <vt:lpstr>PowerPoint-Präsentation</vt:lpstr>
      <vt:lpstr>PowerPoint-Präsentation</vt:lpstr>
      <vt:lpstr>Wenn Sie glauben, Sie könnten Probleme lösen, ...</vt:lpstr>
      <vt:lpstr>PowerPoint-Präsentation</vt:lpstr>
      <vt:lpstr>PowerPoint-Präsentation</vt:lpstr>
      <vt:lpstr>Schrittweises Vorgehen:</vt:lpstr>
      <vt:lpstr>Begleitung des fortlaufenden Entwicklungsprozesses:</vt:lpstr>
      <vt:lpstr>Feedback ist keine Bewertung oder gar Beurteilung ... </vt:lpstr>
      <vt:lpstr>Auf die Haltung kommt es an!</vt:lpstr>
      <vt:lpstr>PowerPoint-Präsentation</vt:lpstr>
      <vt:lpstr>Der Feedback-Prozess</vt:lpstr>
      <vt:lpstr>Schülerbefragung</vt:lpstr>
      <vt:lpstr>Zwei Ebenen der Wirkung von Feedback </vt:lpstr>
      <vt:lpstr>Art der Rückmeldung</vt:lpstr>
      <vt:lpstr>Praxisbeispiel Geographie, Q11</vt:lpstr>
      <vt:lpstr>„Kenne deinen Einfluss“:</vt:lpstr>
      <vt:lpstr>Zur Auswahl der Items: Die 7 C‘s</vt:lpstr>
      <vt:lpstr>Warum</vt:lpstr>
      <vt:lpstr>Empfehlenswert sind mindestens zwei Durch-gänge im Lauf der Ausbildung  Erfahrungen sammeln:</vt:lpstr>
      <vt:lpstr>Weitere Effekte</vt:lpstr>
      <vt:lpstr>Besprechung der Ergebnisse</vt:lpstr>
      <vt:lpstr>Rückmeldung an die Schüler</vt:lpstr>
      <vt:lpstr>Noch einmal: Warum eigentlich Feed-Forward?</vt:lpstr>
      <vt:lpstr>PowerPoint-Präsentation</vt:lpstr>
      <vt:lpstr>PowerPoint-Präsentation</vt:lpstr>
      <vt:lpstr>Von Schülern Feedback einholen</vt:lpstr>
      <vt:lpstr>Methoden</vt:lpstr>
      <vt:lpstr>Spektrum 1 Beispiel Fragebogen</vt:lpstr>
      <vt:lpstr>Weitere Formen</vt:lpstr>
      <vt:lpstr>SWOT/SOFT</vt:lpstr>
      <vt:lpstr>Spektrum 2 Mündlich/non-verbal</vt:lpstr>
      <vt:lpstr>Weitere Differenzierungs- möglichkeiten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2008-11-09T10:37:21Z</cp:lastPrinted>
  <dcterms:created xsi:type="dcterms:W3CDTF">2008-11-06T10:38:29Z</dcterms:created>
  <dcterms:modified xsi:type="dcterms:W3CDTF">2019-10-01T12:08:56Z</dcterms:modified>
</cp:coreProperties>
</file>