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6" r:id="rId2"/>
    <p:sldId id="257" r:id="rId3"/>
    <p:sldId id="274" r:id="rId4"/>
    <p:sldId id="273" r:id="rId5"/>
    <p:sldId id="258" r:id="rId6"/>
    <p:sldId id="259" r:id="rId7"/>
    <p:sldId id="260" r:id="rId8"/>
    <p:sldId id="261" r:id="rId9"/>
    <p:sldId id="262" r:id="rId10"/>
    <p:sldId id="264" r:id="rId11"/>
    <p:sldId id="265" r:id="rId12"/>
    <p:sldId id="266" r:id="rId13"/>
    <p:sldId id="267" r:id="rId14"/>
    <p:sldId id="268" r:id="rId15"/>
    <p:sldId id="272" r:id="rId16"/>
    <p:sldId id="276" r:id="rId17"/>
    <p:sldId id="270" r:id="rId18"/>
    <p:sldId id="271" r:id="rId19"/>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5858" autoAdjust="0"/>
  </p:normalViewPr>
  <p:slideViewPr>
    <p:cSldViewPr>
      <p:cViewPr>
        <p:scale>
          <a:sx n="106" d="100"/>
          <a:sy n="106" d="100"/>
        </p:scale>
        <p:origin x="-176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03908D-E7A5-4934-9208-F55C7E91A028}" type="datetimeFigureOut">
              <a:rPr lang="de-DE" smtClean="0"/>
              <a:t>01.10.2019</a:t>
            </a:fld>
            <a:endParaRPr lang="de-DE" dirty="0"/>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822863-E0AD-42A8-996D-74C59C77FE4F}" type="slidenum">
              <a:rPr lang="de-DE" smtClean="0"/>
              <a:t>‹Nr.›</a:t>
            </a:fld>
            <a:endParaRPr lang="de-DE" dirty="0"/>
          </a:p>
        </p:txBody>
      </p:sp>
    </p:spTree>
    <p:extLst>
      <p:ext uri="{BB962C8B-B14F-4D97-AF65-F5344CB8AC3E}">
        <p14:creationId xmlns:p14="http://schemas.microsoft.com/office/powerpoint/2010/main" val="1659350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Font typeface="Arial" panose="020B0604020202020204" pitchFamily="34" charset="0"/>
              <a:buNone/>
            </a:pPr>
            <a:endParaRPr lang="de-DE" dirty="0"/>
          </a:p>
        </p:txBody>
      </p:sp>
      <p:sp>
        <p:nvSpPr>
          <p:cNvPr id="4" name="Foliennummernplatzhalter 3"/>
          <p:cNvSpPr>
            <a:spLocks noGrp="1"/>
          </p:cNvSpPr>
          <p:nvPr>
            <p:ph type="sldNum" sz="quarter" idx="10"/>
          </p:nvPr>
        </p:nvSpPr>
        <p:spPr/>
        <p:txBody>
          <a:bodyPr/>
          <a:lstStyle/>
          <a:p>
            <a:fld id="{7A822863-E0AD-42A8-996D-74C59C77FE4F}" type="slidenum">
              <a:rPr lang="de-DE" smtClean="0"/>
              <a:t>2</a:t>
            </a:fld>
            <a:endParaRPr lang="de-DE" dirty="0"/>
          </a:p>
        </p:txBody>
      </p:sp>
    </p:spTree>
    <p:extLst>
      <p:ext uri="{BB962C8B-B14F-4D97-AF65-F5344CB8AC3E}">
        <p14:creationId xmlns:p14="http://schemas.microsoft.com/office/powerpoint/2010/main" val="32121719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Siehe dazu „Leitfaden für die Durchführung der Gespräche für die Hand der gewählten Lehrkraft“ </a:t>
            </a:r>
          </a:p>
          <a:p>
            <a:pPr marL="0" marR="0" indent="0" algn="l" defTabSz="914400" rtl="0" eaLnBrk="1" fontAlgn="auto" latinLnBrk="0" hangingPunct="1">
              <a:lnSpc>
                <a:spcPct val="100000"/>
              </a:lnSpc>
              <a:spcBef>
                <a:spcPts val="0"/>
              </a:spcBef>
              <a:spcAft>
                <a:spcPts val="0"/>
              </a:spcAft>
              <a:buClrTx/>
              <a:buSzTx/>
              <a:buFontTx/>
              <a:buNone/>
              <a:tabLst/>
              <a:defRPr/>
            </a:pPr>
            <a:r>
              <a:rPr lang="de-DE" sz="1200" dirty="0"/>
              <a:t>Zu Inhalte der Besprechung:</a:t>
            </a:r>
          </a:p>
          <a:p>
            <a:pPr marL="171450" indent="-171450">
              <a:buFont typeface="Arial" panose="020B0604020202020204" pitchFamily="34" charset="0"/>
              <a:buChar char="•"/>
            </a:pPr>
            <a:r>
              <a:rPr lang="de-DE" dirty="0"/>
              <a:t>Wahl des Feedback-Gegenstandes und ggf. der Klasse</a:t>
            </a:r>
          </a:p>
          <a:p>
            <a:pPr marL="171450" indent="-171450">
              <a:buFont typeface="Arial" panose="020B0604020202020204" pitchFamily="34" charset="0"/>
              <a:buChar char="•"/>
            </a:pPr>
            <a:r>
              <a:rPr lang="de-DE" dirty="0"/>
              <a:t>Gestaltung des Instruments</a:t>
            </a:r>
          </a:p>
          <a:p>
            <a:pPr marL="171450" indent="-171450">
              <a:buFont typeface="Arial" panose="020B0604020202020204" pitchFamily="34" charset="0"/>
              <a:buChar char="•"/>
            </a:pPr>
            <a:r>
              <a:rPr lang="de-DE" dirty="0"/>
              <a:t>Erfahrungen mit der Vorbereitung und Durchführung</a:t>
            </a:r>
          </a:p>
          <a:p>
            <a:pPr marL="171450" indent="-171450">
              <a:buFont typeface="Arial" panose="020B0604020202020204" pitchFamily="34" charset="0"/>
              <a:buChar char="•"/>
            </a:pPr>
            <a:r>
              <a:rPr lang="de-DE" dirty="0"/>
              <a:t>Teilnahme und Reaktion der Sch</a:t>
            </a:r>
          </a:p>
          <a:p>
            <a:pPr marL="171450" indent="-171450">
              <a:buFont typeface="Arial" panose="020B0604020202020204" pitchFamily="34" charset="0"/>
              <a:buChar char="•"/>
            </a:pPr>
            <a:r>
              <a:rPr lang="de-DE" dirty="0"/>
              <a:t>Erkenntnisgewinn</a:t>
            </a:r>
          </a:p>
          <a:p>
            <a:pPr marL="171450" indent="-171450">
              <a:buFont typeface="Arial" panose="020B0604020202020204" pitchFamily="34" charset="0"/>
              <a:buChar char="•"/>
            </a:pPr>
            <a:r>
              <a:rPr lang="de-DE" b="0" dirty="0"/>
              <a:t>Ableitung von Konsequenzen für den Unterricht</a:t>
            </a:r>
          </a:p>
          <a:p>
            <a:pPr marL="171450" indent="-171450">
              <a:buFont typeface="Arial" panose="020B0604020202020204" pitchFamily="34" charset="0"/>
              <a:buChar char="•"/>
            </a:pPr>
            <a:r>
              <a:rPr lang="de-DE" dirty="0"/>
              <a:t>Umgang mit den Ergebnissen im Auswertungsprozess mit der Klasse</a:t>
            </a:r>
          </a:p>
          <a:p>
            <a:pPr marL="171450" indent="-171450">
              <a:buFont typeface="Arial" panose="020B0604020202020204" pitchFamily="34" charset="0"/>
              <a:buChar char="•"/>
            </a:pPr>
            <a:endParaRPr lang="de-DE" dirty="0"/>
          </a:p>
          <a:p>
            <a:pPr marL="171450" indent="-171450">
              <a:buFont typeface="Arial" panose="020B0604020202020204" pitchFamily="34" charset="0"/>
              <a:buChar char="•"/>
            </a:pPr>
            <a:endParaRPr lang="de-DE" dirty="0"/>
          </a:p>
        </p:txBody>
      </p:sp>
      <p:sp>
        <p:nvSpPr>
          <p:cNvPr id="4" name="Foliennummernplatzhalter 3"/>
          <p:cNvSpPr>
            <a:spLocks noGrp="1"/>
          </p:cNvSpPr>
          <p:nvPr>
            <p:ph type="sldNum" sz="quarter" idx="10"/>
          </p:nvPr>
        </p:nvSpPr>
        <p:spPr/>
        <p:txBody>
          <a:bodyPr/>
          <a:lstStyle/>
          <a:p>
            <a:fld id="{7A822863-E0AD-42A8-996D-74C59C77FE4F}" type="slidenum">
              <a:rPr lang="de-DE" smtClean="0"/>
              <a:t>12</a:t>
            </a:fld>
            <a:endParaRPr lang="de-DE" dirty="0"/>
          </a:p>
        </p:txBody>
      </p:sp>
    </p:spTree>
    <p:extLst>
      <p:ext uri="{BB962C8B-B14F-4D97-AF65-F5344CB8AC3E}">
        <p14:creationId xmlns:p14="http://schemas.microsoft.com/office/powerpoint/2010/main" val="21165769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A822863-E0AD-42A8-996D-74C59C77FE4F}" type="slidenum">
              <a:rPr lang="de-DE" smtClean="0"/>
              <a:t>18</a:t>
            </a:fld>
            <a:endParaRPr lang="de-DE" dirty="0"/>
          </a:p>
        </p:txBody>
      </p:sp>
    </p:spTree>
    <p:extLst>
      <p:ext uri="{BB962C8B-B14F-4D97-AF65-F5344CB8AC3E}">
        <p14:creationId xmlns:p14="http://schemas.microsoft.com/office/powerpoint/2010/main" val="44432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Individualfeedback, um</a:t>
            </a:r>
            <a:r>
              <a:rPr lang="de-DE" baseline="0" dirty="0"/>
              <a:t> zu erfahren, wie das eigene Handeln und Verhalten von anderen wahrgenommen und verstanden wird. </a:t>
            </a:r>
          </a:p>
          <a:p>
            <a:r>
              <a:rPr lang="de-DE" baseline="0" dirty="0"/>
              <a:t>Schülerfeedback als Ergänzung zum L-L-Feedback, zum L-S-Feedback</a:t>
            </a:r>
          </a:p>
          <a:p>
            <a:pPr marL="0" marR="0" indent="0" algn="l" defTabSz="914400" rtl="0" eaLnBrk="1" fontAlgn="auto" latinLnBrk="0" hangingPunct="1">
              <a:lnSpc>
                <a:spcPct val="100000"/>
              </a:lnSpc>
              <a:spcBef>
                <a:spcPts val="0"/>
              </a:spcBef>
              <a:spcAft>
                <a:spcPts val="0"/>
              </a:spcAft>
              <a:buClrTx/>
              <a:buSzTx/>
              <a:buFontTx/>
              <a:buNone/>
              <a:tabLst/>
              <a:defRPr/>
            </a:pPr>
            <a:r>
              <a:rPr lang="de-DE" dirty="0"/>
              <a:t>! Deutlich von Beurteilungs- und Qualifizierungsinstrumenten abzugrenzen:</a:t>
            </a:r>
          </a:p>
          <a:p>
            <a:pPr marL="0" marR="0" indent="0" algn="l" defTabSz="914400" rtl="0" eaLnBrk="1" fontAlgn="auto" latinLnBrk="0" hangingPunct="1">
              <a:lnSpc>
                <a:spcPct val="100000"/>
              </a:lnSpc>
              <a:spcBef>
                <a:spcPts val="0"/>
              </a:spcBef>
              <a:spcAft>
                <a:spcPts val="0"/>
              </a:spcAft>
              <a:buClrTx/>
              <a:buSzTx/>
              <a:buFontTx/>
              <a:buNone/>
              <a:tabLst/>
              <a:defRPr/>
            </a:pPr>
            <a:r>
              <a:rPr lang="de-DE" dirty="0"/>
              <a:t>Die Feedbackdaten gehören der Person, die um ein Feedback bittet, bzw. es empfängt.</a:t>
            </a:r>
          </a:p>
          <a:p>
            <a:pPr marL="0" marR="0" indent="0" algn="l" defTabSz="914400" rtl="0" eaLnBrk="1" fontAlgn="auto" latinLnBrk="0" hangingPunct="1">
              <a:lnSpc>
                <a:spcPct val="100000"/>
              </a:lnSpc>
              <a:spcBef>
                <a:spcPts val="0"/>
              </a:spcBef>
              <a:spcAft>
                <a:spcPts val="0"/>
              </a:spcAft>
              <a:buClrTx/>
              <a:buSzTx/>
              <a:buFontTx/>
              <a:buNone/>
              <a:tabLst/>
              <a:defRPr/>
            </a:pPr>
            <a:r>
              <a:rPr lang="de-DE" dirty="0"/>
              <a:t>Die Person entscheidet, in welcher Weise </a:t>
            </a:r>
            <a:r>
              <a:rPr lang="de-DE" baseline="0" dirty="0"/>
              <a:t>sie die Rückmeldung annimmt. </a:t>
            </a:r>
            <a:endParaRPr lang="de-DE" dirty="0"/>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a:p>
          <a:p>
            <a:endParaRPr lang="de-DE" dirty="0"/>
          </a:p>
        </p:txBody>
      </p:sp>
      <p:sp>
        <p:nvSpPr>
          <p:cNvPr id="4" name="Foliennummernplatzhalter 3"/>
          <p:cNvSpPr>
            <a:spLocks noGrp="1"/>
          </p:cNvSpPr>
          <p:nvPr>
            <p:ph type="sldNum" sz="quarter" idx="10"/>
          </p:nvPr>
        </p:nvSpPr>
        <p:spPr/>
        <p:txBody>
          <a:bodyPr/>
          <a:lstStyle/>
          <a:p>
            <a:fld id="{7A822863-E0AD-42A8-996D-74C59C77FE4F}" type="slidenum">
              <a:rPr lang="de-DE" smtClean="0"/>
              <a:t>4</a:t>
            </a:fld>
            <a:endParaRPr lang="de-DE" dirty="0"/>
          </a:p>
        </p:txBody>
      </p:sp>
    </p:spTree>
    <p:extLst>
      <p:ext uri="{BB962C8B-B14F-4D97-AF65-F5344CB8AC3E}">
        <p14:creationId xmlns:p14="http://schemas.microsoft.com/office/powerpoint/2010/main" val="27961004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Feedback auf der Ebene des Selbst gibt Rückmeldung zu personenbezogenen Eigenschaften wie z.B. es Lob und Tadel tun =&gt; wenig Effektstärke für den Unterricht</a:t>
            </a:r>
          </a:p>
          <a:p>
            <a:r>
              <a:rPr lang="de-DE" dirty="0"/>
              <a:t/>
            </a:r>
            <a:br>
              <a:rPr lang="de-DE" dirty="0"/>
            </a:br>
            <a:r>
              <a:rPr lang="de-DE" dirty="0"/>
              <a:t>Feedback auf der Ebene der Aufgabe gibt dem Lernenden Rückmeldung, welche Aufgabe er lösen kann und welche nicht</a:t>
            </a:r>
          </a:p>
          <a:p>
            <a:endParaRPr lang="de-DE" dirty="0"/>
          </a:p>
          <a:p>
            <a:r>
              <a:rPr lang="de-DE" dirty="0"/>
              <a:t>Feedback auf der Ebene des</a:t>
            </a:r>
            <a:r>
              <a:rPr lang="de-DE" baseline="0" dirty="0"/>
              <a:t> Prozesses gibt dem Lernenden Rückmeldung, wie sich sein Fortschritt im Lernen zeigt</a:t>
            </a:r>
            <a:r>
              <a:rPr lang="de-DE" dirty="0"/>
              <a:t> </a:t>
            </a:r>
          </a:p>
          <a:p>
            <a:endParaRPr lang="de-DE" dirty="0"/>
          </a:p>
          <a:p>
            <a:r>
              <a:rPr lang="de-DE" dirty="0"/>
              <a:t>Feedback auf der Ebene der</a:t>
            </a:r>
            <a:r>
              <a:rPr lang="de-DE" baseline="0" dirty="0"/>
              <a:t> Selbstregulation gibt dem Lernenden Rückmeldung, welcher Schritt als nächstes zu gehen ist. (Zielvereinbarung)</a:t>
            </a:r>
            <a:endParaRPr lang="de-DE" dirty="0"/>
          </a:p>
          <a:p>
            <a:endParaRPr lang="de-DE" dirty="0"/>
          </a:p>
          <a:p>
            <a:r>
              <a:rPr lang="de-DE" dirty="0"/>
              <a:t>Feedback auf der Ebene der Aufgabe, Feedback auf der Ebene des Prozesses und Feedback auf der Ebene der Selbstregulation werden bedeutsam, wenn sie möglichst oft in Wechselwirkung treten. </a:t>
            </a:r>
          </a:p>
          <a:p>
            <a:r>
              <a:rPr lang="de-DE" dirty="0"/>
              <a:t>Ein vollständiges Feedback auf allen drei Ebenen führt nach Hattie zu den größten Lernerfolgen</a:t>
            </a:r>
          </a:p>
          <a:p>
            <a:endParaRPr lang="de-DE" dirty="0"/>
          </a:p>
          <a:p>
            <a:pPr marL="171450" indent="-171450">
              <a:buFont typeface="Symbol"/>
              <a:buChar char="Þ"/>
            </a:pPr>
            <a:r>
              <a:rPr lang="de-DE" dirty="0"/>
              <a:t>Begründung:</a:t>
            </a:r>
          </a:p>
          <a:p>
            <a:pPr marL="0" indent="0">
              <a:buFont typeface="Symbol"/>
              <a:buNone/>
            </a:pPr>
            <a:r>
              <a:rPr lang="de-DE" dirty="0"/>
              <a:t>Nur die Lernenden können die entscheidenden Fragen beantworten: </a:t>
            </a:r>
          </a:p>
          <a:p>
            <a:pPr marL="171450" indent="-171450">
              <a:buFont typeface="Arial" panose="020B0604020202020204" pitchFamily="34" charset="0"/>
              <a:buChar char="•"/>
            </a:pPr>
            <a:r>
              <a:rPr lang="de-DE" dirty="0"/>
              <a:t>Ziele erreicht?</a:t>
            </a:r>
          </a:p>
          <a:p>
            <a:pPr marL="171450" indent="-171450">
              <a:buFont typeface="Arial" panose="020B0604020202020204" pitchFamily="34" charset="0"/>
              <a:buChar char="•"/>
            </a:pPr>
            <a:r>
              <a:rPr lang="de-DE" dirty="0"/>
              <a:t>Inhalte verstanden?</a:t>
            </a:r>
          </a:p>
          <a:p>
            <a:pPr marL="171450" indent="-171450">
              <a:buFont typeface="Arial" panose="020B0604020202020204" pitchFamily="34" charset="0"/>
              <a:buChar char="•"/>
            </a:pPr>
            <a:r>
              <a:rPr lang="de-DE" dirty="0"/>
              <a:t>Methoden sinnvoll?</a:t>
            </a:r>
          </a:p>
          <a:p>
            <a:pPr marL="171450" indent="-171450">
              <a:buFont typeface="Arial" panose="020B0604020202020204" pitchFamily="34" charset="0"/>
              <a:buChar char="•"/>
            </a:pPr>
            <a:r>
              <a:rPr lang="de-DE" dirty="0"/>
              <a:t>Medien zielführend?</a:t>
            </a:r>
          </a:p>
          <a:p>
            <a:pPr marL="0" indent="0">
              <a:buFont typeface="Symbol"/>
              <a:buNone/>
            </a:pPr>
            <a:endParaRPr lang="de-DE" dirty="0"/>
          </a:p>
          <a:p>
            <a:pPr marL="0" indent="0">
              <a:buFont typeface="Symbol"/>
              <a:buNone/>
            </a:pPr>
            <a:r>
              <a:rPr lang="de-DE" dirty="0"/>
              <a:t>zur</a:t>
            </a:r>
            <a:r>
              <a:rPr lang="de-DE" baseline="0" dirty="0"/>
              <a:t> „</a:t>
            </a:r>
            <a:r>
              <a:rPr lang="de-DE" dirty="0"/>
              <a:t>Haltung“:</a:t>
            </a:r>
          </a:p>
          <a:p>
            <a:pPr marL="0" indent="0">
              <a:buFont typeface="Symbol"/>
              <a:buNone/>
            </a:pPr>
            <a:r>
              <a:rPr lang="de-DE" dirty="0"/>
              <a:t>Das Einholen von Feedback setzt eine Bereitschaft zur Veränderung und </a:t>
            </a:r>
            <a:r>
              <a:rPr lang="de-DE" baseline="0" dirty="0"/>
              <a:t> Offenheit voraus: „Haltung in form von Wollen und Werten“ (Hattie &amp; Zierer, 2016, S. 24ff.)</a:t>
            </a:r>
            <a:endParaRPr lang="de-DE" dirty="0"/>
          </a:p>
          <a:p>
            <a:pPr marL="0" indent="0">
              <a:buFont typeface="Symbol"/>
              <a:buNone/>
            </a:pPr>
            <a:endParaRPr lang="de-DE" dirty="0"/>
          </a:p>
        </p:txBody>
      </p:sp>
      <p:sp>
        <p:nvSpPr>
          <p:cNvPr id="4" name="Foliennummernplatzhalter 3"/>
          <p:cNvSpPr>
            <a:spLocks noGrp="1"/>
          </p:cNvSpPr>
          <p:nvPr>
            <p:ph type="sldNum" sz="quarter" idx="10"/>
          </p:nvPr>
        </p:nvSpPr>
        <p:spPr/>
        <p:txBody>
          <a:bodyPr/>
          <a:lstStyle/>
          <a:p>
            <a:fld id="{7A822863-E0AD-42A8-996D-74C59C77FE4F}" type="slidenum">
              <a:rPr lang="de-DE" smtClean="0"/>
              <a:t>5</a:t>
            </a:fld>
            <a:endParaRPr lang="de-DE" dirty="0"/>
          </a:p>
        </p:txBody>
      </p:sp>
    </p:spTree>
    <p:extLst>
      <p:ext uri="{BB962C8B-B14F-4D97-AF65-F5344CB8AC3E}">
        <p14:creationId xmlns:p14="http://schemas.microsoft.com/office/powerpoint/2010/main" val="12051229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dirty="0"/>
              <a:t>Man unterscheidet</a:t>
            </a:r>
            <a:r>
              <a:rPr lang="de-DE" sz="1200" baseline="0" dirty="0"/>
              <a:t> </a:t>
            </a:r>
            <a:r>
              <a:rPr lang="de-DE" sz="1200" dirty="0"/>
              <a:t>interne- (selbst gewählte Arbeitsbereiche, eigene Maßstäbe) bzw. externe (von außen vorgegeben Normen) Evaluation</a:t>
            </a:r>
          </a:p>
          <a:p>
            <a:pPr marL="0" marR="0" indent="0" algn="l" defTabSz="914400" rtl="0" eaLnBrk="1" fontAlgn="auto" latinLnBrk="0" hangingPunct="1">
              <a:lnSpc>
                <a:spcPct val="100000"/>
              </a:lnSpc>
              <a:spcBef>
                <a:spcPts val="0"/>
              </a:spcBef>
              <a:spcAft>
                <a:spcPts val="0"/>
              </a:spcAft>
              <a:buClrTx/>
              <a:buSzTx/>
              <a:buFontTx/>
              <a:buNone/>
              <a:tabLst/>
              <a:defRPr/>
            </a:pPr>
            <a:endParaRPr lang="de-DE" sz="1200" dirty="0"/>
          </a:p>
          <a:p>
            <a:pPr marL="0" marR="0" indent="0" algn="l" defTabSz="914400" rtl="0" eaLnBrk="1" fontAlgn="auto" latinLnBrk="0" hangingPunct="1">
              <a:lnSpc>
                <a:spcPct val="100000"/>
              </a:lnSpc>
              <a:spcBef>
                <a:spcPts val="0"/>
              </a:spcBef>
              <a:spcAft>
                <a:spcPts val="0"/>
              </a:spcAft>
              <a:buClrTx/>
              <a:buSzTx/>
              <a:buFontTx/>
              <a:buNone/>
              <a:tabLst/>
              <a:defRPr/>
            </a:pPr>
            <a:r>
              <a:rPr lang="de-DE" sz="1200" dirty="0"/>
              <a:t>Selbst- (von einer Person selbst)</a:t>
            </a:r>
            <a:r>
              <a:rPr lang="de-DE" sz="1200" baseline="0" dirty="0"/>
              <a:t> </a:t>
            </a:r>
            <a:r>
              <a:rPr lang="de-DE" sz="1200" dirty="0"/>
              <a:t>und Fremdevaluation (von Außenstehenden) bezieht sich auf die </a:t>
            </a:r>
            <a:r>
              <a:rPr lang="de-DE" sz="1200" u="sng" dirty="0"/>
              <a:t>Durchführung</a:t>
            </a:r>
            <a:r>
              <a:rPr lang="de-DE" sz="1200" dirty="0"/>
              <a:t> einer Evaluation. </a:t>
            </a:r>
          </a:p>
          <a:p>
            <a:pPr marL="0" marR="0" indent="0" algn="l" defTabSz="914400" rtl="0" eaLnBrk="1" fontAlgn="auto" latinLnBrk="0" hangingPunct="1">
              <a:lnSpc>
                <a:spcPct val="100000"/>
              </a:lnSpc>
              <a:spcBef>
                <a:spcPts val="0"/>
              </a:spcBef>
              <a:spcAft>
                <a:spcPts val="0"/>
              </a:spcAft>
              <a:buClrTx/>
              <a:buSzTx/>
              <a:buFontTx/>
              <a:buNone/>
              <a:tabLst/>
              <a:defRPr/>
            </a:pPr>
            <a:endParaRPr lang="de-DE" sz="1200" dirty="0"/>
          </a:p>
          <a:p>
            <a:pPr marL="0" marR="0" indent="0" algn="l" defTabSz="914400" rtl="0" eaLnBrk="1" fontAlgn="auto" latinLnBrk="0" hangingPunct="1">
              <a:lnSpc>
                <a:spcPct val="100000"/>
              </a:lnSpc>
              <a:spcBef>
                <a:spcPts val="0"/>
              </a:spcBef>
              <a:spcAft>
                <a:spcPts val="0"/>
              </a:spcAft>
              <a:buClrTx/>
              <a:buSzTx/>
              <a:buFontTx/>
              <a:buNone/>
              <a:tabLst/>
              <a:defRPr/>
            </a:pPr>
            <a:r>
              <a:rPr lang="de-DE" sz="1200" dirty="0"/>
              <a:t>Feedback</a:t>
            </a:r>
            <a:r>
              <a:rPr lang="de-DE" sz="1200" baseline="0" dirty="0"/>
              <a:t> ist eine Form der Selbstevaluation. Der Feedbacknehmer bestimmt selbst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aseline="0" dirty="0"/>
              <a:t>Von wem (Klasse, Fach)</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aseline="0" dirty="0"/>
              <a:t>Zu welchem Ausschnitt seines beruflichen Handelns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aseline="0" dirty="0"/>
              <a:t>Zu welchen Fragen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aseline="0" dirty="0"/>
              <a:t>Zu welchem Zeitpunkt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aseline="0" dirty="0"/>
              <a:t>Mit welchen Methoden…</a:t>
            </a:r>
            <a:r>
              <a:rPr lang="de-DE" sz="1200" dirty="0"/>
              <a:t>er Rückmeldung erhalten will.</a:t>
            </a:r>
            <a:r>
              <a:rPr lang="de-DE" sz="1200" baseline="0" dirty="0"/>
              <a:t> </a:t>
            </a:r>
          </a:p>
          <a:p>
            <a:pPr marL="0" marR="0" indent="0" algn="l" defTabSz="914400" rtl="0" eaLnBrk="1" fontAlgn="auto" latinLnBrk="0" hangingPunct="1">
              <a:lnSpc>
                <a:spcPct val="100000"/>
              </a:lnSpc>
              <a:spcBef>
                <a:spcPts val="0"/>
              </a:spcBef>
              <a:spcAft>
                <a:spcPts val="0"/>
              </a:spcAft>
              <a:buClrTx/>
              <a:buSzTx/>
              <a:buFontTx/>
              <a:buNone/>
              <a:tabLst/>
              <a:defRPr/>
            </a:pPr>
            <a:endParaRPr lang="de-DE" sz="1200"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de-DE" sz="1200"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de-DE" sz="1200" dirty="0"/>
          </a:p>
          <a:p>
            <a:endParaRPr lang="de-DE" dirty="0"/>
          </a:p>
        </p:txBody>
      </p:sp>
      <p:sp>
        <p:nvSpPr>
          <p:cNvPr id="4" name="Foliennummernplatzhalter 3"/>
          <p:cNvSpPr>
            <a:spLocks noGrp="1"/>
          </p:cNvSpPr>
          <p:nvPr>
            <p:ph type="sldNum" sz="quarter" idx="10"/>
          </p:nvPr>
        </p:nvSpPr>
        <p:spPr/>
        <p:txBody>
          <a:bodyPr/>
          <a:lstStyle/>
          <a:p>
            <a:fld id="{7A822863-E0AD-42A8-996D-74C59C77FE4F}" type="slidenum">
              <a:rPr lang="de-DE" smtClean="0"/>
              <a:t>6</a:t>
            </a:fld>
            <a:endParaRPr lang="de-DE" dirty="0"/>
          </a:p>
        </p:txBody>
      </p:sp>
    </p:spTree>
    <p:extLst>
      <p:ext uri="{BB962C8B-B14F-4D97-AF65-F5344CB8AC3E}">
        <p14:creationId xmlns:p14="http://schemas.microsoft.com/office/powerpoint/2010/main" val="22369762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Zu 1.: durch die Informationen der Schüler ist der Lehrer in der Lage, Unterricht noch besser an die Lernvoraussetzungen und Lernprozesse anzupassen</a:t>
            </a:r>
          </a:p>
          <a:p>
            <a:r>
              <a:rPr lang="de-DE" dirty="0"/>
              <a:t>Zu 2.: </a:t>
            </a:r>
          </a:p>
          <a:p>
            <a:r>
              <a:rPr lang="de-DE" dirty="0"/>
              <a:t>Für die</a:t>
            </a:r>
            <a:r>
              <a:rPr lang="de-DE" baseline="0" dirty="0"/>
              <a:t> Lernenden:</a:t>
            </a:r>
          </a:p>
          <a:p>
            <a:pPr marL="171450" indent="-171450">
              <a:buFont typeface="Arial" panose="020B0604020202020204" pitchFamily="34" charset="0"/>
              <a:buChar char="•"/>
            </a:pPr>
            <a:r>
              <a:rPr lang="de-DE" baseline="0" dirty="0"/>
              <a:t>SF erfordert Reflexion über den Lernprozess</a:t>
            </a:r>
          </a:p>
          <a:p>
            <a:pPr marL="171450" indent="-171450">
              <a:buFont typeface="Arial" panose="020B0604020202020204" pitchFamily="34" charset="0"/>
              <a:buChar char="•"/>
            </a:pPr>
            <a:r>
              <a:rPr lang="de-DE" baseline="0" dirty="0"/>
              <a:t>Stärkt die Eigenverantwortung</a:t>
            </a:r>
          </a:p>
          <a:p>
            <a:pPr marL="171450" indent="-171450">
              <a:buFont typeface="Arial" panose="020B0604020202020204" pitchFamily="34" charset="0"/>
              <a:buChar char="•"/>
            </a:pPr>
            <a:r>
              <a:rPr lang="de-DE" baseline="0" dirty="0"/>
              <a:t>Fördert die Meinungsbildung und-äußerung</a:t>
            </a:r>
          </a:p>
          <a:p>
            <a:pPr marL="171450" indent="-171450">
              <a:buFont typeface="Arial" panose="020B0604020202020204" pitchFamily="34" charset="0"/>
              <a:buChar char="•"/>
            </a:pPr>
            <a:r>
              <a:rPr lang="de-DE" baseline="0" dirty="0"/>
              <a:t>Steigert das Selbstwertgefühl</a:t>
            </a:r>
          </a:p>
          <a:p>
            <a:pPr marL="171450" indent="-171450">
              <a:buFont typeface="Arial" panose="020B0604020202020204" pitchFamily="34" charset="0"/>
              <a:buChar char="•"/>
            </a:pPr>
            <a:r>
              <a:rPr lang="de-DE" baseline="0" dirty="0"/>
              <a:t>Erhöht die Lernmotivation</a:t>
            </a:r>
          </a:p>
          <a:p>
            <a:pPr marL="171450" indent="-171450">
              <a:buFont typeface="Arial" panose="020B0604020202020204" pitchFamily="34" charset="0"/>
              <a:buChar char="•"/>
            </a:pPr>
            <a:endParaRPr lang="de-DE" baseline="0" dirty="0"/>
          </a:p>
          <a:p>
            <a:pPr marL="0" indent="0">
              <a:buFont typeface="Arial" panose="020B0604020202020204" pitchFamily="34" charset="0"/>
              <a:buNone/>
            </a:pPr>
            <a:r>
              <a:rPr lang="de-DE" baseline="0" dirty="0"/>
              <a:t>Für das Verhältnis zwischen Lehrenden und Lernenden:</a:t>
            </a:r>
          </a:p>
          <a:p>
            <a:pPr marL="171450" indent="-171450">
              <a:buFont typeface="Arial" panose="020B0604020202020204" pitchFamily="34" charset="0"/>
              <a:buChar char="•"/>
            </a:pPr>
            <a:r>
              <a:rPr lang="de-DE" baseline="0" dirty="0"/>
              <a:t>SF ermöglicht ein besseres Verständnis der Sch</a:t>
            </a:r>
          </a:p>
          <a:p>
            <a:pPr marL="171450" indent="-171450">
              <a:buFont typeface="Arial" panose="020B0604020202020204" pitchFamily="34" charset="0"/>
              <a:buChar char="•"/>
            </a:pPr>
            <a:r>
              <a:rPr lang="de-DE" baseline="0" dirty="0"/>
              <a:t>Vertieft die Beziehung zwischen L und Sch</a:t>
            </a:r>
          </a:p>
          <a:p>
            <a:pPr marL="0" indent="0">
              <a:buFont typeface="Arial" panose="020B0604020202020204" pitchFamily="34" charset="0"/>
              <a:buNone/>
            </a:pPr>
            <a:endParaRPr lang="de-DE" baseline="0" dirty="0"/>
          </a:p>
          <a:p>
            <a:pPr marL="0" indent="0">
              <a:buFont typeface="Arial" panose="020B0604020202020204" pitchFamily="34" charset="0"/>
              <a:buNone/>
            </a:pPr>
            <a:r>
              <a:rPr lang="de-DE" baseline="0" dirty="0"/>
              <a:t>Für den Unterricht:</a:t>
            </a:r>
          </a:p>
          <a:p>
            <a:pPr marL="171450" indent="-171450">
              <a:buFont typeface="Arial" panose="020B0604020202020204" pitchFamily="34" charset="0"/>
              <a:buChar char="•"/>
            </a:pPr>
            <a:r>
              <a:rPr lang="de-DE" baseline="0" dirty="0"/>
              <a:t>SF zeigt Verbesserungsmöglichkeiten auf und ermöglicht es. Lehren und lernen aufeinander abzustimmen</a:t>
            </a:r>
          </a:p>
          <a:p>
            <a:pPr marL="171450" indent="-171450">
              <a:buFont typeface="Arial" panose="020B0604020202020204" pitchFamily="34" charset="0"/>
              <a:buChar char="•"/>
            </a:pPr>
            <a:r>
              <a:rPr lang="de-DE" baseline="0" dirty="0"/>
              <a:t>Erhöht die Unterrichtsqualität</a:t>
            </a:r>
          </a:p>
          <a:p>
            <a:pPr marL="171450" indent="-171450">
              <a:buFont typeface="Arial" panose="020B0604020202020204" pitchFamily="34" charset="0"/>
              <a:buChar char="•"/>
            </a:pPr>
            <a:r>
              <a:rPr lang="de-DE" baseline="0" dirty="0"/>
              <a:t>Ermöglicht den Sch, Einfluss auf den Unterricht zu nehmen</a:t>
            </a:r>
          </a:p>
          <a:p>
            <a:pPr marL="171450" indent="-171450">
              <a:buFont typeface="Arial" panose="020B0604020202020204" pitchFamily="34" charset="0"/>
              <a:buChar char="•"/>
            </a:pPr>
            <a:endParaRPr lang="de-DE" baseline="0" dirty="0"/>
          </a:p>
          <a:p>
            <a:pPr marL="0" indent="0">
              <a:buFont typeface="Arial" panose="020B0604020202020204" pitchFamily="34" charset="0"/>
              <a:buNone/>
            </a:pPr>
            <a:r>
              <a:rPr lang="de-DE" baseline="0" dirty="0"/>
              <a:t>Für die Lehrkraft:</a:t>
            </a:r>
          </a:p>
          <a:p>
            <a:pPr marL="171450" indent="-171450">
              <a:buFont typeface="Arial" panose="020B0604020202020204" pitchFamily="34" charset="0"/>
              <a:buChar char="•"/>
            </a:pPr>
            <a:r>
              <a:rPr lang="de-DE" baseline="0" dirty="0"/>
              <a:t>SF führt zu einer realistischen Einschätzung der eigenen Arbeit</a:t>
            </a:r>
          </a:p>
          <a:p>
            <a:pPr marL="171450" indent="-171450">
              <a:buFont typeface="Arial" panose="020B0604020202020204" pitchFamily="34" charset="0"/>
              <a:buChar char="•"/>
            </a:pPr>
            <a:r>
              <a:rPr lang="de-DE" baseline="0" dirty="0"/>
              <a:t>Erhöht die Sensibilität der Lehrperson für die Schülerwahrnehmung</a:t>
            </a:r>
          </a:p>
          <a:p>
            <a:pPr marL="171450" indent="-171450">
              <a:buFont typeface="Arial" panose="020B0604020202020204" pitchFamily="34" charset="0"/>
              <a:buChar char="•"/>
            </a:pPr>
            <a:r>
              <a:rPr lang="de-DE" baseline="0" dirty="0"/>
              <a:t>Trägt zur Weiterentwicklung der Lehrerpersönlichkeit bei.</a:t>
            </a:r>
          </a:p>
        </p:txBody>
      </p:sp>
      <p:sp>
        <p:nvSpPr>
          <p:cNvPr id="4" name="Foliennummernplatzhalter 3"/>
          <p:cNvSpPr>
            <a:spLocks noGrp="1"/>
          </p:cNvSpPr>
          <p:nvPr>
            <p:ph type="sldNum" sz="quarter" idx="10"/>
          </p:nvPr>
        </p:nvSpPr>
        <p:spPr/>
        <p:txBody>
          <a:bodyPr/>
          <a:lstStyle/>
          <a:p>
            <a:fld id="{7A822863-E0AD-42A8-996D-74C59C77FE4F}" type="slidenum">
              <a:rPr lang="de-DE" smtClean="0"/>
              <a:t>7</a:t>
            </a:fld>
            <a:endParaRPr lang="de-DE" dirty="0"/>
          </a:p>
        </p:txBody>
      </p:sp>
    </p:spTree>
    <p:extLst>
      <p:ext uri="{BB962C8B-B14F-4D97-AF65-F5344CB8AC3E}">
        <p14:creationId xmlns:p14="http://schemas.microsoft.com/office/powerpoint/2010/main" val="24414446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Zu 1: günstig sind kurze Zeiträume</a:t>
            </a:r>
          </a:p>
          <a:p>
            <a:endParaRPr lang="de-DE" dirty="0"/>
          </a:p>
          <a:p>
            <a:r>
              <a:rPr lang="de-DE" dirty="0"/>
              <a:t>Zu 2 und 3: Unterricht kann besser auf die Lerngruppe abgestimmt werden</a:t>
            </a:r>
          </a:p>
          <a:p>
            <a:endParaRPr lang="de-DE" dirty="0"/>
          </a:p>
          <a:p>
            <a:r>
              <a:rPr lang="de-DE" dirty="0"/>
              <a:t>Zu 5:</a:t>
            </a:r>
            <a:r>
              <a:rPr lang="de-DE" baseline="0" dirty="0"/>
              <a:t> </a:t>
            </a:r>
            <a:r>
              <a:rPr lang="de-DE" dirty="0"/>
              <a:t>Bestimmte Aspekte wie Hausaufgaben, Verständlichkeit der Lehrersprache, ein Klassenprojekt, eine Sequenz, </a:t>
            </a:r>
          </a:p>
          <a:p>
            <a:endParaRPr lang="de-DE" dirty="0"/>
          </a:p>
          <a:p>
            <a:r>
              <a:rPr lang="de-DE" dirty="0"/>
              <a:t>Zu 6: Wernke &amp; Zierer, 2016: „Didaktisches Sechseck“</a:t>
            </a:r>
          </a:p>
        </p:txBody>
      </p:sp>
      <p:sp>
        <p:nvSpPr>
          <p:cNvPr id="4" name="Foliennummernplatzhalter 3"/>
          <p:cNvSpPr>
            <a:spLocks noGrp="1"/>
          </p:cNvSpPr>
          <p:nvPr>
            <p:ph type="sldNum" sz="quarter" idx="10"/>
          </p:nvPr>
        </p:nvSpPr>
        <p:spPr/>
        <p:txBody>
          <a:bodyPr/>
          <a:lstStyle/>
          <a:p>
            <a:fld id="{7A822863-E0AD-42A8-996D-74C59C77FE4F}" type="slidenum">
              <a:rPr lang="de-DE" smtClean="0"/>
              <a:t>8</a:t>
            </a:fld>
            <a:endParaRPr lang="de-DE" dirty="0"/>
          </a:p>
        </p:txBody>
      </p:sp>
    </p:spTree>
    <p:extLst>
      <p:ext uri="{BB962C8B-B14F-4D97-AF65-F5344CB8AC3E}">
        <p14:creationId xmlns:p14="http://schemas.microsoft.com/office/powerpoint/2010/main" val="3603268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L: Offen, echtes Interesse an den</a:t>
            </a:r>
            <a:r>
              <a:rPr lang="de-DE" baseline="0" dirty="0"/>
              <a:t> Rückmeldungen, grundsätzlich zu Veränderungen bereit.</a:t>
            </a:r>
          </a:p>
          <a:p>
            <a:r>
              <a:rPr lang="de-DE" dirty="0"/>
              <a:t>Sch: es handelt sich NICHT um eine Beurteilung</a:t>
            </a:r>
            <a:r>
              <a:rPr lang="de-DE" baseline="0" dirty="0"/>
              <a:t> der Lehrkraft; die Entscheidungshoheit über mögliche Konsequenzen bleibt bei der Lehrkraft</a:t>
            </a:r>
          </a:p>
          <a:p>
            <a:endParaRPr lang="de-DE" baseline="0" dirty="0"/>
          </a:p>
          <a:p>
            <a:r>
              <a:rPr lang="de-DE" sz="1200" dirty="0"/>
              <a:t>Zu positive Feedbackaspekte:</a:t>
            </a:r>
          </a:p>
          <a:p>
            <a:r>
              <a:rPr lang="de-DE" sz="1200" dirty="0"/>
              <a:t>Die Wirksamkeit</a:t>
            </a:r>
            <a:r>
              <a:rPr lang="de-DE" sz="1200" baseline="0" dirty="0"/>
              <a:t> des Feedbacks wird erhöht, wenn die Formulierung schon konstruktiv auf Verbesserungsmöglichkeiten abzielt. </a:t>
            </a:r>
            <a:r>
              <a:rPr lang="de-DE" sz="1200" dirty="0"/>
              <a:t> </a:t>
            </a:r>
            <a:endParaRPr lang="de-DE" dirty="0"/>
          </a:p>
        </p:txBody>
      </p:sp>
      <p:sp>
        <p:nvSpPr>
          <p:cNvPr id="4" name="Foliennummernplatzhalter 3"/>
          <p:cNvSpPr>
            <a:spLocks noGrp="1"/>
          </p:cNvSpPr>
          <p:nvPr>
            <p:ph type="sldNum" sz="quarter" idx="10"/>
          </p:nvPr>
        </p:nvSpPr>
        <p:spPr/>
        <p:txBody>
          <a:bodyPr/>
          <a:lstStyle/>
          <a:p>
            <a:fld id="{7A822863-E0AD-42A8-996D-74C59C77FE4F}" type="slidenum">
              <a:rPr lang="de-DE" smtClean="0"/>
              <a:t>9</a:t>
            </a:fld>
            <a:endParaRPr lang="de-DE" dirty="0"/>
          </a:p>
        </p:txBody>
      </p:sp>
    </p:spTree>
    <p:extLst>
      <p:ext uri="{BB962C8B-B14F-4D97-AF65-F5344CB8AC3E}">
        <p14:creationId xmlns:p14="http://schemas.microsoft.com/office/powerpoint/2010/main" val="492498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Empfehlungen:</a:t>
            </a:r>
          </a:p>
          <a:p>
            <a:pPr marL="171450" indent="-171450">
              <a:buFont typeface="Arial" panose="020B0604020202020204" pitchFamily="34" charset="0"/>
              <a:buChar char="•"/>
            </a:pPr>
            <a:r>
              <a:rPr lang="de-DE" b="0" dirty="0"/>
              <a:t>Das SF</a:t>
            </a:r>
            <a:r>
              <a:rPr lang="de-DE" b="0" baseline="0" dirty="0"/>
              <a:t> wird in der 1. Jgst oder in kombinieten ½ erst ab dem zweiten Schulhalbjahr eingeholt</a:t>
            </a:r>
          </a:p>
          <a:p>
            <a:pPr marL="171450" indent="-171450">
              <a:buFont typeface="Arial" panose="020B0604020202020204" pitchFamily="34" charset="0"/>
              <a:buChar char="•"/>
            </a:pPr>
            <a:r>
              <a:rPr lang="de-DE" b="0" baseline="0" dirty="0"/>
              <a:t>Die Anzahl der Fragen sind begrenzt (Aufmerksamkeitsspanne)</a:t>
            </a:r>
          </a:p>
          <a:p>
            <a:pPr marL="171450" indent="-171450">
              <a:buFont typeface="Arial" panose="020B0604020202020204" pitchFamily="34" charset="0"/>
              <a:buChar char="•"/>
            </a:pPr>
            <a:r>
              <a:rPr lang="de-DE" b="0" dirty="0"/>
              <a:t>Schlüsselbegriffe</a:t>
            </a:r>
            <a:r>
              <a:rPr lang="de-DE" b="0" baseline="0" dirty="0"/>
              <a:t> in den Items werden vor der Durchführung geklärt</a:t>
            </a:r>
          </a:p>
          <a:p>
            <a:pPr marL="171450" indent="-171450">
              <a:buFont typeface="Arial" panose="020B0604020202020204" pitchFamily="34" charset="0"/>
              <a:buChar char="•"/>
            </a:pPr>
            <a:r>
              <a:rPr lang="de-DE" b="0" baseline="0" dirty="0"/>
              <a:t>Fragen werde vorgelesen; die Sch bekommen Zeit zur Beantwortung, bevor die nächste Frage vorgelesen wird</a:t>
            </a:r>
          </a:p>
          <a:p>
            <a:pPr marL="171450" indent="-171450">
              <a:buFont typeface="Arial" panose="020B0604020202020204" pitchFamily="34" charset="0"/>
              <a:buChar char="•"/>
            </a:pPr>
            <a:r>
              <a:rPr lang="de-DE" b="0" baseline="0" dirty="0">
                <a:solidFill>
                  <a:srgbClr val="FF0000"/>
                </a:solidFill>
              </a:rPr>
              <a:t>Sollte der Einsatz von Fragebogen tatsächlich nicht möglich sein, werden im Seminar Alternativen erarbeitet, die der Leistungsfähigkeit der Sch entsprechen und z.B. eine hohe Anschaulichkeit aufweisen. Voraussetzung ist jedoch eine Form des SF zu wählen, die eine vollständige Dokumentation der Ergebnisse ermöglicht. </a:t>
            </a:r>
          </a:p>
        </p:txBody>
      </p:sp>
      <p:sp>
        <p:nvSpPr>
          <p:cNvPr id="4" name="Foliennummernplatzhalter 3"/>
          <p:cNvSpPr>
            <a:spLocks noGrp="1"/>
          </p:cNvSpPr>
          <p:nvPr>
            <p:ph type="sldNum" sz="quarter" idx="10"/>
          </p:nvPr>
        </p:nvSpPr>
        <p:spPr/>
        <p:txBody>
          <a:bodyPr/>
          <a:lstStyle/>
          <a:p>
            <a:fld id="{7A822863-E0AD-42A8-996D-74C59C77FE4F}" type="slidenum">
              <a:rPr lang="de-DE" smtClean="0"/>
              <a:t>10</a:t>
            </a:fld>
            <a:endParaRPr lang="de-DE" dirty="0"/>
          </a:p>
        </p:txBody>
      </p:sp>
    </p:spTree>
    <p:extLst>
      <p:ext uri="{BB962C8B-B14F-4D97-AF65-F5344CB8AC3E}">
        <p14:creationId xmlns:p14="http://schemas.microsoft.com/office/powerpoint/2010/main" val="6378078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Zu 1: Auswahl der Lerngruppe, Grundfrage: „Was will ich wissen?“, Überlegungen zum Thema und zur Zeitspanne, Wahl der geeigneten Methode</a:t>
            </a:r>
          </a:p>
          <a:p>
            <a:r>
              <a:rPr lang="de-DE" dirty="0"/>
              <a:t>Zu 2: Grundsätze: Freiwilligkeit, Anonymität und Datenschutz</a:t>
            </a:r>
          </a:p>
          <a:p>
            <a:pPr marL="0" marR="0" lvl="1" indent="0" algn="l" defTabSz="914400" rtl="0" eaLnBrk="1" fontAlgn="auto" latinLnBrk="0" hangingPunct="1">
              <a:lnSpc>
                <a:spcPct val="100000"/>
              </a:lnSpc>
              <a:spcBef>
                <a:spcPts val="0"/>
              </a:spcBef>
              <a:spcAft>
                <a:spcPts val="0"/>
              </a:spcAft>
              <a:buClrTx/>
              <a:buSzTx/>
              <a:buFontTx/>
              <a:buNone/>
              <a:tabLst/>
              <a:defRPr/>
            </a:pPr>
            <a:r>
              <a:rPr lang="de-DE" dirty="0"/>
              <a:t>Zu 3.2:</a:t>
            </a:r>
            <a:r>
              <a:rPr lang="de-DE" baseline="0" dirty="0"/>
              <a:t> Sind die Ergebnisse </a:t>
            </a:r>
            <a:r>
              <a:rPr lang="de-DE" sz="2100" dirty="0"/>
              <a:t>nachvollziehbar, für den Feedbacknehmer</a:t>
            </a:r>
            <a:r>
              <a:rPr lang="de-DE" sz="2100" baseline="0" dirty="0"/>
              <a:t> </a:t>
            </a:r>
            <a:r>
              <a:rPr lang="de-DE" sz="2100" dirty="0"/>
              <a:t>annehmbar, gibt es Klärungsbedarf, welche Handlungsalternativen bestehen für den Feedbacknehmer</a:t>
            </a:r>
          </a:p>
          <a:p>
            <a:r>
              <a:rPr lang="de-DE" dirty="0"/>
              <a:t>Zu</a:t>
            </a:r>
            <a:r>
              <a:rPr lang="de-DE" baseline="0" dirty="0"/>
              <a:t> 4: Mit wem kann/will der/die LAA wirklich offen über die Ergebnisse sprechen? Dafür nötig: Ausreichend Zeit!</a:t>
            </a:r>
            <a:endParaRPr lang="de-DE" dirty="0"/>
          </a:p>
          <a:p>
            <a:r>
              <a:rPr lang="de-DE" dirty="0"/>
              <a:t>Zu 5: Welche Ergebnisse sollen der Klasse wie gespiegelt werden? Zu welchem Zeitpunkten werden die Wahrnehmungen des Feedbacknehmers erläutert? Welcher Leitfaden bietet sich für das Gespräch an? Welche Punkte sind nicht verhandelbar? Welche Veränderungen sind für den Feedbacknehmer vorstellbar?</a:t>
            </a:r>
          </a:p>
          <a:p>
            <a:r>
              <a:rPr lang="de-DE" dirty="0"/>
              <a:t>Zu 6: Mit der Klasse, es wird eingeleitet durch die Vorstellung der Ergebnisse und mündet</a:t>
            </a:r>
            <a:r>
              <a:rPr lang="de-DE" baseline="0" dirty="0"/>
              <a:t> in Zielsetzungen für den künftigen Unterricht: Die entscheidende Frage lautet also: </a:t>
            </a:r>
            <a:r>
              <a:rPr lang="de-DE" b="1" baseline="0" dirty="0"/>
              <a:t>Welche Konsequenzen sind aus dem Feedback zu ziehen, damit Lern- und Lehrprozesse erfolgreicher werden?</a:t>
            </a:r>
          </a:p>
          <a:p>
            <a:r>
              <a:rPr lang="de-DE" b="0" baseline="0" dirty="0"/>
              <a:t>Zu 7. Nach gewissem zeitlichen Abstand: Überprüfung der Umsetzung zusammen mit er Klasse </a:t>
            </a:r>
          </a:p>
          <a:p>
            <a:endParaRPr lang="de-DE" b="0" baseline="0" dirty="0"/>
          </a:p>
          <a:p>
            <a:endParaRPr lang="de-DE" b="0" dirty="0"/>
          </a:p>
        </p:txBody>
      </p:sp>
      <p:sp>
        <p:nvSpPr>
          <p:cNvPr id="4" name="Foliennummernplatzhalter 3"/>
          <p:cNvSpPr>
            <a:spLocks noGrp="1"/>
          </p:cNvSpPr>
          <p:nvPr>
            <p:ph type="sldNum" sz="quarter" idx="10"/>
          </p:nvPr>
        </p:nvSpPr>
        <p:spPr/>
        <p:txBody>
          <a:bodyPr/>
          <a:lstStyle/>
          <a:p>
            <a:fld id="{7A822863-E0AD-42A8-996D-74C59C77FE4F}" type="slidenum">
              <a:rPr lang="de-DE" smtClean="0"/>
              <a:t>11</a:t>
            </a:fld>
            <a:endParaRPr lang="de-DE" dirty="0"/>
          </a:p>
        </p:txBody>
      </p:sp>
    </p:spTree>
    <p:extLst>
      <p:ext uri="{BB962C8B-B14F-4D97-AF65-F5344CB8AC3E}">
        <p14:creationId xmlns:p14="http://schemas.microsoft.com/office/powerpoint/2010/main" val="23597848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10" name="Rechtwinkliges Dreiec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el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de-DE"/>
              <a:t>Titelmasterformat durch Klicken bearbeiten</a:t>
            </a:r>
            <a:endParaRPr kumimoji="0" lang="en-US"/>
          </a:p>
        </p:txBody>
      </p:sp>
      <p:sp>
        <p:nvSpPr>
          <p:cNvPr id="17" name="Untertitel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de-DE"/>
              <a:t>Formatvorlage des Untertitelmasters durch Klicken bearbeiten</a:t>
            </a:r>
            <a:endParaRPr kumimoji="0" lang="en-US"/>
          </a:p>
        </p:txBody>
      </p:sp>
      <p:grpSp>
        <p:nvGrpSpPr>
          <p:cNvPr id="2" name="Gruppieren 1"/>
          <p:cNvGrpSpPr/>
          <p:nvPr/>
        </p:nvGrpSpPr>
        <p:grpSpPr>
          <a:xfrm>
            <a:off x="-3765" y="4953000"/>
            <a:ext cx="9147765" cy="1912088"/>
            <a:chOff x="-3765" y="4832896"/>
            <a:chExt cx="9147765" cy="2032192"/>
          </a:xfrm>
        </p:grpSpPr>
        <p:sp>
          <p:nvSpPr>
            <p:cNvPr id="7" name="Freihand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ihand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ihand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Gerade Verbindung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umsplatzhalter 29"/>
          <p:cNvSpPr>
            <a:spLocks noGrp="1"/>
          </p:cNvSpPr>
          <p:nvPr>
            <p:ph type="dt" sz="half" idx="10"/>
          </p:nvPr>
        </p:nvSpPr>
        <p:spPr/>
        <p:txBody>
          <a:bodyPr/>
          <a:lstStyle>
            <a:lvl1pPr>
              <a:defRPr>
                <a:solidFill>
                  <a:srgbClr val="FFFFFF"/>
                </a:solidFill>
              </a:defRPr>
            </a:lvl1pPr>
            <a:extLst/>
          </a:lstStyle>
          <a:p>
            <a:fld id="{D749541C-2488-4668-9FBE-5D30983368B4}" type="datetimeFigureOut">
              <a:rPr lang="de-DE" smtClean="0"/>
              <a:t>01.10.2019</a:t>
            </a:fld>
            <a:endParaRPr lang="de-DE" dirty="0"/>
          </a:p>
        </p:txBody>
      </p:sp>
      <p:sp>
        <p:nvSpPr>
          <p:cNvPr id="19" name="Fußzeilenplatzhalter 18"/>
          <p:cNvSpPr>
            <a:spLocks noGrp="1"/>
          </p:cNvSpPr>
          <p:nvPr>
            <p:ph type="ftr" sz="quarter" idx="11"/>
          </p:nvPr>
        </p:nvSpPr>
        <p:spPr/>
        <p:txBody>
          <a:bodyPr/>
          <a:lstStyle>
            <a:lvl1pPr>
              <a:defRPr>
                <a:solidFill>
                  <a:schemeClr val="accent1">
                    <a:tint val="20000"/>
                  </a:schemeClr>
                </a:solidFill>
              </a:defRPr>
            </a:lvl1pPr>
            <a:extLst/>
          </a:lstStyle>
          <a:p>
            <a:endParaRPr lang="de-DE" dirty="0"/>
          </a:p>
        </p:txBody>
      </p:sp>
      <p:sp>
        <p:nvSpPr>
          <p:cNvPr id="27" name="Foliennummernplatzhalter 26"/>
          <p:cNvSpPr>
            <a:spLocks noGrp="1"/>
          </p:cNvSpPr>
          <p:nvPr>
            <p:ph type="sldNum" sz="quarter" idx="12"/>
          </p:nvPr>
        </p:nvSpPr>
        <p:spPr/>
        <p:txBody>
          <a:bodyPr/>
          <a:lstStyle>
            <a:lvl1pPr>
              <a:defRPr>
                <a:solidFill>
                  <a:srgbClr val="FFFFFF"/>
                </a:solidFill>
              </a:defRPr>
            </a:lvl1pPr>
            <a:extLst/>
          </a:lstStyle>
          <a:p>
            <a:fld id="{BF085DAB-4F5B-4515-B57F-24B75124983B}" type="slidenum">
              <a:rPr lang="de-DE" smtClean="0"/>
              <a:t>‹Nr.›</a:t>
            </a:fld>
            <a:endParaRPr lang="de-D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a:t>Titelmasterformat durch Klicken bearbeiten</a:t>
            </a:r>
            <a:endParaRPr kumimoji="0" lang="en-US"/>
          </a:p>
        </p:txBody>
      </p:sp>
      <p:sp>
        <p:nvSpPr>
          <p:cNvPr id="3" name="Vertikaler Textplatzhalter 2"/>
          <p:cNvSpPr>
            <a:spLocks noGrp="1"/>
          </p:cNvSpPr>
          <p:nvPr>
            <p:ph type="body" orient="vert" idx="1"/>
          </p:nvPr>
        </p:nvSpPr>
        <p:spPr>
          <a:xfrm>
            <a:off x="457200" y="1481329"/>
            <a:ext cx="8229600" cy="4386071"/>
          </a:xfrm>
        </p:spPr>
        <p:txBody>
          <a:bodyPr vert="eaVert"/>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4" name="Datumsplatzhalter 3"/>
          <p:cNvSpPr>
            <a:spLocks noGrp="1"/>
          </p:cNvSpPr>
          <p:nvPr>
            <p:ph type="dt" sz="half" idx="10"/>
          </p:nvPr>
        </p:nvSpPr>
        <p:spPr/>
        <p:txBody>
          <a:bodyPr/>
          <a:lstStyle/>
          <a:p>
            <a:fld id="{D749541C-2488-4668-9FBE-5D30983368B4}" type="datetimeFigureOut">
              <a:rPr lang="de-DE" smtClean="0"/>
              <a:t>01.10.2019</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BF085DAB-4F5B-4515-B57F-24B75124983B}" type="slidenum">
              <a:rPr lang="de-DE" smtClean="0"/>
              <a:t>‹Nr.›</a:t>
            </a:fld>
            <a:endParaRPr lang="de-D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844013" y="274640"/>
            <a:ext cx="1777470" cy="5592761"/>
          </a:xfrm>
        </p:spPr>
        <p:txBody>
          <a:bodyPr vert="eaVert"/>
          <a:lstStyle/>
          <a:p>
            <a:r>
              <a:rPr kumimoji="0" lang="de-DE"/>
              <a:t>Titelmasterformat durch Klicken bearbeiten</a:t>
            </a:r>
            <a:endParaRPr kumimoji="0" lang="en-US"/>
          </a:p>
        </p:txBody>
      </p:sp>
      <p:sp>
        <p:nvSpPr>
          <p:cNvPr id="3" name="Vertikaler Textplatzhalter 2"/>
          <p:cNvSpPr>
            <a:spLocks noGrp="1"/>
          </p:cNvSpPr>
          <p:nvPr>
            <p:ph type="body" orient="vert" idx="1"/>
          </p:nvPr>
        </p:nvSpPr>
        <p:spPr>
          <a:xfrm>
            <a:off x="457200" y="274641"/>
            <a:ext cx="6324600" cy="5592760"/>
          </a:xfrm>
        </p:spPr>
        <p:txBody>
          <a:bodyPr vert="eaVert"/>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4" name="Datumsplatzhalter 3"/>
          <p:cNvSpPr>
            <a:spLocks noGrp="1"/>
          </p:cNvSpPr>
          <p:nvPr>
            <p:ph type="dt" sz="half" idx="10"/>
          </p:nvPr>
        </p:nvSpPr>
        <p:spPr/>
        <p:txBody>
          <a:bodyPr/>
          <a:lstStyle/>
          <a:p>
            <a:fld id="{D749541C-2488-4668-9FBE-5D30983368B4}" type="datetimeFigureOut">
              <a:rPr lang="de-DE" smtClean="0"/>
              <a:t>01.10.2019</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BF085DAB-4F5B-4515-B57F-24B75124983B}" type="slidenum">
              <a:rPr lang="de-DE" smtClean="0"/>
              <a:t>‹Nr.›</a:t>
            </a:fld>
            <a:endParaRPr lang="de-D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4" name="Datumsplatzhalter 3"/>
          <p:cNvSpPr>
            <a:spLocks noGrp="1"/>
          </p:cNvSpPr>
          <p:nvPr>
            <p:ph type="dt" sz="half" idx="10"/>
          </p:nvPr>
        </p:nvSpPr>
        <p:spPr/>
        <p:txBody>
          <a:bodyPr/>
          <a:lstStyle/>
          <a:p>
            <a:fld id="{D749541C-2488-4668-9FBE-5D30983368B4}" type="datetimeFigureOut">
              <a:rPr lang="de-DE" smtClean="0"/>
              <a:t>01.10.2019</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BF085DAB-4F5B-4515-B57F-24B75124983B}" type="slidenum">
              <a:rPr lang="de-DE" smtClean="0"/>
              <a:t>‹Nr.›</a:t>
            </a:fld>
            <a:endParaRPr lang="de-DE" dirty="0"/>
          </a:p>
        </p:txBody>
      </p:sp>
      <p:sp>
        <p:nvSpPr>
          <p:cNvPr id="7" name="Titel 6"/>
          <p:cNvSpPr>
            <a:spLocks noGrp="1"/>
          </p:cNvSpPr>
          <p:nvPr>
            <p:ph type="title"/>
          </p:nvPr>
        </p:nvSpPr>
        <p:spPr/>
        <p:txBody>
          <a:bodyPr rtlCol="0"/>
          <a:lstStyle/>
          <a:p>
            <a:r>
              <a:rPr kumimoji="0" lang="de-DE"/>
              <a:t>Titelmasterformat durch Klicken bearbeiten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bg>
      <p:bgRef idx="1002">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de-DE"/>
              <a:t>Titelmasterformat durch Klicken bearbeiten</a:t>
            </a:r>
            <a:endParaRPr kumimoji="0" lang="en-US"/>
          </a:p>
        </p:txBody>
      </p:sp>
      <p:sp>
        <p:nvSpPr>
          <p:cNvPr id="3" name="Textplatzhalt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de-DE"/>
              <a:t>Textmasterformat bearbeiten</a:t>
            </a:r>
          </a:p>
        </p:txBody>
      </p:sp>
      <p:sp>
        <p:nvSpPr>
          <p:cNvPr id="4" name="Datumsplatzhalter 3"/>
          <p:cNvSpPr>
            <a:spLocks noGrp="1"/>
          </p:cNvSpPr>
          <p:nvPr>
            <p:ph type="dt" sz="half" idx="10"/>
          </p:nvPr>
        </p:nvSpPr>
        <p:spPr/>
        <p:txBody>
          <a:bodyPr/>
          <a:lstStyle/>
          <a:p>
            <a:fld id="{D749541C-2488-4668-9FBE-5D30983368B4}" type="datetimeFigureOut">
              <a:rPr lang="de-DE" smtClean="0"/>
              <a:t>01.10.2019</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BF085DAB-4F5B-4515-B57F-24B75124983B}" type="slidenum">
              <a:rPr lang="de-DE" smtClean="0"/>
              <a:t>‹Nr.›</a:t>
            </a:fld>
            <a:endParaRPr lang="de-DE" dirty="0"/>
          </a:p>
        </p:txBody>
      </p:sp>
      <p:sp>
        <p:nvSpPr>
          <p:cNvPr id="7" name="Eingekerbter Richtungspfeil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Eingekerbter Richtungspfeil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bg>
      <p:bgRef idx="1002">
        <a:schemeClr val="bg1"/>
      </p:bgRef>
    </p:bg>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4" name="Inhaltsplatzhalt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5" name="Datumsplatzhalter 4"/>
          <p:cNvSpPr>
            <a:spLocks noGrp="1"/>
          </p:cNvSpPr>
          <p:nvPr>
            <p:ph type="dt" sz="half" idx="10"/>
          </p:nvPr>
        </p:nvSpPr>
        <p:spPr/>
        <p:txBody>
          <a:bodyPr/>
          <a:lstStyle/>
          <a:p>
            <a:fld id="{D749541C-2488-4668-9FBE-5D30983368B4}" type="datetimeFigureOut">
              <a:rPr lang="de-DE" smtClean="0"/>
              <a:t>01.10.2019</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BF085DAB-4F5B-4515-B57F-24B75124983B}" type="slidenum">
              <a:rPr lang="de-DE" smtClean="0"/>
              <a:t>‹Nr.›</a:t>
            </a:fld>
            <a:endParaRPr lang="de-DE" dirty="0"/>
          </a:p>
        </p:txBody>
      </p:sp>
      <p:sp>
        <p:nvSpPr>
          <p:cNvPr id="8" name="Titel 7"/>
          <p:cNvSpPr>
            <a:spLocks noGrp="1"/>
          </p:cNvSpPr>
          <p:nvPr>
            <p:ph type="title"/>
          </p:nvPr>
        </p:nvSpPr>
        <p:spPr/>
        <p:txBody>
          <a:bodyPr rtlCol="0"/>
          <a:lstStyle/>
          <a:p>
            <a:r>
              <a:rPr kumimoji="0" lang="de-DE"/>
              <a:t>Titelmasterformat durch Klicken bearbeiten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8229600" cy="1143000"/>
          </a:xfrm>
        </p:spPr>
        <p:txBody>
          <a:bodyPr anchor="ctr"/>
          <a:lstStyle>
            <a:lvl1pPr>
              <a:defRPr/>
            </a:lvl1pPr>
            <a:extLst/>
          </a:lstStyle>
          <a:p>
            <a:r>
              <a:rPr kumimoji="0" lang="de-DE"/>
              <a:t>Titelmasterformat durch Klicken bearbeiten</a:t>
            </a:r>
            <a:endParaRPr kumimoji="0" lang="en-US"/>
          </a:p>
        </p:txBody>
      </p:sp>
      <p:sp>
        <p:nvSpPr>
          <p:cNvPr id="3" name="Textplatzhalt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de-DE"/>
              <a:t>Textmasterformat bearbeiten</a:t>
            </a:r>
          </a:p>
        </p:txBody>
      </p:sp>
      <p:sp>
        <p:nvSpPr>
          <p:cNvPr id="4" name="Textplatzhalt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de-DE"/>
              <a:t>Textmasterformat bearbeiten</a:t>
            </a:r>
          </a:p>
        </p:txBody>
      </p:sp>
      <p:sp>
        <p:nvSpPr>
          <p:cNvPr id="5" name="Inhaltsplatzhalt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6" name="Inhaltsplatzhalt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7" name="Datumsplatzhalter 6"/>
          <p:cNvSpPr>
            <a:spLocks noGrp="1"/>
          </p:cNvSpPr>
          <p:nvPr>
            <p:ph type="dt" sz="half" idx="10"/>
          </p:nvPr>
        </p:nvSpPr>
        <p:spPr/>
        <p:txBody>
          <a:bodyPr/>
          <a:lstStyle/>
          <a:p>
            <a:fld id="{D749541C-2488-4668-9FBE-5D30983368B4}" type="datetimeFigureOut">
              <a:rPr lang="de-DE" smtClean="0"/>
              <a:t>01.10.2019</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BF085DAB-4F5B-4515-B57F-24B75124983B}" type="slidenum">
              <a:rPr lang="de-DE" smtClean="0"/>
              <a:t>‹Nr.›</a:t>
            </a:fld>
            <a:endParaRPr lang="de-DE"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bg>
      <p:bgRef idx="1002">
        <a:schemeClr val="bg1"/>
      </p:bgRef>
    </p:bg>
    <p:spTree>
      <p:nvGrpSpPr>
        <p:cNvPr id="1" name=""/>
        <p:cNvGrpSpPr/>
        <p:nvPr/>
      </p:nvGrpSpPr>
      <p:grpSpPr>
        <a:xfrm>
          <a:off x="0" y="0"/>
          <a:ext cx="0" cy="0"/>
          <a:chOff x="0" y="0"/>
          <a:chExt cx="0" cy="0"/>
        </a:xfrm>
      </p:grpSpPr>
      <p:sp>
        <p:nvSpPr>
          <p:cNvPr id="3" name="Datumsplatzhalter 2"/>
          <p:cNvSpPr>
            <a:spLocks noGrp="1"/>
          </p:cNvSpPr>
          <p:nvPr>
            <p:ph type="dt" sz="half" idx="10"/>
          </p:nvPr>
        </p:nvSpPr>
        <p:spPr/>
        <p:txBody>
          <a:bodyPr/>
          <a:lstStyle/>
          <a:p>
            <a:fld id="{D749541C-2488-4668-9FBE-5D30983368B4}" type="datetimeFigureOut">
              <a:rPr lang="de-DE" smtClean="0"/>
              <a:t>01.10.2019</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BF085DAB-4F5B-4515-B57F-24B75124983B}" type="slidenum">
              <a:rPr lang="de-DE" smtClean="0"/>
              <a:t>‹Nr.›</a:t>
            </a:fld>
            <a:endParaRPr lang="de-DE" dirty="0"/>
          </a:p>
        </p:txBody>
      </p:sp>
      <p:sp>
        <p:nvSpPr>
          <p:cNvPr id="6" name="Titel 5"/>
          <p:cNvSpPr>
            <a:spLocks noGrp="1"/>
          </p:cNvSpPr>
          <p:nvPr>
            <p:ph type="title"/>
          </p:nvPr>
        </p:nvSpPr>
        <p:spPr/>
        <p:txBody>
          <a:bodyPr rtlCol="0"/>
          <a:lstStyle/>
          <a:p>
            <a:r>
              <a:rPr kumimoji="0" lang="de-DE"/>
              <a:t>Titelmasterformat durch Klicken bearbeiten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D749541C-2488-4668-9FBE-5D30983368B4}" type="datetimeFigureOut">
              <a:rPr lang="de-DE" smtClean="0"/>
              <a:t>01.10.2019</a:t>
            </a:fld>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BF085DAB-4F5B-4515-B57F-24B75124983B}" type="slidenum">
              <a:rPr lang="de-DE" smtClean="0"/>
              <a:t>‹Nr.›</a:t>
            </a:fld>
            <a:endParaRPr lang="de-D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de-DE"/>
              <a:t>Titelmasterformat durch Klicken bearbeiten</a:t>
            </a:r>
            <a:endParaRPr kumimoji="0" lang="en-US"/>
          </a:p>
        </p:txBody>
      </p:sp>
      <p:sp>
        <p:nvSpPr>
          <p:cNvPr id="3" name="Textplatzhalt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de-DE"/>
              <a:t>Textmasterformat bearbeiten</a:t>
            </a:r>
          </a:p>
        </p:txBody>
      </p:sp>
      <p:sp>
        <p:nvSpPr>
          <p:cNvPr id="4" name="Inhaltsplatzhalt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5" name="Datumsplatzhalter 4"/>
          <p:cNvSpPr>
            <a:spLocks noGrp="1"/>
          </p:cNvSpPr>
          <p:nvPr>
            <p:ph type="dt" sz="half" idx="10"/>
          </p:nvPr>
        </p:nvSpPr>
        <p:spPr>
          <a:xfrm>
            <a:off x="6727032" y="6407944"/>
            <a:ext cx="1920240" cy="365760"/>
          </a:xfrm>
        </p:spPr>
        <p:txBody>
          <a:bodyPr/>
          <a:lstStyle/>
          <a:p>
            <a:fld id="{D749541C-2488-4668-9FBE-5D30983368B4}" type="datetimeFigureOut">
              <a:rPr lang="de-DE" smtClean="0"/>
              <a:t>01.10.2019</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BF085DAB-4F5B-4515-B57F-24B75124983B}" type="slidenum">
              <a:rPr lang="de-DE" smtClean="0"/>
              <a:t>‹Nr.›</a:t>
            </a:fld>
            <a:endParaRPr lang="de-DE"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bg>
      <p:bgRef idx="1002">
        <a:schemeClr val="bg1"/>
      </p:bgRef>
    </p:bg>
    <p:spTree>
      <p:nvGrpSpPr>
        <p:cNvPr id="1" name=""/>
        <p:cNvGrpSpPr/>
        <p:nvPr/>
      </p:nvGrpSpPr>
      <p:grpSpPr>
        <a:xfrm>
          <a:off x="0" y="0"/>
          <a:ext cx="0" cy="0"/>
          <a:chOff x="0" y="0"/>
          <a:chExt cx="0" cy="0"/>
        </a:xfrm>
      </p:grpSpPr>
      <p:sp>
        <p:nvSpPr>
          <p:cNvPr id="4" name="Textplatzhalt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de-DE"/>
              <a:t>Textmasterformat bearbeiten</a:t>
            </a:r>
          </a:p>
        </p:txBody>
      </p:sp>
      <p:sp>
        <p:nvSpPr>
          <p:cNvPr id="3" name="Bildplatzhalt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de-DE" dirty="0"/>
              <a:t>Bild durch Klicken auf Symbol hinzufügen</a:t>
            </a:r>
            <a:endParaRPr kumimoji="0" lang="en-US" dirty="0"/>
          </a:p>
        </p:txBody>
      </p:sp>
      <p:sp>
        <p:nvSpPr>
          <p:cNvPr id="5" name="Datumsplatzhalter 4"/>
          <p:cNvSpPr>
            <a:spLocks noGrp="1"/>
          </p:cNvSpPr>
          <p:nvPr>
            <p:ph type="dt" sz="half" idx="10"/>
          </p:nvPr>
        </p:nvSpPr>
        <p:spPr/>
        <p:txBody>
          <a:bodyPr/>
          <a:lstStyle>
            <a:lvl1pPr>
              <a:defRPr>
                <a:solidFill>
                  <a:schemeClr val="tx1"/>
                </a:solidFill>
              </a:defRPr>
            </a:lvl1pPr>
            <a:extLst/>
          </a:lstStyle>
          <a:p>
            <a:fld id="{D749541C-2488-4668-9FBE-5D30983368B4}" type="datetimeFigureOut">
              <a:rPr lang="de-DE" smtClean="0"/>
              <a:t>01.10.2019</a:t>
            </a:fld>
            <a:endParaRPr lang="de-DE" dirty="0"/>
          </a:p>
        </p:txBody>
      </p:sp>
      <p:sp>
        <p:nvSpPr>
          <p:cNvPr id="6" name="Fußzeilenplatzhalt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de-DE" dirty="0"/>
          </a:p>
        </p:txBody>
      </p:sp>
      <p:sp>
        <p:nvSpPr>
          <p:cNvPr id="7" name="Foliennummernplatzhalter 6"/>
          <p:cNvSpPr>
            <a:spLocks noGrp="1"/>
          </p:cNvSpPr>
          <p:nvPr>
            <p:ph type="sldNum" sz="quarter" idx="12"/>
          </p:nvPr>
        </p:nvSpPr>
        <p:spPr/>
        <p:txBody>
          <a:bodyPr/>
          <a:lstStyle>
            <a:lvl1pPr>
              <a:defRPr>
                <a:solidFill>
                  <a:schemeClr val="tx1"/>
                </a:solidFill>
              </a:defRPr>
            </a:lvl1pPr>
            <a:extLst/>
          </a:lstStyle>
          <a:p>
            <a:fld id="{BF085DAB-4F5B-4515-B57F-24B75124983B}" type="slidenum">
              <a:rPr lang="de-DE" smtClean="0"/>
              <a:t>‹Nr.›</a:t>
            </a:fld>
            <a:endParaRPr lang="de-DE" dirty="0"/>
          </a:p>
        </p:txBody>
      </p:sp>
      <p:sp>
        <p:nvSpPr>
          <p:cNvPr id="2" name="Titel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de-DE"/>
              <a:t>Titelmasterformat durch Klicken bearbeiten</a:t>
            </a:r>
            <a:endParaRPr kumimoji="0" lang="en-US"/>
          </a:p>
        </p:txBody>
      </p:sp>
      <p:sp>
        <p:nvSpPr>
          <p:cNvPr id="8" name="Freihand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ihand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echtwinkliges Dreieck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Gerade Verbindung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Eingekerbter Richtungspfeil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Eingekerbter Richtungspfeil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ihand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ihand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echtwinkliges Dreieck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Gerade Verbindung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elplatzhalt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de-DE"/>
              <a:t>Titelmasterformat durch Klicken bearbeiten</a:t>
            </a:r>
            <a:endParaRPr kumimoji="0" lang="en-US"/>
          </a:p>
        </p:txBody>
      </p:sp>
      <p:sp>
        <p:nvSpPr>
          <p:cNvPr id="30" name="Textplatzhalt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de-DE"/>
              <a:t>Textmasterformat bearbeiten</a:t>
            </a:r>
          </a:p>
          <a:p>
            <a:pPr lvl="1" eaLnBrk="1" latinLnBrk="0" hangingPunct="1"/>
            <a:r>
              <a:rPr kumimoji="0" lang="de-DE"/>
              <a:t>Zweite Ebene</a:t>
            </a:r>
          </a:p>
          <a:p>
            <a:pPr lvl="2" eaLnBrk="1" latinLnBrk="0" hangingPunct="1"/>
            <a:r>
              <a:rPr kumimoji="0" lang="de-DE"/>
              <a:t>Dritte Ebene</a:t>
            </a:r>
          </a:p>
          <a:p>
            <a:pPr lvl="3" eaLnBrk="1" latinLnBrk="0" hangingPunct="1"/>
            <a:r>
              <a:rPr kumimoji="0" lang="de-DE"/>
              <a:t>Vierte Ebene</a:t>
            </a:r>
          </a:p>
          <a:p>
            <a:pPr lvl="4" eaLnBrk="1" latinLnBrk="0" hangingPunct="1"/>
            <a:r>
              <a:rPr kumimoji="0" lang="de-DE"/>
              <a:t>Fünfte Ebene</a:t>
            </a:r>
            <a:endParaRPr kumimoji="0" lang="en-US"/>
          </a:p>
        </p:txBody>
      </p:sp>
      <p:sp>
        <p:nvSpPr>
          <p:cNvPr id="10" name="Datumsplatzhalt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749541C-2488-4668-9FBE-5D30983368B4}" type="datetimeFigureOut">
              <a:rPr lang="de-DE" smtClean="0"/>
              <a:t>01.10.2019</a:t>
            </a:fld>
            <a:endParaRPr lang="de-DE" dirty="0"/>
          </a:p>
        </p:txBody>
      </p:sp>
      <p:sp>
        <p:nvSpPr>
          <p:cNvPr id="22" name="Fußzeilenplatzhalt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de-DE" dirty="0"/>
          </a:p>
        </p:txBody>
      </p:sp>
      <p:sp>
        <p:nvSpPr>
          <p:cNvPr id="18" name="Foliennummernplatzhalt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F085DAB-4F5B-4515-B57F-24B75124983B}" type="slidenum">
              <a:rPr lang="de-DE" smtClean="0"/>
              <a:t>‹Nr.›</a:t>
            </a:fld>
            <a:endParaRPr lang="de-DE"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p:txBody>
          <a:bodyPr>
            <a:normAutofit fontScale="90000"/>
          </a:bodyPr>
          <a:lstStyle/>
          <a:p>
            <a:pPr algn="ctr"/>
            <a:r>
              <a:rPr lang="de-DE" dirty="0"/>
              <a:t> </a:t>
            </a:r>
            <a:br>
              <a:rPr lang="de-DE" dirty="0"/>
            </a:br>
            <a:r>
              <a:rPr lang="de-DE" dirty="0"/>
              <a:t>Schüler-Feedback in der </a:t>
            </a:r>
            <a:br>
              <a:rPr lang="de-DE" dirty="0"/>
            </a:br>
            <a:r>
              <a:rPr lang="de-DE" dirty="0"/>
              <a:t>2. Phase der Lehrerbildung</a:t>
            </a:r>
          </a:p>
        </p:txBody>
      </p:sp>
      <p:sp>
        <p:nvSpPr>
          <p:cNvPr id="5" name="Untertitel 4"/>
          <p:cNvSpPr>
            <a:spLocks noGrp="1"/>
          </p:cNvSpPr>
          <p:nvPr>
            <p:ph type="subTitle" idx="1"/>
          </p:nvPr>
        </p:nvSpPr>
        <p:spPr>
          <a:xfrm>
            <a:off x="685800" y="3573016"/>
            <a:ext cx="7772400" cy="1617593"/>
          </a:xfrm>
        </p:spPr>
        <p:txBody>
          <a:bodyPr>
            <a:normAutofit/>
          </a:bodyPr>
          <a:lstStyle/>
          <a:p>
            <a:endParaRPr lang="de-DE" sz="1400" dirty="0"/>
          </a:p>
        </p:txBody>
      </p:sp>
    </p:spTree>
    <p:extLst>
      <p:ext uri="{BB962C8B-B14F-4D97-AF65-F5344CB8AC3E}">
        <p14:creationId xmlns:p14="http://schemas.microsoft.com/office/powerpoint/2010/main" val="20729915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r>
              <a:rPr lang="de-DE" sz="2500" dirty="0"/>
              <a:t>Voraussetzung: grundlegende Lesefertigkeiten</a:t>
            </a:r>
          </a:p>
          <a:p>
            <a:r>
              <a:rPr lang="de-DE" sz="2500" dirty="0"/>
              <a:t>Feedbackerhebung muss immer (1. Klasse, bei Schülern mit nichtdeutscher Muttersprache, Inklusion etc.) adaptiv gestaltet sein</a:t>
            </a:r>
          </a:p>
        </p:txBody>
      </p:sp>
      <p:sp>
        <p:nvSpPr>
          <p:cNvPr id="3" name="Titel 2"/>
          <p:cNvSpPr>
            <a:spLocks noGrp="1"/>
          </p:cNvSpPr>
          <p:nvPr>
            <p:ph type="title"/>
          </p:nvPr>
        </p:nvSpPr>
        <p:spPr/>
        <p:txBody>
          <a:bodyPr>
            <a:normAutofit/>
          </a:bodyPr>
          <a:lstStyle/>
          <a:p>
            <a:pPr algn="ctr"/>
            <a:r>
              <a:rPr lang="de-DE" sz="2500" dirty="0"/>
              <a:t>Welche Besonderheiten müssen an der Grundschule beachtet werden?</a:t>
            </a:r>
          </a:p>
        </p:txBody>
      </p:sp>
    </p:spTree>
    <p:extLst>
      <p:ext uri="{BB962C8B-B14F-4D97-AF65-F5344CB8AC3E}">
        <p14:creationId xmlns:p14="http://schemas.microsoft.com/office/powerpoint/2010/main" val="2564542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pPr marL="566928" indent="-457200">
              <a:buFont typeface="+mj-lt"/>
              <a:buAutoNum type="arabicPeriod"/>
            </a:pPr>
            <a:r>
              <a:rPr lang="de-DE" sz="2500" dirty="0"/>
              <a:t>Planung des Feedbacks durch die Lehrkraft</a:t>
            </a:r>
          </a:p>
          <a:p>
            <a:pPr marL="566928" indent="-457200">
              <a:buFont typeface="+mj-lt"/>
              <a:buAutoNum type="arabicPeriod"/>
            </a:pPr>
            <a:r>
              <a:rPr lang="de-DE" sz="2500" dirty="0"/>
              <a:t>Durchführung des Feedbacks</a:t>
            </a:r>
          </a:p>
          <a:p>
            <a:pPr marL="566928" indent="-457200">
              <a:buFont typeface="+mj-lt"/>
              <a:buAutoNum type="arabicPeriod"/>
            </a:pPr>
            <a:r>
              <a:rPr lang="de-DE" sz="2500" dirty="0"/>
              <a:t>Auswertung</a:t>
            </a:r>
          </a:p>
          <a:p>
            <a:pPr marL="822960" lvl="1" indent="-457200"/>
            <a:r>
              <a:rPr lang="de-DE" sz="2100" dirty="0"/>
              <a:t>Quantitative Auswertung der Ergebnisse durch die Lehrkraft</a:t>
            </a:r>
          </a:p>
          <a:p>
            <a:pPr marL="822960" lvl="1" indent="-457200"/>
            <a:r>
              <a:rPr lang="de-DE" sz="2100" dirty="0"/>
              <a:t>Phase der Reflexion über die Ergebnisse </a:t>
            </a:r>
          </a:p>
          <a:p>
            <a:pPr marL="566928" indent="-457200">
              <a:buFont typeface="+mj-lt"/>
              <a:buAutoNum type="arabicPeriod"/>
            </a:pPr>
            <a:r>
              <a:rPr lang="de-DE" sz="2500" dirty="0"/>
              <a:t>LAA: Gespräch über die Ergebnisse mit einem Kollegen oder einer Kollegin des Vertrauens</a:t>
            </a:r>
          </a:p>
          <a:p>
            <a:pPr marL="566928" indent="-457200">
              <a:buFont typeface="+mj-lt"/>
              <a:buAutoNum type="arabicPeriod"/>
            </a:pPr>
            <a:r>
              <a:rPr lang="de-DE" sz="2500" dirty="0"/>
              <a:t>Vorbereitung des Auswertungsgesprächs</a:t>
            </a:r>
          </a:p>
          <a:p>
            <a:pPr marL="566928" indent="-457200">
              <a:buFont typeface="+mj-lt"/>
              <a:buAutoNum type="arabicPeriod"/>
            </a:pPr>
            <a:r>
              <a:rPr lang="de-DE" sz="2500" dirty="0"/>
              <a:t>Auswertungsgespräch mit der Klasse</a:t>
            </a:r>
          </a:p>
          <a:p>
            <a:pPr marL="566928" indent="-457200">
              <a:buFont typeface="+mj-lt"/>
              <a:buAutoNum type="arabicPeriod"/>
            </a:pPr>
            <a:r>
              <a:rPr lang="de-DE" sz="2500" dirty="0"/>
              <a:t>Überprüfung</a:t>
            </a:r>
          </a:p>
          <a:p>
            <a:pPr marL="822960" lvl="1" indent="-457200"/>
            <a:endParaRPr lang="de-DE" sz="2100" dirty="0"/>
          </a:p>
        </p:txBody>
      </p:sp>
      <p:sp>
        <p:nvSpPr>
          <p:cNvPr id="3" name="Titel 2"/>
          <p:cNvSpPr>
            <a:spLocks noGrp="1"/>
          </p:cNvSpPr>
          <p:nvPr>
            <p:ph type="title"/>
          </p:nvPr>
        </p:nvSpPr>
        <p:spPr/>
        <p:txBody>
          <a:bodyPr>
            <a:normAutofit/>
          </a:bodyPr>
          <a:lstStyle/>
          <a:p>
            <a:pPr algn="ctr"/>
            <a:r>
              <a:rPr lang="de-DE" sz="2500" dirty="0"/>
              <a:t>Wie wird Schüler-Feedback durchgeführt?</a:t>
            </a:r>
          </a:p>
        </p:txBody>
      </p:sp>
    </p:spTree>
    <p:extLst>
      <p:ext uri="{BB962C8B-B14F-4D97-AF65-F5344CB8AC3E}">
        <p14:creationId xmlns:p14="http://schemas.microsoft.com/office/powerpoint/2010/main" val="27488186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r>
              <a:rPr lang="de-DE" sz="2500" dirty="0"/>
              <a:t>Zeitpunkt der Besprechung: kurz vor dem Auswertungsgespräch mit der Klasse</a:t>
            </a:r>
          </a:p>
          <a:p>
            <a:r>
              <a:rPr lang="de-DE" sz="2500" dirty="0"/>
              <a:t>Wahl der Lehrkraft: eine Person des Vertrauens mit hinreichenden Kompetenzen und positiver Grundhaltung bezügl. des Schüler-Feedbacks</a:t>
            </a:r>
          </a:p>
          <a:p>
            <a:r>
              <a:rPr lang="de-DE" sz="2500" dirty="0"/>
              <a:t>Gesprächsinhalte sind vertraulich zu behandeln</a:t>
            </a:r>
          </a:p>
          <a:p>
            <a:r>
              <a:rPr lang="de-DE" sz="2500" dirty="0"/>
              <a:t>Ergebnisse fließen NICHT in die Beurteilung der/des LAA ein</a:t>
            </a:r>
          </a:p>
          <a:p>
            <a:r>
              <a:rPr lang="de-DE" sz="2500" dirty="0"/>
              <a:t>Differenzierte Inhalte der Besprechung</a:t>
            </a:r>
          </a:p>
        </p:txBody>
      </p:sp>
      <p:sp>
        <p:nvSpPr>
          <p:cNvPr id="3" name="Titel 2"/>
          <p:cNvSpPr>
            <a:spLocks noGrp="1"/>
          </p:cNvSpPr>
          <p:nvPr>
            <p:ph type="title"/>
          </p:nvPr>
        </p:nvSpPr>
        <p:spPr/>
        <p:txBody>
          <a:bodyPr>
            <a:normAutofit/>
          </a:bodyPr>
          <a:lstStyle/>
          <a:p>
            <a:pPr algn="ctr"/>
            <a:r>
              <a:rPr lang="de-DE" sz="2500" dirty="0"/>
              <a:t>Wie kann die</a:t>
            </a:r>
            <a:r>
              <a:rPr lang="de-DE" sz="2500" dirty="0">
                <a:solidFill>
                  <a:schemeClr val="tx1"/>
                </a:solidFill>
              </a:rPr>
              <a:t> </a:t>
            </a:r>
            <a:r>
              <a:rPr lang="de-DE" sz="2500" dirty="0" smtClean="0"/>
              <a:t>Besprechung </a:t>
            </a:r>
            <a:r>
              <a:rPr lang="de-DE" sz="2500" dirty="0"/>
              <a:t>des Feedbacks mit einer Lehrkraft der Wahl erfolgen?</a:t>
            </a:r>
          </a:p>
        </p:txBody>
      </p:sp>
    </p:spTree>
    <p:extLst>
      <p:ext uri="{BB962C8B-B14F-4D97-AF65-F5344CB8AC3E}">
        <p14:creationId xmlns:p14="http://schemas.microsoft.com/office/powerpoint/2010/main" val="117898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r>
              <a:rPr lang="de-DE" sz="2500" dirty="0"/>
              <a:t>Der Feedbackgeber ist darauf hinzuweisen, dass er um die Rückmeldung gebeten wird</a:t>
            </a:r>
          </a:p>
          <a:p>
            <a:r>
              <a:rPr lang="de-DE" sz="2500" dirty="0"/>
              <a:t>Die anonyme Rückmeldung ist wichtig, um ein möglichst objektives Feedback zu erhalten; eine offene Aussprache ist unverzichtbar</a:t>
            </a:r>
          </a:p>
          <a:p>
            <a:r>
              <a:rPr lang="de-DE" sz="2500" dirty="0"/>
              <a:t>Das gesamte Verfahren liegt in der Hand des Feedbacknehmers; mit dem angebotenen Tool werden keine personenbezogenen, sondern nur klassenweise aggregierte Daten erhoben</a:t>
            </a:r>
          </a:p>
          <a:p>
            <a:r>
              <a:rPr lang="de-DE" sz="2500" dirty="0"/>
              <a:t>Für die Speicherung dieser Daten gelten die datenschutzrechtlichen Bestimmungen der Schule</a:t>
            </a:r>
          </a:p>
        </p:txBody>
      </p:sp>
      <p:sp>
        <p:nvSpPr>
          <p:cNvPr id="3" name="Titel 2"/>
          <p:cNvSpPr>
            <a:spLocks noGrp="1"/>
          </p:cNvSpPr>
          <p:nvPr>
            <p:ph type="title"/>
          </p:nvPr>
        </p:nvSpPr>
        <p:spPr/>
        <p:txBody>
          <a:bodyPr>
            <a:normAutofit/>
          </a:bodyPr>
          <a:lstStyle/>
          <a:p>
            <a:pPr algn="ctr"/>
            <a:r>
              <a:rPr lang="de-DE" sz="2500" dirty="0"/>
              <a:t>Wie steht es um Freiwilligkeit, Anonymität und Datenschutz?</a:t>
            </a:r>
          </a:p>
        </p:txBody>
      </p:sp>
    </p:spTree>
    <p:extLst>
      <p:ext uri="{BB962C8B-B14F-4D97-AF65-F5344CB8AC3E}">
        <p14:creationId xmlns:p14="http://schemas.microsoft.com/office/powerpoint/2010/main" val="4263600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fontScale="92500" lnSpcReduction="10000"/>
          </a:bodyPr>
          <a:lstStyle/>
          <a:p>
            <a:pPr marL="566928" indent="-457200">
              <a:buFont typeface="+mj-lt"/>
              <a:buAutoNum type="arabicPeriod"/>
            </a:pPr>
            <a:r>
              <a:rPr lang="de-DE" sz="2500" dirty="0"/>
              <a:t>Bereitstellung von Materialien für die teilnehmenden Seminare</a:t>
            </a:r>
          </a:p>
          <a:p>
            <a:pPr marL="566928" indent="-457200">
              <a:buFont typeface="+mj-lt"/>
              <a:buAutoNum type="arabicPeriod"/>
            </a:pPr>
            <a:r>
              <a:rPr lang="de-DE" sz="2500" dirty="0"/>
              <a:t>Einführung in das Thema und Vorbereitung des Schüler-Feedbacks im Seminar</a:t>
            </a:r>
          </a:p>
          <a:p>
            <a:pPr marL="566928" indent="-457200">
              <a:buFont typeface="+mj-lt"/>
              <a:buAutoNum type="arabicPeriod"/>
            </a:pPr>
            <a:r>
              <a:rPr lang="de-DE" sz="2500" dirty="0"/>
              <a:t>Durchführung des ersten Schülerfeedbacks in der Klasse</a:t>
            </a:r>
          </a:p>
          <a:p>
            <a:pPr marL="566928" indent="-457200">
              <a:buFont typeface="+mj-lt"/>
              <a:buAutoNum type="arabicPeriod"/>
            </a:pPr>
            <a:r>
              <a:rPr lang="de-DE" sz="2500" dirty="0"/>
              <a:t>Erfahrungsaustausch im Seminar, jedoch nicht über konkrete Rückmeldungen der SuS</a:t>
            </a:r>
          </a:p>
          <a:p>
            <a:pPr marL="566928" indent="-457200">
              <a:buFont typeface="+mj-lt"/>
              <a:buAutoNum type="arabicPeriod"/>
            </a:pPr>
            <a:r>
              <a:rPr lang="de-DE" sz="2500" dirty="0"/>
              <a:t>Durchführung weiterer Schüler-Feedbacks unter Berücksichtigung der gewonnenen Erfahrungen</a:t>
            </a:r>
          </a:p>
          <a:p>
            <a:pPr marL="566928" indent="-457200">
              <a:buFont typeface="+mj-lt"/>
              <a:buAutoNum type="arabicPeriod"/>
            </a:pPr>
            <a:r>
              <a:rPr lang="de-DE" sz="2500" dirty="0"/>
              <a:t>Erfahrungsaustausch im Seminar</a:t>
            </a:r>
          </a:p>
          <a:p>
            <a:pPr marL="566928" indent="-457200">
              <a:buFont typeface="+mj-lt"/>
              <a:buAutoNum type="arabicPeriod"/>
            </a:pPr>
            <a:r>
              <a:rPr lang="de-DE" sz="2500" dirty="0"/>
              <a:t>…</a:t>
            </a:r>
          </a:p>
          <a:p>
            <a:endParaRPr lang="de-DE" sz="2500" dirty="0"/>
          </a:p>
        </p:txBody>
      </p:sp>
      <p:sp>
        <p:nvSpPr>
          <p:cNvPr id="3" name="Titel 2"/>
          <p:cNvSpPr>
            <a:spLocks noGrp="1"/>
          </p:cNvSpPr>
          <p:nvPr>
            <p:ph type="title"/>
          </p:nvPr>
        </p:nvSpPr>
        <p:spPr/>
        <p:txBody>
          <a:bodyPr>
            <a:normAutofit/>
          </a:bodyPr>
          <a:lstStyle/>
          <a:p>
            <a:pPr algn="ctr"/>
            <a:r>
              <a:rPr lang="de-DE" sz="2500" dirty="0"/>
              <a:t>Wie wird das Schüler-Feedback in der zweiten Phase der Lehrerausbildung eingeführt?</a:t>
            </a:r>
          </a:p>
        </p:txBody>
      </p:sp>
    </p:spTree>
    <p:extLst>
      <p:ext uri="{BB962C8B-B14F-4D97-AF65-F5344CB8AC3E}">
        <p14:creationId xmlns:p14="http://schemas.microsoft.com/office/powerpoint/2010/main" val="3567033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nhaltsplatzhalter 3"/>
          <p:cNvGraphicFramePr>
            <a:graphicFrameLocks noGrp="1"/>
          </p:cNvGraphicFramePr>
          <p:nvPr>
            <p:ph idx="1"/>
            <p:extLst>
              <p:ext uri="{D42A27DB-BD31-4B8C-83A1-F6EECF244321}">
                <p14:modId xmlns:p14="http://schemas.microsoft.com/office/powerpoint/2010/main" val="502515337"/>
              </p:ext>
            </p:extLst>
          </p:nvPr>
        </p:nvGraphicFramePr>
        <p:xfrm>
          <a:off x="1907704" y="1092700"/>
          <a:ext cx="5473268" cy="5084345"/>
        </p:xfrm>
        <a:graphic>
          <a:graphicData uri="http://schemas.openxmlformats.org/drawingml/2006/table">
            <a:tbl>
              <a:tblPr firstRow="1" firstCol="1" bandRow="1">
                <a:tableStyleId>{5C22544A-7EE6-4342-B048-85BDC9FD1C3A}</a:tableStyleId>
              </a:tblPr>
              <a:tblGrid>
                <a:gridCol w="2736634">
                  <a:extLst>
                    <a:ext uri="{9D8B030D-6E8A-4147-A177-3AD203B41FA5}">
                      <a16:colId xmlns="" xmlns:a16="http://schemas.microsoft.com/office/drawing/2014/main" val="20000"/>
                    </a:ext>
                  </a:extLst>
                </a:gridCol>
                <a:gridCol w="2736634">
                  <a:extLst>
                    <a:ext uri="{9D8B030D-6E8A-4147-A177-3AD203B41FA5}">
                      <a16:colId xmlns="" xmlns:a16="http://schemas.microsoft.com/office/drawing/2014/main" val="20001"/>
                    </a:ext>
                  </a:extLst>
                </a:gridCol>
              </a:tblGrid>
              <a:tr h="983905">
                <a:tc>
                  <a:txBody>
                    <a:bodyPr/>
                    <a:lstStyle/>
                    <a:p>
                      <a:pPr>
                        <a:lnSpc>
                          <a:spcPct val="115000"/>
                        </a:lnSpc>
                        <a:spcAft>
                          <a:spcPts val="0"/>
                        </a:spcAft>
                      </a:pPr>
                      <a:r>
                        <a:rPr lang="de-DE" sz="1100" dirty="0">
                          <a:effectLst/>
                        </a:rPr>
                        <a:t>1. Ausbildungstag</a:t>
                      </a:r>
                      <a:endParaRPr lang="de-DE" sz="1000" dirty="0">
                        <a:effectLst/>
                      </a:endParaRPr>
                    </a:p>
                    <a:p>
                      <a:pPr>
                        <a:lnSpc>
                          <a:spcPct val="115000"/>
                        </a:lnSpc>
                        <a:spcAft>
                          <a:spcPts val="0"/>
                        </a:spcAft>
                      </a:pPr>
                      <a:r>
                        <a:rPr lang="de-DE" sz="1100" dirty="0">
                          <a:effectLst/>
                        </a:rPr>
                        <a:t>bis  zu den Herbstferien</a:t>
                      </a:r>
                      <a:endParaRPr lang="de-DE" sz="1000" dirty="0">
                        <a:effectLst/>
                        <a:latin typeface="Calibri"/>
                        <a:ea typeface="Calibri"/>
                        <a:cs typeface="Times New Roman"/>
                      </a:endParaRPr>
                    </a:p>
                  </a:txBody>
                  <a:tcPr marL="64168" marR="64168" marT="0" marB="0"/>
                </a:tc>
                <a:tc>
                  <a:txBody>
                    <a:bodyPr/>
                    <a:lstStyle/>
                    <a:p>
                      <a:pPr>
                        <a:lnSpc>
                          <a:spcPct val="115000"/>
                        </a:lnSpc>
                        <a:spcAft>
                          <a:spcPts val="0"/>
                        </a:spcAft>
                      </a:pPr>
                      <a:r>
                        <a:rPr lang="de-DE" sz="1100" dirty="0">
                          <a:effectLst/>
                        </a:rPr>
                        <a:t>Einführung in die Thematik „Schülerfeedback“</a:t>
                      </a:r>
                      <a:endParaRPr lang="de-DE" sz="1000" dirty="0">
                        <a:effectLst/>
                      </a:endParaRPr>
                    </a:p>
                    <a:p>
                      <a:pPr>
                        <a:lnSpc>
                          <a:spcPct val="115000"/>
                        </a:lnSpc>
                        <a:spcAft>
                          <a:spcPts val="0"/>
                        </a:spcAft>
                      </a:pPr>
                      <a:r>
                        <a:rPr lang="de-DE" sz="1100" dirty="0">
                          <a:effectLst/>
                        </a:rPr>
                        <a:t>Basis: Zierer-Fachvortrag (Film oder Folien)</a:t>
                      </a:r>
                      <a:endParaRPr lang="de-DE" sz="1000" dirty="0">
                        <a:effectLst/>
                      </a:endParaRPr>
                    </a:p>
                    <a:p>
                      <a:pPr>
                        <a:lnSpc>
                          <a:spcPct val="115000"/>
                        </a:lnSpc>
                        <a:spcAft>
                          <a:spcPts val="0"/>
                        </a:spcAft>
                      </a:pPr>
                      <a:r>
                        <a:rPr lang="de-DE" sz="1100" dirty="0">
                          <a:effectLst/>
                        </a:rPr>
                        <a:t>Sicherstellen des Mebis-Zugangs für alle LAA</a:t>
                      </a:r>
                      <a:endParaRPr lang="de-DE" sz="1000" dirty="0">
                        <a:effectLst/>
                      </a:endParaRPr>
                    </a:p>
                    <a:p>
                      <a:pPr>
                        <a:lnSpc>
                          <a:spcPct val="115000"/>
                        </a:lnSpc>
                        <a:spcAft>
                          <a:spcPts val="0"/>
                        </a:spcAft>
                      </a:pPr>
                      <a:r>
                        <a:rPr lang="de-DE" sz="1100" dirty="0">
                          <a:effectLst/>
                        </a:rPr>
                        <a:t>Information der Schulleitungen über SFB</a:t>
                      </a:r>
                      <a:endParaRPr lang="de-DE" sz="1000" dirty="0">
                        <a:effectLst/>
                        <a:latin typeface="Calibri"/>
                        <a:ea typeface="Calibri"/>
                        <a:cs typeface="Times New Roman"/>
                      </a:endParaRPr>
                    </a:p>
                  </a:txBody>
                  <a:tcPr marL="64168" marR="64168" marT="0" marB="0"/>
                </a:tc>
                <a:extLst>
                  <a:ext uri="{0D108BD9-81ED-4DB2-BD59-A6C34878D82A}">
                    <a16:rowId xmlns="" xmlns:a16="http://schemas.microsoft.com/office/drawing/2014/main" val="10000"/>
                  </a:ext>
                </a:extLst>
              </a:tr>
              <a:tr h="1180686">
                <a:tc>
                  <a:txBody>
                    <a:bodyPr/>
                    <a:lstStyle/>
                    <a:p>
                      <a:pPr>
                        <a:lnSpc>
                          <a:spcPct val="115000"/>
                        </a:lnSpc>
                        <a:spcAft>
                          <a:spcPts val="0"/>
                        </a:spcAft>
                      </a:pPr>
                      <a:r>
                        <a:rPr lang="de-DE" sz="1100" dirty="0">
                          <a:effectLst/>
                        </a:rPr>
                        <a:t>bis Weihnachten</a:t>
                      </a:r>
                      <a:endParaRPr lang="de-DE" sz="1000" dirty="0">
                        <a:effectLst/>
                        <a:latin typeface="Calibri"/>
                        <a:ea typeface="Calibri"/>
                        <a:cs typeface="Times New Roman"/>
                      </a:endParaRPr>
                    </a:p>
                  </a:txBody>
                  <a:tcPr marL="64168" marR="64168" marT="0" marB="0"/>
                </a:tc>
                <a:tc>
                  <a:txBody>
                    <a:bodyPr/>
                    <a:lstStyle/>
                    <a:p>
                      <a:pPr>
                        <a:lnSpc>
                          <a:spcPct val="115000"/>
                        </a:lnSpc>
                        <a:spcAft>
                          <a:spcPts val="0"/>
                        </a:spcAft>
                      </a:pPr>
                      <a:r>
                        <a:rPr lang="de-DE" sz="1100" dirty="0">
                          <a:effectLst/>
                        </a:rPr>
                        <a:t>Studieren von Fachbeiträgen durch LAA zum Schülerfeedback; explizit verpflichtende Beiträge:</a:t>
                      </a:r>
                      <a:endParaRPr lang="de-DE" sz="1000" dirty="0">
                        <a:effectLst/>
                      </a:endParaRPr>
                    </a:p>
                    <a:p>
                      <a:pPr marL="171450" indent="-171450">
                        <a:lnSpc>
                          <a:spcPct val="115000"/>
                        </a:lnSpc>
                        <a:spcAft>
                          <a:spcPts val="0"/>
                        </a:spcAft>
                        <a:buFont typeface="Arial" panose="020B0604020202020204" pitchFamily="34" charset="0"/>
                        <a:buChar char="•"/>
                      </a:pPr>
                      <a:r>
                        <a:rPr lang="de-DE" sz="1100" dirty="0">
                          <a:effectLst/>
                        </a:rPr>
                        <a:t>zum</a:t>
                      </a:r>
                      <a:r>
                        <a:rPr lang="de-DE" sz="1100" baseline="0" dirty="0">
                          <a:effectLst/>
                        </a:rPr>
                        <a:t> Ablauf</a:t>
                      </a:r>
                      <a:endParaRPr lang="de-DE" sz="1000" dirty="0">
                        <a:effectLst/>
                      </a:endParaRPr>
                    </a:p>
                    <a:p>
                      <a:pPr marL="171450" indent="-171450">
                        <a:lnSpc>
                          <a:spcPct val="115000"/>
                        </a:lnSpc>
                        <a:spcAft>
                          <a:spcPts val="0"/>
                        </a:spcAft>
                        <a:buFont typeface="Arial" panose="020B0604020202020204" pitchFamily="34" charset="0"/>
                        <a:buChar char="•"/>
                      </a:pPr>
                      <a:r>
                        <a:rPr lang="de-DE" sz="1100" dirty="0">
                          <a:effectLst/>
                        </a:rPr>
                        <a:t>zu Methoden</a:t>
                      </a:r>
                      <a:endParaRPr lang="de-DE" sz="1000" dirty="0">
                        <a:effectLst/>
                      </a:endParaRPr>
                    </a:p>
                    <a:p>
                      <a:pPr marL="171450" indent="-171450">
                        <a:lnSpc>
                          <a:spcPct val="115000"/>
                        </a:lnSpc>
                        <a:spcAft>
                          <a:spcPts val="0"/>
                        </a:spcAft>
                        <a:buFont typeface="Arial" panose="020B0604020202020204" pitchFamily="34" charset="0"/>
                        <a:buChar char="•"/>
                      </a:pPr>
                      <a:r>
                        <a:rPr lang="de-DE" sz="1100" dirty="0">
                          <a:effectLst/>
                        </a:rPr>
                        <a:t>zu Gesprächen</a:t>
                      </a:r>
                      <a:endParaRPr lang="de-DE" sz="1000" dirty="0">
                        <a:effectLst/>
                      </a:endParaRPr>
                    </a:p>
                  </a:txBody>
                  <a:tcPr marL="64168" marR="64168" marT="0" marB="0"/>
                </a:tc>
                <a:extLst>
                  <a:ext uri="{0D108BD9-81ED-4DB2-BD59-A6C34878D82A}">
                    <a16:rowId xmlns="" xmlns:a16="http://schemas.microsoft.com/office/drawing/2014/main" val="10001"/>
                  </a:ext>
                </a:extLst>
              </a:tr>
              <a:tr h="2361371">
                <a:tc>
                  <a:txBody>
                    <a:bodyPr/>
                    <a:lstStyle/>
                    <a:p>
                      <a:pPr>
                        <a:lnSpc>
                          <a:spcPct val="115000"/>
                        </a:lnSpc>
                        <a:spcAft>
                          <a:spcPts val="0"/>
                        </a:spcAft>
                      </a:pPr>
                      <a:r>
                        <a:rPr lang="de-DE" sz="1100" dirty="0">
                          <a:effectLst/>
                        </a:rPr>
                        <a:t>2. Ausbildungstag bis Ende Januar</a:t>
                      </a:r>
                      <a:endParaRPr lang="de-DE" sz="1000" dirty="0">
                        <a:effectLst/>
                        <a:latin typeface="Calibri"/>
                        <a:ea typeface="Calibri"/>
                        <a:cs typeface="Times New Roman"/>
                      </a:endParaRPr>
                    </a:p>
                  </a:txBody>
                  <a:tcPr marL="64168" marR="64168" marT="0" marB="0"/>
                </a:tc>
                <a:tc>
                  <a:txBody>
                    <a:bodyPr/>
                    <a:lstStyle/>
                    <a:p>
                      <a:pPr>
                        <a:lnSpc>
                          <a:spcPct val="115000"/>
                        </a:lnSpc>
                        <a:spcAft>
                          <a:spcPts val="0"/>
                        </a:spcAft>
                      </a:pPr>
                      <a:r>
                        <a:rPr lang="de-DE" sz="1100" dirty="0">
                          <a:effectLst/>
                        </a:rPr>
                        <a:t>Ablaufplan:</a:t>
                      </a:r>
                      <a:endParaRPr lang="de-DE" sz="1000" dirty="0">
                        <a:effectLst/>
                      </a:endParaRPr>
                    </a:p>
                    <a:p>
                      <a:pPr marL="171450" indent="-171450">
                        <a:lnSpc>
                          <a:spcPct val="115000"/>
                        </a:lnSpc>
                        <a:spcAft>
                          <a:spcPts val="0"/>
                        </a:spcAft>
                        <a:buFont typeface="Arial" panose="020B0604020202020204" pitchFamily="34" charset="0"/>
                        <a:buChar char="•"/>
                      </a:pPr>
                      <a:r>
                        <a:rPr lang="de-DE" sz="1100" dirty="0">
                          <a:effectLst/>
                        </a:rPr>
                        <a:t>Phasen des Schülerfeedbacks</a:t>
                      </a:r>
                      <a:endParaRPr lang="de-DE" sz="1000" dirty="0">
                        <a:effectLst/>
                      </a:endParaRPr>
                    </a:p>
                    <a:p>
                      <a:pPr marL="171450" marR="0" lvl="0" indent="-171450" algn="l" defTabSz="914400" rtl="0" eaLnBrk="1" fontAlgn="auto" latinLnBrk="0" hangingPunct="1">
                        <a:lnSpc>
                          <a:spcPct val="115000"/>
                        </a:lnSpc>
                        <a:spcBef>
                          <a:spcPts val="0"/>
                        </a:spcBef>
                        <a:spcAft>
                          <a:spcPts val="0"/>
                        </a:spcAft>
                        <a:buClrTx/>
                        <a:buSzTx/>
                        <a:buFont typeface="Arial" panose="020B0604020202020204" pitchFamily="34" charset="0"/>
                        <a:buChar char="•"/>
                        <a:tabLst/>
                        <a:defRPr/>
                      </a:pPr>
                      <a:r>
                        <a:rPr lang="de-DE" sz="1100" dirty="0">
                          <a:effectLst/>
                        </a:rPr>
                        <a:t>Feedbackmöglichkeiten besprechen und erstellen</a:t>
                      </a:r>
                    </a:p>
                    <a:p>
                      <a:pPr marL="171450" marR="0" lvl="0" indent="-171450" algn="l" defTabSz="914400" rtl="0" eaLnBrk="1" fontAlgn="auto" latinLnBrk="0" hangingPunct="1">
                        <a:lnSpc>
                          <a:spcPct val="115000"/>
                        </a:lnSpc>
                        <a:spcBef>
                          <a:spcPts val="0"/>
                        </a:spcBef>
                        <a:spcAft>
                          <a:spcPts val="0"/>
                        </a:spcAft>
                        <a:buClrTx/>
                        <a:buSzTx/>
                        <a:buFont typeface="Arial" panose="020B0604020202020204" pitchFamily="34" charset="0"/>
                        <a:buChar char="•"/>
                        <a:tabLst/>
                        <a:defRPr/>
                      </a:pPr>
                      <a:r>
                        <a:rPr kumimoji="0" lang="de-DE" sz="1100" kern="1200" dirty="0">
                          <a:solidFill>
                            <a:schemeClr val="dk1"/>
                          </a:solidFill>
                          <a:effectLst/>
                          <a:latin typeface="+mn-lt"/>
                          <a:ea typeface="+mn-ea"/>
                          <a:cs typeface="+mn-cs"/>
                        </a:rPr>
                        <a:t>weiterer vielfältige Methoden (Erstklässler, DaZ-Schüler, Inklusionsschüler,…)</a:t>
                      </a:r>
                    </a:p>
                    <a:p>
                      <a:pPr marL="171450" indent="-171450">
                        <a:lnSpc>
                          <a:spcPct val="115000"/>
                        </a:lnSpc>
                        <a:spcAft>
                          <a:spcPts val="0"/>
                        </a:spcAft>
                        <a:buFont typeface="Arial" panose="020B0604020202020204" pitchFamily="34" charset="0"/>
                        <a:buChar char="•"/>
                      </a:pPr>
                      <a:r>
                        <a:rPr lang="de-DE" sz="1100" dirty="0">
                          <a:effectLst/>
                        </a:rPr>
                        <a:t>Durchführungszeitraum</a:t>
                      </a:r>
                      <a:endParaRPr lang="de-DE" sz="1000" dirty="0">
                        <a:effectLst/>
                      </a:endParaRPr>
                    </a:p>
                    <a:p>
                      <a:pPr marL="171450" indent="-171450">
                        <a:lnSpc>
                          <a:spcPct val="115000"/>
                        </a:lnSpc>
                        <a:spcAft>
                          <a:spcPts val="0"/>
                        </a:spcAft>
                        <a:buFont typeface="Arial" panose="020B0604020202020204" pitchFamily="34" charset="0"/>
                        <a:buChar char="•"/>
                      </a:pPr>
                      <a:r>
                        <a:rPr lang="de-DE" sz="1100" dirty="0">
                          <a:effectLst/>
                        </a:rPr>
                        <a:t>Gespräch mit Vertrauensperson</a:t>
                      </a:r>
                      <a:endParaRPr lang="de-DE" sz="1000" dirty="0">
                        <a:effectLst/>
                      </a:endParaRPr>
                    </a:p>
                    <a:p>
                      <a:pPr marL="171450" indent="-171450">
                        <a:lnSpc>
                          <a:spcPct val="115000"/>
                        </a:lnSpc>
                        <a:spcAft>
                          <a:spcPts val="0"/>
                        </a:spcAft>
                        <a:buFont typeface="Arial" panose="020B0604020202020204" pitchFamily="34" charset="0"/>
                        <a:buChar char="•"/>
                      </a:pPr>
                      <a:r>
                        <a:rPr lang="de-DE" sz="1100" dirty="0">
                          <a:effectLst/>
                        </a:rPr>
                        <a:t>Organisatorische Hinweise zur Durchführung in der Klasse </a:t>
                      </a:r>
                    </a:p>
                    <a:p>
                      <a:pPr marL="171450" indent="-171450">
                        <a:lnSpc>
                          <a:spcPct val="115000"/>
                        </a:lnSpc>
                        <a:spcAft>
                          <a:spcPts val="0"/>
                        </a:spcAft>
                        <a:buFont typeface="Arial" panose="020B0604020202020204" pitchFamily="34" charset="0"/>
                        <a:buChar char="•"/>
                      </a:pPr>
                      <a:r>
                        <a:rPr lang="de-DE" sz="1100" dirty="0">
                          <a:effectLst/>
                        </a:rPr>
                        <a:t>Fragen der LAA</a:t>
                      </a:r>
                      <a:endParaRPr lang="de-DE" sz="1000" dirty="0">
                        <a:effectLst/>
                        <a:latin typeface="Calibri"/>
                        <a:ea typeface="Calibri"/>
                        <a:cs typeface="Times New Roman"/>
                      </a:endParaRPr>
                    </a:p>
                  </a:txBody>
                  <a:tcPr marL="64168" marR="64168" marT="0" marB="0"/>
                </a:tc>
                <a:extLst>
                  <a:ext uri="{0D108BD9-81ED-4DB2-BD59-A6C34878D82A}">
                    <a16:rowId xmlns="" xmlns:a16="http://schemas.microsoft.com/office/drawing/2014/main" val="10002"/>
                  </a:ext>
                </a:extLst>
              </a:tr>
            </a:tbl>
          </a:graphicData>
        </a:graphic>
      </p:graphicFrame>
      <p:sp>
        <p:nvSpPr>
          <p:cNvPr id="3" name="Titel 2"/>
          <p:cNvSpPr>
            <a:spLocks noGrp="1"/>
          </p:cNvSpPr>
          <p:nvPr>
            <p:ph type="title"/>
          </p:nvPr>
        </p:nvSpPr>
        <p:spPr/>
        <p:txBody>
          <a:bodyPr>
            <a:normAutofit/>
          </a:bodyPr>
          <a:lstStyle/>
          <a:p>
            <a:pPr algn="ctr"/>
            <a:r>
              <a:rPr lang="de-DE" sz="2500" dirty="0"/>
              <a:t>mögliche Zeitplanung und Sequenz</a:t>
            </a:r>
          </a:p>
        </p:txBody>
      </p:sp>
    </p:spTree>
    <p:extLst>
      <p:ext uri="{BB962C8B-B14F-4D97-AF65-F5344CB8AC3E}">
        <p14:creationId xmlns:p14="http://schemas.microsoft.com/office/powerpoint/2010/main" val="31478124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normAutofit/>
          </a:bodyPr>
          <a:lstStyle/>
          <a:p>
            <a:pPr algn="ctr"/>
            <a:r>
              <a:rPr lang="de-DE" sz="2500" dirty="0"/>
              <a:t>mögliche Zeitplanung und Sequenz</a:t>
            </a:r>
          </a:p>
        </p:txBody>
      </p:sp>
      <p:graphicFrame>
        <p:nvGraphicFramePr>
          <p:cNvPr id="5" name="Inhaltsplatzhalter 4"/>
          <p:cNvGraphicFramePr>
            <a:graphicFrameLocks noGrp="1"/>
          </p:cNvGraphicFramePr>
          <p:nvPr>
            <p:ph idx="1"/>
            <p:extLst>
              <p:ext uri="{D42A27DB-BD31-4B8C-83A1-F6EECF244321}">
                <p14:modId xmlns:p14="http://schemas.microsoft.com/office/powerpoint/2010/main" val="2831710929"/>
              </p:ext>
            </p:extLst>
          </p:nvPr>
        </p:nvGraphicFramePr>
        <p:xfrm>
          <a:off x="1818724" y="1268760"/>
          <a:ext cx="5849620" cy="3785616"/>
        </p:xfrm>
        <a:graphic>
          <a:graphicData uri="http://schemas.openxmlformats.org/drawingml/2006/table">
            <a:tbl>
              <a:tblPr firstRow="1" firstCol="1" bandRow="1">
                <a:tableStyleId>{5C22544A-7EE6-4342-B048-85BDC9FD1C3A}</a:tableStyleId>
              </a:tblPr>
              <a:tblGrid>
                <a:gridCol w="2924810">
                  <a:extLst>
                    <a:ext uri="{9D8B030D-6E8A-4147-A177-3AD203B41FA5}">
                      <a16:colId xmlns="" xmlns:a16="http://schemas.microsoft.com/office/drawing/2014/main" val="20000"/>
                    </a:ext>
                  </a:extLst>
                </a:gridCol>
                <a:gridCol w="2924810">
                  <a:extLst>
                    <a:ext uri="{9D8B030D-6E8A-4147-A177-3AD203B41FA5}">
                      <a16:colId xmlns="" xmlns:a16="http://schemas.microsoft.com/office/drawing/2014/main" val="20001"/>
                    </a:ext>
                  </a:extLst>
                </a:gridCol>
              </a:tblGrid>
              <a:tr h="96002">
                <a:tc>
                  <a:txBody>
                    <a:bodyPr/>
                    <a:lstStyle/>
                    <a:p>
                      <a:pPr>
                        <a:lnSpc>
                          <a:spcPct val="115000"/>
                        </a:lnSpc>
                        <a:spcAft>
                          <a:spcPts val="0"/>
                        </a:spcAft>
                      </a:pPr>
                      <a:r>
                        <a:rPr kumimoji="0" lang="de-DE" sz="1200" b="1" kern="1200" dirty="0">
                          <a:solidFill>
                            <a:schemeClr val="lt1"/>
                          </a:solidFill>
                          <a:effectLst/>
                          <a:latin typeface="+mn-lt"/>
                          <a:ea typeface="+mn-ea"/>
                          <a:cs typeface="+mn-cs"/>
                        </a:rPr>
                        <a:t>Bis Ende Februar</a:t>
                      </a:r>
                    </a:p>
                    <a:p>
                      <a:pPr>
                        <a:lnSpc>
                          <a:spcPct val="115000"/>
                        </a:lnSpc>
                        <a:spcAft>
                          <a:spcPts val="0"/>
                        </a:spcAft>
                      </a:pPr>
                      <a:r>
                        <a:rPr kumimoji="0" lang="de-DE" sz="1200" b="1" kern="1200" dirty="0">
                          <a:solidFill>
                            <a:schemeClr val="lt1"/>
                          </a:solidFill>
                          <a:effectLst/>
                          <a:latin typeface="+mn-lt"/>
                          <a:ea typeface="+mn-ea"/>
                          <a:cs typeface="+mn-cs"/>
                        </a:rPr>
                        <a:t> </a:t>
                      </a:r>
                    </a:p>
                    <a:p>
                      <a:pPr>
                        <a:lnSpc>
                          <a:spcPct val="115000"/>
                        </a:lnSpc>
                        <a:spcAft>
                          <a:spcPts val="0"/>
                        </a:spcAft>
                      </a:pPr>
                      <a:endParaRPr kumimoji="0" lang="de-DE" sz="1200" b="1" kern="1200" dirty="0">
                        <a:solidFill>
                          <a:schemeClr val="lt1"/>
                        </a:solidFill>
                        <a:effectLst/>
                        <a:latin typeface="+mn-lt"/>
                        <a:ea typeface="+mn-ea"/>
                        <a:cs typeface="+mn-cs"/>
                      </a:endParaRPr>
                    </a:p>
                  </a:txBody>
                  <a:tcPr marL="68580" marR="68580"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de-DE" sz="1200" dirty="0">
                          <a:effectLst/>
                        </a:rPr>
                        <a:t>Durchführen des Schülerfeedbacks,</a:t>
                      </a:r>
                    </a:p>
                    <a:p>
                      <a:pPr marL="0" marR="0" lvl="0" indent="0" algn="l" defTabSz="914400" rtl="0" eaLnBrk="1" fontAlgn="auto" latinLnBrk="0" hangingPunct="1">
                        <a:lnSpc>
                          <a:spcPct val="115000"/>
                        </a:lnSpc>
                        <a:spcBef>
                          <a:spcPts val="0"/>
                        </a:spcBef>
                        <a:spcAft>
                          <a:spcPts val="0"/>
                        </a:spcAft>
                        <a:buClrTx/>
                        <a:buSzTx/>
                        <a:buFontTx/>
                        <a:buNone/>
                        <a:tabLst/>
                        <a:defRPr/>
                      </a:pPr>
                      <a:r>
                        <a:rPr lang="de-DE" sz="1200" dirty="0">
                          <a:effectLst/>
                        </a:rPr>
                        <a:t>Auswertung der Ergebnisse</a:t>
                      </a:r>
                    </a:p>
                  </a:txBody>
                  <a:tcPr marL="68580" marR="68580" marT="0" marB="0"/>
                </a:tc>
                <a:extLst>
                  <a:ext uri="{0D108BD9-81ED-4DB2-BD59-A6C34878D82A}">
                    <a16:rowId xmlns="" xmlns:a16="http://schemas.microsoft.com/office/drawing/2014/main" val="10000"/>
                  </a:ext>
                </a:extLst>
              </a:tr>
              <a:tr h="0">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kumimoji="0" lang="de-DE" sz="1200" b="1" kern="1200" dirty="0">
                          <a:solidFill>
                            <a:schemeClr val="lt1"/>
                          </a:solidFill>
                          <a:effectLst/>
                          <a:latin typeface="+mn-lt"/>
                          <a:ea typeface="+mn-ea"/>
                          <a:cs typeface="+mn-cs"/>
                        </a:rPr>
                        <a:t>Anfang März</a:t>
                      </a:r>
                    </a:p>
                  </a:txBody>
                  <a:tcPr marL="68580" marR="68580"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kumimoji="0" lang="de-DE" sz="1200" kern="1200" dirty="0">
                          <a:solidFill>
                            <a:schemeClr val="dk1"/>
                          </a:solidFill>
                          <a:effectLst/>
                          <a:latin typeface="+mn-lt"/>
                          <a:ea typeface="+mn-ea"/>
                          <a:cs typeface="+mn-cs"/>
                        </a:rPr>
                        <a:t>Gespräch mit der Vertrauensperson über Ergebnisse</a:t>
                      </a:r>
                    </a:p>
                  </a:txBody>
                  <a:tcPr marL="68580" marR="68580" marT="0" marB="0"/>
                </a:tc>
                <a:extLst>
                  <a:ext uri="{0D108BD9-81ED-4DB2-BD59-A6C34878D82A}">
                    <a16:rowId xmlns="" xmlns:a16="http://schemas.microsoft.com/office/drawing/2014/main" val="10001"/>
                  </a:ext>
                </a:extLst>
              </a:tr>
              <a:tr h="0">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kumimoji="0" lang="de-DE" sz="1200" b="1" kern="1200" dirty="0">
                          <a:solidFill>
                            <a:schemeClr val="lt1"/>
                          </a:solidFill>
                          <a:effectLst/>
                          <a:latin typeface="+mn-lt"/>
                          <a:ea typeface="+mn-ea"/>
                          <a:cs typeface="+mn-cs"/>
                        </a:rPr>
                        <a:t>Bis Ende März</a:t>
                      </a:r>
                    </a:p>
                    <a:p>
                      <a:pPr>
                        <a:lnSpc>
                          <a:spcPct val="115000"/>
                        </a:lnSpc>
                        <a:spcAft>
                          <a:spcPts val="0"/>
                        </a:spcAft>
                      </a:pPr>
                      <a:endParaRPr lang="de-DE" sz="1100" dirty="0">
                        <a:effectLst/>
                        <a:latin typeface="Calibri"/>
                        <a:ea typeface="Calibri"/>
                        <a:cs typeface="Times New Roman"/>
                      </a:endParaRPr>
                    </a:p>
                  </a:txBody>
                  <a:tcPr marL="68580" marR="68580" marT="0" marB="0"/>
                </a:tc>
                <a:tc>
                  <a:txBody>
                    <a:bodyPr/>
                    <a:lstStyle/>
                    <a:p>
                      <a:pPr>
                        <a:lnSpc>
                          <a:spcPct val="115000"/>
                        </a:lnSpc>
                        <a:spcAft>
                          <a:spcPts val="0"/>
                        </a:spcAft>
                      </a:pPr>
                      <a:r>
                        <a:rPr lang="de-DE" sz="1200" dirty="0">
                          <a:effectLst/>
                        </a:rPr>
                        <a:t>Gespräch über ausgewählte Feedbackergebnisse mit den Schülern </a:t>
                      </a:r>
                      <a:endParaRPr lang="de-DE" sz="1100" dirty="0">
                        <a:effectLst/>
                      </a:endParaRPr>
                    </a:p>
                    <a:p>
                      <a:pPr>
                        <a:lnSpc>
                          <a:spcPct val="115000"/>
                        </a:lnSpc>
                        <a:spcAft>
                          <a:spcPts val="0"/>
                        </a:spcAft>
                      </a:pPr>
                      <a:r>
                        <a:rPr lang="de-DE" sz="1200" dirty="0">
                          <a:effectLst/>
                        </a:rPr>
                        <a:t>Zielvereinbarung dazu gemeinsam mit den Schülern </a:t>
                      </a:r>
                      <a:endParaRPr lang="de-DE" sz="11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2"/>
                  </a:ext>
                </a:extLst>
              </a:tr>
              <a:tr h="68787">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kumimoji="0" lang="de-DE" sz="1200" b="1" kern="1200" dirty="0">
                          <a:solidFill>
                            <a:schemeClr val="lt1"/>
                          </a:solidFill>
                          <a:effectLst/>
                          <a:latin typeface="+mn-lt"/>
                          <a:ea typeface="+mn-ea"/>
                          <a:cs typeface="+mn-cs"/>
                        </a:rPr>
                        <a:t>Noch vor den Osterferien</a:t>
                      </a:r>
                    </a:p>
                    <a:p>
                      <a:pPr marL="0" marR="0" indent="0" algn="l" defTabSz="914400" rtl="0" eaLnBrk="1" fontAlgn="auto" latinLnBrk="0" hangingPunct="1">
                        <a:lnSpc>
                          <a:spcPct val="115000"/>
                        </a:lnSpc>
                        <a:spcBef>
                          <a:spcPts val="0"/>
                        </a:spcBef>
                        <a:spcAft>
                          <a:spcPts val="0"/>
                        </a:spcAft>
                        <a:buClrTx/>
                        <a:buSzTx/>
                        <a:buFontTx/>
                        <a:buNone/>
                        <a:tabLst/>
                        <a:defRPr/>
                      </a:pPr>
                      <a:endParaRPr kumimoji="0" lang="de-DE" sz="1200" b="1" kern="1200" dirty="0">
                        <a:solidFill>
                          <a:schemeClr val="lt1"/>
                        </a:solidFill>
                        <a:effectLst/>
                        <a:latin typeface="+mn-lt"/>
                        <a:ea typeface="+mn-ea"/>
                        <a:cs typeface="+mn-cs"/>
                      </a:endParaRPr>
                    </a:p>
                    <a:p>
                      <a:pPr marL="0" algn="l" rtl="0" eaLnBrk="1" latinLnBrk="0" hangingPunct="1">
                        <a:lnSpc>
                          <a:spcPct val="115000"/>
                        </a:lnSpc>
                        <a:spcAft>
                          <a:spcPts val="0"/>
                        </a:spcAft>
                      </a:pPr>
                      <a:endParaRPr kumimoji="0" lang="de-DE" sz="1200" b="1" kern="1200" dirty="0">
                        <a:solidFill>
                          <a:schemeClr val="lt1"/>
                        </a:solidFill>
                        <a:effectLst/>
                        <a:latin typeface="+mn-lt"/>
                        <a:ea typeface="+mn-ea"/>
                        <a:cs typeface="+mn-cs"/>
                      </a:endParaRPr>
                    </a:p>
                  </a:txBody>
                  <a:tcPr marL="68580" marR="68580" marT="0" marB="0"/>
                </a:tc>
                <a:tc>
                  <a:txBody>
                    <a:bodyPr/>
                    <a:lstStyle/>
                    <a:p>
                      <a:pPr>
                        <a:lnSpc>
                          <a:spcPct val="115000"/>
                        </a:lnSpc>
                        <a:spcAft>
                          <a:spcPts val="0"/>
                        </a:spcAft>
                      </a:pPr>
                      <a:r>
                        <a:rPr lang="de-DE" sz="1200" dirty="0">
                          <a:effectLst/>
                        </a:rPr>
                        <a:t>Erfahrungsaustausch im Seminar</a:t>
                      </a:r>
                    </a:p>
                    <a:p>
                      <a:pPr>
                        <a:lnSpc>
                          <a:spcPct val="115000"/>
                        </a:lnSpc>
                        <a:spcAft>
                          <a:spcPts val="0"/>
                        </a:spcAft>
                      </a:pPr>
                      <a:r>
                        <a:rPr kumimoji="0" lang="de-DE" sz="1200" kern="1200" dirty="0">
                          <a:solidFill>
                            <a:schemeClr val="dk1"/>
                          </a:solidFill>
                          <a:effectLst/>
                          <a:latin typeface="+mn-lt"/>
                          <a:ea typeface="+mn-ea"/>
                          <a:cs typeface="+mn-cs"/>
                        </a:rPr>
                        <a:t>Vorstellen der Möglichkeiten zur Weiterarbeit mit den gewonnenen Erkenntnissen (z.B. SWOT)</a:t>
                      </a:r>
                    </a:p>
                  </a:txBody>
                  <a:tcPr marL="68580" marR="68580" marT="0" marB="0"/>
                </a:tc>
                <a:extLst>
                  <a:ext uri="{0D108BD9-81ED-4DB2-BD59-A6C34878D82A}">
                    <a16:rowId xmlns="" xmlns:a16="http://schemas.microsoft.com/office/drawing/2014/main" val="10003"/>
                  </a:ext>
                </a:extLst>
              </a:tr>
              <a:tr h="0">
                <a:tc>
                  <a:txBody>
                    <a:bodyPr/>
                    <a:lstStyle/>
                    <a:p>
                      <a:pPr marL="0" algn="l" rtl="0" eaLnBrk="1" latinLnBrk="0" hangingPunct="1">
                        <a:lnSpc>
                          <a:spcPct val="115000"/>
                        </a:lnSpc>
                        <a:spcAft>
                          <a:spcPts val="0"/>
                        </a:spcAft>
                      </a:pPr>
                      <a:r>
                        <a:rPr kumimoji="0" lang="de-DE" sz="1200" b="1" kern="1200" dirty="0">
                          <a:solidFill>
                            <a:schemeClr val="lt1"/>
                          </a:solidFill>
                          <a:effectLst/>
                          <a:latin typeface="+mn-lt"/>
                          <a:ea typeface="+mn-ea"/>
                          <a:cs typeface="+mn-cs"/>
                        </a:rPr>
                        <a:t>Ostern bis Pfingsten</a:t>
                      </a:r>
                    </a:p>
                  </a:txBody>
                  <a:tcPr marL="68580" marR="68580"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kumimoji="0" lang="de-DE" sz="1200" kern="1200" dirty="0">
                          <a:solidFill>
                            <a:schemeClr val="dk1"/>
                          </a:solidFill>
                          <a:effectLst/>
                          <a:latin typeface="+mn-lt"/>
                          <a:ea typeface="+mn-ea"/>
                          <a:cs typeface="+mn-cs"/>
                        </a:rPr>
                        <a:t>Arbeit an den Erkenntnissen</a:t>
                      </a:r>
                    </a:p>
                  </a:txBody>
                  <a:tcPr marL="68580" marR="68580" marT="0" marB="0"/>
                </a:tc>
                <a:extLst>
                  <a:ext uri="{0D108BD9-81ED-4DB2-BD59-A6C34878D82A}">
                    <a16:rowId xmlns="" xmlns:a16="http://schemas.microsoft.com/office/drawing/2014/main" val="10004"/>
                  </a:ext>
                </a:extLst>
              </a:tr>
              <a:tr h="0">
                <a:tc>
                  <a:txBody>
                    <a:bodyPr/>
                    <a:lstStyle/>
                    <a:p>
                      <a:pPr marL="0" algn="l" rtl="0" eaLnBrk="1" latinLnBrk="0" hangingPunct="1">
                        <a:lnSpc>
                          <a:spcPct val="115000"/>
                        </a:lnSpc>
                        <a:spcAft>
                          <a:spcPts val="0"/>
                        </a:spcAft>
                      </a:pPr>
                      <a:r>
                        <a:rPr kumimoji="0" lang="de-DE" sz="1200" b="1" kern="1200" dirty="0">
                          <a:solidFill>
                            <a:schemeClr val="lt1"/>
                          </a:solidFill>
                          <a:effectLst/>
                          <a:latin typeface="+mn-lt"/>
                          <a:ea typeface="+mn-ea"/>
                          <a:cs typeface="+mn-cs"/>
                        </a:rPr>
                        <a:t>Direkt nach den Pfingstferien</a:t>
                      </a:r>
                    </a:p>
                  </a:txBody>
                  <a:tcPr marL="68580" marR="68580"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de-DE" sz="1200" dirty="0">
                          <a:effectLst/>
                        </a:rPr>
                        <a:t>Durchführen weiterer Schülerfeedbacks mit allen zugehörigen Schritten</a:t>
                      </a:r>
                      <a:endParaRPr lang="de-DE" sz="11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33930282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r>
              <a:rPr lang="de-DE" sz="2500" dirty="0"/>
              <a:t>Wissenschaftliche Beratung: Prof. Klaus Zierer</a:t>
            </a:r>
          </a:p>
          <a:p>
            <a:r>
              <a:rPr lang="de-DE" sz="2500" dirty="0"/>
              <a:t>ISB:</a:t>
            </a:r>
          </a:p>
          <a:p>
            <a:pPr lvl="1"/>
            <a:r>
              <a:rPr lang="de-DE" sz="2100" dirty="0"/>
              <a:t>Begleitung des Vorhabens</a:t>
            </a:r>
          </a:p>
          <a:p>
            <a:pPr lvl="1"/>
            <a:r>
              <a:rPr lang="de-DE" sz="2100" dirty="0"/>
              <a:t>Erstellung und Optimierung der Materialien</a:t>
            </a:r>
          </a:p>
          <a:p>
            <a:pPr lvl="1"/>
            <a:r>
              <a:rPr lang="de-DE" sz="2100" dirty="0"/>
              <a:t>Auswertung der Ergebnisse</a:t>
            </a:r>
          </a:p>
          <a:p>
            <a:pPr lvl="1"/>
            <a:r>
              <a:rPr lang="de-DE" sz="2100" dirty="0"/>
              <a:t>Dokumentation der Ergebnisse</a:t>
            </a:r>
          </a:p>
          <a:p>
            <a:pPr lvl="1"/>
            <a:r>
              <a:rPr lang="de-DE" sz="2100" dirty="0"/>
              <a:t>Evaluation des Vorhabens</a:t>
            </a:r>
          </a:p>
          <a:p>
            <a:r>
              <a:rPr lang="de-DE" sz="2500" dirty="0"/>
              <a:t>Begleitender Dialogprozess mit beteiligten Verbänden und Gruppen</a:t>
            </a:r>
          </a:p>
          <a:p>
            <a:pPr lvl="1"/>
            <a:endParaRPr lang="de-DE" sz="2100" dirty="0"/>
          </a:p>
        </p:txBody>
      </p:sp>
      <p:sp>
        <p:nvSpPr>
          <p:cNvPr id="3" name="Titel 2"/>
          <p:cNvSpPr>
            <a:spLocks noGrp="1"/>
          </p:cNvSpPr>
          <p:nvPr>
            <p:ph type="title"/>
          </p:nvPr>
        </p:nvSpPr>
        <p:spPr/>
        <p:txBody>
          <a:bodyPr>
            <a:normAutofit/>
          </a:bodyPr>
          <a:lstStyle/>
          <a:p>
            <a:pPr algn="ctr"/>
            <a:r>
              <a:rPr lang="de-DE" sz="2500" dirty="0"/>
              <a:t>Wie wird das Modellprojekt begleitet und koordiniert?</a:t>
            </a:r>
          </a:p>
        </p:txBody>
      </p:sp>
    </p:spTree>
    <p:extLst>
      <p:ext uri="{BB962C8B-B14F-4D97-AF65-F5344CB8AC3E}">
        <p14:creationId xmlns:p14="http://schemas.microsoft.com/office/powerpoint/2010/main" val="23360395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lnSpcReduction="10000"/>
          </a:bodyPr>
          <a:lstStyle/>
          <a:p>
            <a:r>
              <a:rPr lang="de-DE" sz="2500" dirty="0"/>
              <a:t>Ziele:</a:t>
            </a:r>
          </a:p>
          <a:p>
            <a:pPr lvl="1"/>
            <a:r>
              <a:rPr lang="de-DE" sz="2100" dirty="0"/>
              <a:t>Erfolg des Vorhabens einschätzen</a:t>
            </a:r>
          </a:p>
          <a:p>
            <a:pPr lvl="1"/>
            <a:r>
              <a:rPr lang="de-DE" sz="2100" dirty="0"/>
              <a:t>mit Daten aus einer standardisierten Befragung belegen</a:t>
            </a:r>
          </a:p>
          <a:p>
            <a:r>
              <a:rPr lang="de-DE" sz="2500" dirty="0"/>
              <a:t>Befragtengruppen</a:t>
            </a:r>
          </a:p>
          <a:p>
            <a:pPr lvl="1"/>
            <a:r>
              <a:rPr lang="de-DE" sz="2100" dirty="0"/>
              <a:t>LehramtsanwärterInnen</a:t>
            </a:r>
          </a:p>
          <a:p>
            <a:pPr lvl="1"/>
            <a:r>
              <a:rPr lang="de-DE" sz="2100" dirty="0"/>
              <a:t>SeminarrektorInnen</a:t>
            </a:r>
          </a:p>
          <a:p>
            <a:r>
              <a:rPr lang="de-DE" sz="2500" dirty="0"/>
              <a:t>Evaluationsaspekte hinsichtlich der</a:t>
            </a:r>
          </a:p>
          <a:p>
            <a:pPr lvl="1"/>
            <a:r>
              <a:rPr lang="de-DE" sz="2100" dirty="0"/>
              <a:t>Dokumentation der Durchführung</a:t>
            </a:r>
          </a:p>
          <a:p>
            <a:pPr lvl="1"/>
            <a:r>
              <a:rPr lang="de-DE" sz="2100" dirty="0"/>
              <a:t>Methoden</a:t>
            </a:r>
          </a:p>
          <a:p>
            <a:pPr lvl="1"/>
            <a:r>
              <a:rPr lang="de-DE" sz="2100" dirty="0"/>
              <a:t>Erfahrungen mit Planung, Durchführung, Auswertung, Gespräch mit der Lehrkraft der Wahl, Ableitung von Konsequenzen für den Unterricht</a:t>
            </a:r>
          </a:p>
          <a:p>
            <a:pPr lvl="1"/>
            <a:r>
              <a:rPr lang="de-DE" sz="2100" dirty="0"/>
              <a:t>Reflexion der Ergebnisse</a:t>
            </a:r>
          </a:p>
        </p:txBody>
      </p:sp>
      <p:sp>
        <p:nvSpPr>
          <p:cNvPr id="3" name="Titel 2"/>
          <p:cNvSpPr>
            <a:spLocks noGrp="1"/>
          </p:cNvSpPr>
          <p:nvPr>
            <p:ph type="title"/>
          </p:nvPr>
        </p:nvSpPr>
        <p:spPr/>
        <p:txBody>
          <a:bodyPr>
            <a:normAutofit/>
          </a:bodyPr>
          <a:lstStyle/>
          <a:p>
            <a:pPr algn="ctr"/>
            <a:r>
              <a:rPr lang="de-DE" sz="2500" dirty="0"/>
              <a:t>Wie wird das Vorhaben evaluiert?</a:t>
            </a:r>
          </a:p>
        </p:txBody>
      </p:sp>
    </p:spTree>
    <p:extLst>
      <p:ext uri="{BB962C8B-B14F-4D97-AF65-F5344CB8AC3E}">
        <p14:creationId xmlns:p14="http://schemas.microsoft.com/office/powerpoint/2010/main" val="613259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p:cNvSpPr>
            <a:spLocks noGrp="1"/>
          </p:cNvSpPr>
          <p:nvPr>
            <p:ph idx="1"/>
          </p:nvPr>
        </p:nvSpPr>
        <p:spPr/>
        <p:txBody>
          <a:bodyPr/>
          <a:lstStyle/>
          <a:p>
            <a:r>
              <a:rPr lang="de-DE" dirty="0"/>
              <a:t>Schülerfeedback als verbindlicher Ausbildungsinhalt in der 2. Phase der Lehrerbildung</a:t>
            </a:r>
          </a:p>
          <a:p>
            <a:endParaRPr lang="de-DE" dirty="0">
              <a:solidFill>
                <a:srgbClr val="FF0000"/>
              </a:solidFill>
            </a:endParaRPr>
          </a:p>
          <a:p>
            <a:r>
              <a:rPr lang="de-DE" dirty="0"/>
              <a:t>Modellprojekt  begleitet vom ISB</a:t>
            </a:r>
          </a:p>
          <a:p>
            <a:pPr>
              <a:buFont typeface="Wingdings" panose="05000000000000000000" pitchFamily="2" charset="2"/>
              <a:buChar char="§"/>
            </a:pPr>
            <a:r>
              <a:rPr lang="de-DE" dirty="0"/>
              <a:t>Unterstützung (Durchführungshinweise, Fragebögen, Auswertungshilfen)</a:t>
            </a:r>
          </a:p>
          <a:p>
            <a:pPr>
              <a:buFont typeface="Wingdings" panose="05000000000000000000" pitchFamily="2" charset="2"/>
              <a:buChar char="§"/>
            </a:pPr>
            <a:r>
              <a:rPr lang="de-DE" dirty="0"/>
              <a:t>Dokumentation</a:t>
            </a:r>
          </a:p>
          <a:p>
            <a:pPr>
              <a:buFont typeface="Wingdings" panose="05000000000000000000" pitchFamily="2" charset="2"/>
              <a:buChar char="§"/>
            </a:pPr>
            <a:r>
              <a:rPr lang="de-DE" dirty="0"/>
              <a:t>Evaluation</a:t>
            </a:r>
          </a:p>
          <a:p>
            <a:pPr marL="109728" indent="0">
              <a:buNone/>
            </a:pPr>
            <a:endParaRPr lang="de-DE" dirty="0"/>
          </a:p>
        </p:txBody>
      </p:sp>
      <p:sp>
        <p:nvSpPr>
          <p:cNvPr id="4" name="Titel 3"/>
          <p:cNvSpPr>
            <a:spLocks noGrp="1"/>
          </p:cNvSpPr>
          <p:nvPr>
            <p:ph type="title"/>
          </p:nvPr>
        </p:nvSpPr>
        <p:spPr/>
        <p:txBody>
          <a:bodyPr/>
          <a:lstStyle/>
          <a:p>
            <a:pPr algn="ctr"/>
            <a:r>
              <a:rPr lang="de-DE" sz="2500" dirty="0"/>
              <a:t>Auftrag</a:t>
            </a:r>
          </a:p>
        </p:txBody>
      </p:sp>
    </p:spTree>
    <p:extLst>
      <p:ext uri="{BB962C8B-B14F-4D97-AF65-F5344CB8AC3E}">
        <p14:creationId xmlns:p14="http://schemas.microsoft.com/office/powerpoint/2010/main" val="3573800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r>
              <a:rPr lang="de-DE" sz="2500" dirty="0"/>
              <a:t>Schüler-Feedback in der Ausbildung kennen lernen</a:t>
            </a:r>
          </a:p>
          <a:p>
            <a:r>
              <a:rPr lang="de-DE" sz="2500" dirty="0"/>
              <a:t>Erfahrungen in einem geschützten Raum sammeln</a:t>
            </a:r>
          </a:p>
          <a:p>
            <a:r>
              <a:rPr lang="de-DE" sz="2500" dirty="0"/>
              <a:t>sicheren Umgang mit Schüler-Feedback gewinnen</a:t>
            </a:r>
          </a:p>
        </p:txBody>
      </p:sp>
      <p:sp>
        <p:nvSpPr>
          <p:cNvPr id="3" name="Titel 2"/>
          <p:cNvSpPr>
            <a:spLocks noGrp="1"/>
          </p:cNvSpPr>
          <p:nvPr>
            <p:ph type="title"/>
          </p:nvPr>
        </p:nvSpPr>
        <p:spPr/>
        <p:txBody>
          <a:bodyPr>
            <a:normAutofit/>
          </a:bodyPr>
          <a:lstStyle/>
          <a:p>
            <a:pPr algn="ctr"/>
            <a:r>
              <a:rPr lang="de-DE" sz="2500" dirty="0"/>
              <a:t>Ziele</a:t>
            </a:r>
          </a:p>
        </p:txBody>
      </p:sp>
    </p:spTree>
    <p:extLst>
      <p:ext uri="{BB962C8B-B14F-4D97-AF65-F5344CB8AC3E}">
        <p14:creationId xmlns:p14="http://schemas.microsoft.com/office/powerpoint/2010/main" val="2770438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p:cNvSpPr>
            <a:spLocks noGrp="1"/>
          </p:cNvSpPr>
          <p:nvPr>
            <p:ph idx="1"/>
          </p:nvPr>
        </p:nvSpPr>
        <p:spPr/>
        <p:txBody>
          <a:bodyPr/>
          <a:lstStyle/>
          <a:p>
            <a:pPr marL="109728" indent="0">
              <a:buNone/>
            </a:pPr>
            <a:r>
              <a:rPr lang="de-DE" sz="2500" dirty="0"/>
              <a:t>Eine Form des Individualfeedbacks</a:t>
            </a:r>
            <a:r>
              <a:rPr lang="de-DE" sz="2500" dirty="0">
                <a:solidFill>
                  <a:srgbClr val="C00000"/>
                </a:solidFill>
              </a:rPr>
              <a:t>:</a:t>
            </a:r>
          </a:p>
          <a:p>
            <a:pPr>
              <a:buFont typeface="Arial" panose="020B0604020202020204" pitchFamily="34" charset="0"/>
              <a:buChar char="•"/>
            </a:pPr>
            <a:r>
              <a:rPr lang="de-DE" sz="2500" dirty="0"/>
              <a:t>Gibt Informationen, wie die Schüler unterrichtliche Angebote wahrnehmen und verarbeiten</a:t>
            </a:r>
          </a:p>
          <a:p>
            <a:pPr>
              <a:buFont typeface="Arial" panose="020B0604020202020204" pitchFamily="34" charset="0"/>
              <a:buChar char="•"/>
            </a:pPr>
            <a:r>
              <a:rPr lang="de-DE" sz="2500" dirty="0"/>
              <a:t>Dient zur persönlichen, unterrichtsbezogenen Qualitätsentwicklung</a:t>
            </a:r>
          </a:p>
          <a:p>
            <a:pPr marL="109728" indent="0">
              <a:buNone/>
            </a:pPr>
            <a:endParaRPr lang="de-DE" dirty="0"/>
          </a:p>
          <a:p>
            <a:endParaRPr lang="de-DE" dirty="0"/>
          </a:p>
        </p:txBody>
      </p:sp>
      <p:sp>
        <p:nvSpPr>
          <p:cNvPr id="4" name="Titel 3"/>
          <p:cNvSpPr>
            <a:spLocks noGrp="1"/>
          </p:cNvSpPr>
          <p:nvPr>
            <p:ph type="title"/>
          </p:nvPr>
        </p:nvSpPr>
        <p:spPr/>
        <p:txBody>
          <a:bodyPr/>
          <a:lstStyle/>
          <a:p>
            <a:pPr algn="ctr"/>
            <a:r>
              <a:rPr lang="de-DE" sz="2500" dirty="0"/>
              <a:t>Was ist Schüler-Feedback?</a:t>
            </a:r>
          </a:p>
        </p:txBody>
      </p:sp>
    </p:spTree>
    <p:extLst>
      <p:ext uri="{BB962C8B-B14F-4D97-AF65-F5344CB8AC3E}">
        <p14:creationId xmlns:p14="http://schemas.microsoft.com/office/powerpoint/2010/main" val="2523347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590872" y="1628800"/>
            <a:ext cx="8229600" cy="4597971"/>
          </a:xfrm>
        </p:spPr>
        <p:txBody>
          <a:bodyPr>
            <a:normAutofit/>
          </a:bodyPr>
          <a:lstStyle/>
          <a:p>
            <a:r>
              <a:rPr lang="de-DE" sz="2500" dirty="0"/>
              <a:t>Vier Feedbackebenen</a:t>
            </a:r>
          </a:p>
          <a:p>
            <a:pPr lvl="1"/>
            <a:r>
              <a:rPr lang="de-DE" sz="2500" dirty="0"/>
              <a:t>Feedback auf der Ebene des Selbst </a:t>
            </a:r>
            <a:br>
              <a:rPr lang="de-DE" sz="2500" dirty="0"/>
            </a:br>
            <a:r>
              <a:rPr lang="de-DE" sz="2500" dirty="0"/>
              <a:t>Feedback auf der Ebene der </a:t>
            </a:r>
            <a:r>
              <a:rPr lang="de-DE" sz="2500" dirty="0">
                <a:solidFill>
                  <a:srgbClr val="0070C0"/>
                </a:solidFill>
              </a:rPr>
              <a:t>Aufgabe</a:t>
            </a:r>
          </a:p>
          <a:p>
            <a:pPr lvl="1"/>
            <a:r>
              <a:rPr lang="de-DE" sz="2500" dirty="0"/>
              <a:t>Feedback auf der Ebene des </a:t>
            </a:r>
            <a:r>
              <a:rPr lang="de-DE" sz="2500" dirty="0">
                <a:solidFill>
                  <a:srgbClr val="0070C0"/>
                </a:solidFill>
              </a:rPr>
              <a:t>Prozesses</a:t>
            </a:r>
          </a:p>
          <a:p>
            <a:pPr lvl="1"/>
            <a:r>
              <a:rPr lang="de-DE" sz="2500" dirty="0"/>
              <a:t>Feedback auf der Ebene der </a:t>
            </a:r>
            <a:r>
              <a:rPr lang="de-DE" sz="2500" dirty="0">
                <a:solidFill>
                  <a:srgbClr val="0070C0"/>
                </a:solidFill>
              </a:rPr>
              <a:t>Selbstregulation</a:t>
            </a:r>
          </a:p>
          <a:p>
            <a:pPr lvl="1"/>
            <a:endParaRPr lang="de-DE" sz="2500" dirty="0">
              <a:solidFill>
                <a:srgbClr val="0070C0"/>
              </a:solidFill>
            </a:endParaRPr>
          </a:p>
          <a:p>
            <a:pPr marL="109728" indent="0">
              <a:buNone/>
            </a:pPr>
            <a:r>
              <a:rPr lang="de-DE" sz="2500" dirty="0"/>
              <a:t>=&gt; Das Schüler-Feedback ist entscheidend!</a:t>
            </a:r>
          </a:p>
          <a:p>
            <a:endParaRPr lang="de-DE" sz="2500" dirty="0"/>
          </a:p>
          <a:p>
            <a:r>
              <a:rPr lang="de-DE" sz="2500" dirty="0"/>
              <a:t>Die Haltung der Lehrkraft entscheidet, ob sie Feedback einholt oder nicht!</a:t>
            </a:r>
          </a:p>
        </p:txBody>
      </p:sp>
      <p:sp>
        <p:nvSpPr>
          <p:cNvPr id="3" name="Titel 2"/>
          <p:cNvSpPr>
            <a:spLocks noGrp="1"/>
          </p:cNvSpPr>
          <p:nvPr>
            <p:ph type="title"/>
          </p:nvPr>
        </p:nvSpPr>
        <p:spPr>
          <a:xfrm>
            <a:off x="457200" y="274638"/>
            <a:ext cx="8229600" cy="1858218"/>
          </a:xfrm>
        </p:spPr>
        <p:txBody>
          <a:bodyPr>
            <a:normAutofit/>
          </a:bodyPr>
          <a:lstStyle/>
          <a:p>
            <a:pPr algn="ctr"/>
            <a:r>
              <a:rPr lang="de-DE" sz="2500" dirty="0"/>
              <a:t>Welche Bedeutung hat Schüler-Feedback für die Schul- und Unterrichtsentwicklung?</a:t>
            </a:r>
          </a:p>
        </p:txBody>
      </p:sp>
    </p:spTree>
    <p:extLst>
      <p:ext uri="{BB962C8B-B14F-4D97-AF65-F5344CB8AC3E}">
        <p14:creationId xmlns:p14="http://schemas.microsoft.com/office/powerpoint/2010/main" val="2241143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r>
              <a:rPr lang="de-DE" sz="2500" dirty="0"/>
              <a:t>Definition Evaluation (</a:t>
            </a:r>
            <a:r>
              <a:rPr lang="de-DE" sz="2000" dirty="0"/>
              <a:t>nach Thiel &amp; Tillmann 2012):</a:t>
            </a:r>
            <a:br>
              <a:rPr lang="de-DE" sz="2000" dirty="0"/>
            </a:br>
            <a:r>
              <a:rPr lang="de-DE" sz="2500" dirty="0"/>
              <a:t>„ist die Messung bestimmter Aspekte von Qualität mittels objektiver Messinstrumente und deren Bewertung zum Zwecke der Qualitätsverbesserung einer Organisation.“</a:t>
            </a:r>
          </a:p>
          <a:p>
            <a:pPr marL="109728" indent="0">
              <a:buNone/>
            </a:pPr>
            <a:endParaRPr lang="de-DE" sz="2500" dirty="0"/>
          </a:p>
          <a:p>
            <a:r>
              <a:rPr lang="de-DE" sz="2500" dirty="0"/>
              <a:t>Feedback ist eine Form der Selbstevaluation</a:t>
            </a:r>
          </a:p>
          <a:p>
            <a:endParaRPr lang="de-DE" sz="1400" dirty="0"/>
          </a:p>
        </p:txBody>
      </p:sp>
      <p:sp>
        <p:nvSpPr>
          <p:cNvPr id="3" name="Titel 2"/>
          <p:cNvSpPr>
            <a:spLocks noGrp="1"/>
          </p:cNvSpPr>
          <p:nvPr>
            <p:ph type="title"/>
          </p:nvPr>
        </p:nvSpPr>
        <p:spPr/>
        <p:txBody>
          <a:bodyPr>
            <a:normAutofit/>
          </a:bodyPr>
          <a:lstStyle/>
          <a:p>
            <a:pPr algn="ctr"/>
            <a:r>
              <a:rPr lang="de-DE" sz="2500" dirty="0"/>
              <a:t>Wodurch unterscheidet sich Feedback von Evaluation?</a:t>
            </a:r>
          </a:p>
        </p:txBody>
      </p:sp>
    </p:spTree>
    <p:extLst>
      <p:ext uri="{BB962C8B-B14F-4D97-AF65-F5344CB8AC3E}">
        <p14:creationId xmlns:p14="http://schemas.microsoft.com/office/powerpoint/2010/main" val="4116074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pPr marL="566928" indent="-457200">
              <a:buAutoNum type="arabicPeriod"/>
            </a:pPr>
            <a:r>
              <a:rPr lang="de-DE" sz="2500" dirty="0"/>
              <a:t>Positiver Einfluss auf das Verhältnis zwischen Lehrenden und Lernenden (Transparenz, Mitsprache)</a:t>
            </a:r>
          </a:p>
          <a:p>
            <a:pPr marL="566928" indent="-457200">
              <a:buAutoNum type="arabicPeriod"/>
            </a:pPr>
            <a:r>
              <a:rPr lang="de-DE" sz="2500" dirty="0"/>
              <a:t>Anpassung der Unterrichtsplanung und -durchführung an Schülerbedürfnisse (Lernvoraussetzungen, Interessen)</a:t>
            </a:r>
          </a:p>
          <a:p>
            <a:pPr marL="566928" indent="-457200">
              <a:buFont typeface="Wingdings 3"/>
              <a:buAutoNum type="arabicPeriod"/>
            </a:pPr>
            <a:r>
              <a:rPr lang="de-DE" sz="2500" dirty="0"/>
              <a:t>Das Lernen der Schüler wird erfolgreicher</a:t>
            </a:r>
            <a:endParaRPr lang="de-DE" sz="2500" dirty="0">
              <a:solidFill>
                <a:srgbClr val="FF0000"/>
              </a:solidFill>
            </a:endParaRPr>
          </a:p>
          <a:p>
            <a:pPr marL="566928" indent="-457200">
              <a:buAutoNum type="arabicPeriod"/>
            </a:pPr>
            <a:r>
              <a:rPr lang="de-DE" sz="2500" dirty="0"/>
              <a:t>Motor für die Entwicklung von Lehrerprofessionalität</a:t>
            </a:r>
          </a:p>
          <a:p>
            <a:pPr marL="566928" indent="-457200">
              <a:buAutoNum type="arabicPeriod"/>
            </a:pPr>
            <a:endParaRPr lang="de-DE" sz="2500" dirty="0"/>
          </a:p>
        </p:txBody>
      </p:sp>
      <p:sp>
        <p:nvSpPr>
          <p:cNvPr id="3" name="Titel 2"/>
          <p:cNvSpPr>
            <a:spLocks noGrp="1"/>
          </p:cNvSpPr>
          <p:nvPr>
            <p:ph type="title"/>
          </p:nvPr>
        </p:nvSpPr>
        <p:spPr/>
        <p:txBody>
          <a:bodyPr>
            <a:normAutofit/>
          </a:bodyPr>
          <a:lstStyle/>
          <a:p>
            <a:pPr algn="ctr"/>
            <a:r>
              <a:rPr lang="de-DE" sz="2500" dirty="0"/>
              <a:t>Welchen Nutzen hat regelmäßiges Feedback?</a:t>
            </a:r>
          </a:p>
        </p:txBody>
      </p:sp>
    </p:spTree>
    <p:extLst>
      <p:ext uri="{BB962C8B-B14F-4D97-AF65-F5344CB8AC3E}">
        <p14:creationId xmlns:p14="http://schemas.microsoft.com/office/powerpoint/2010/main" val="3600476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r>
              <a:rPr lang="de-DE" sz="2500" dirty="0"/>
              <a:t>Am Ende einer Lerneinheit oder eines bestimmten unterrichtlichen Zeitraumes</a:t>
            </a:r>
          </a:p>
          <a:p>
            <a:r>
              <a:rPr lang="de-DE" sz="2500" dirty="0"/>
              <a:t>vor einer Sequenz </a:t>
            </a:r>
          </a:p>
          <a:p>
            <a:r>
              <a:rPr lang="de-DE" sz="2500" dirty="0"/>
              <a:t>unterrichtsbegleitend</a:t>
            </a:r>
          </a:p>
          <a:p>
            <a:r>
              <a:rPr lang="de-DE" sz="2500" dirty="0"/>
              <a:t>Bezogen auf Unterricht allgemein</a:t>
            </a:r>
          </a:p>
          <a:p>
            <a:r>
              <a:rPr lang="de-DE" sz="2500" dirty="0"/>
              <a:t>Bezogen auf bestimmte Aspekte</a:t>
            </a:r>
          </a:p>
          <a:p>
            <a:r>
              <a:rPr lang="de-DE" sz="2500" dirty="0"/>
              <a:t>Bereiche: Zeit, Inhalte, Medien, Raum, Methode, Ziele: Sie stehen alle in wechselseitiger Abhängigkeit.</a:t>
            </a:r>
          </a:p>
        </p:txBody>
      </p:sp>
      <p:sp>
        <p:nvSpPr>
          <p:cNvPr id="3" name="Titel 2"/>
          <p:cNvSpPr>
            <a:spLocks noGrp="1"/>
          </p:cNvSpPr>
          <p:nvPr>
            <p:ph type="title"/>
          </p:nvPr>
        </p:nvSpPr>
        <p:spPr/>
        <p:txBody>
          <a:bodyPr>
            <a:normAutofit/>
          </a:bodyPr>
          <a:lstStyle/>
          <a:p>
            <a:pPr algn="ctr"/>
            <a:r>
              <a:rPr lang="de-DE" sz="2500" dirty="0"/>
              <a:t>Wie kann Schülerfeedback im Unterricht eingesetzt werden?</a:t>
            </a:r>
          </a:p>
        </p:txBody>
      </p:sp>
    </p:spTree>
    <p:extLst>
      <p:ext uri="{BB962C8B-B14F-4D97-AF65-F5344CB8AC3E}">
        <p14:creationId xmlns:p14="http://schemas.microsoft.com/office/powerpoint/2010/main" val="1752853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r>
              <a:rPr lang="de-DE" sz="2500" dirty="0"/>
              <a:t>Grundvoraussetzung: HALTUNG der Beteiligten</a:t>
            </a:r>
          </a:p>
          <a:p>
            <a:r>
              <a:rPr lang="de-DE" sz="2500" dirty="0"/>
              <a:t>Zeitpunkt: immer dann, wenn es sinnvoll ist</a:t>
            </a:r>
          </a:p>
          <a:p>
            <a:r>
              <a:rPr lang="de-DE" sz="2500" dirty="0"/>
              <a:t>Inhalt des Feedbacks:</a:t>
            </a:r>
          </a:p>
          <a:p>
            <a:pPr lvl="1"/>
            <a:r>
              <a:rPr lang="de-DE" sz="2100" dirty="0"/>
              <a:t>Veränderbare Aspekte (didaktisches Sechseck)</a:t>
            </a:r>
          </a:p>
          <a:p>
            <a:pPr lvl="1"/>
            <a:r>
              <a:rPr lang="de-DE" sz="2100" dirty="0"/>
              <a:t>Altersgemäße Formulierung und Instrumente</a:t>
            </a:r>
          </a:p>
          <a:p>
            <a:pPr lvl="1"/>
            <a:r>
              <a:rPr lang="de-DE" sz="2100" dirty="0"/>
              <a:t>die persönliche Wahrnehmung ist gefragt</a:t>
            </a:r>
          </a:p>
          <a:p>
            <a:pPr lvl="1"/>
            <a:r>
              <a:rPr lang="de-DE" sz="2100" dirty="0"/>
              <a:t>Bezug zu konkreten Beobachtungen und Erfahrungen </a:t>
            </a:r>
          </a:p>
          <a:p>
            <a:pPr lvl="1"/>
            <a:r>
              <a:rPr lang="de-DE" sz="2100" dirty="0"/>
              <a:t>Begrenzung des Gegenstandes (zeitlich oder inhaltlich)</a:t>
            </a:r>
          </a:p>
          <a:p>
            <a:pPr lvl="1"/>
            <a:r>
              <a:rPr lang="de-DE" sz="2100" dirty="0"/>
              <a:t>Zahlenmäßige Begrenzung der Feedbackaspekte</a:t>
            </a:r>
          </a:p>
          <a:p>
            <a:pPr lvl="1"/>
            <a:r>
              <a:rPr lang="de-DE" sz="2100" dirty="0"/>
              <a:t>Positive Feedbackaspekte deutlich in den Blick nehmen</a:t>
            </a:r>
          </a:p>
          <a:p>
            <a:pPr lvl="1"/>
            <a:endParaRPr lang="de-DE" sz="2100" dirty="0"/>
          </a:p>
          <a:p>
            <a:pPr lvl="1"/>
            <a:endParaRPr lang="de-DE" sz="2100" dirty="0"/>
          </a:p>
        </p:txBody>
      </p:sp>
      <p:sp>
        <p:nvSpPr>
          <p:cNvPr id="3" name="Titel 2"/>
          <p:cNvSpPr>
            <a:spLocks noGrp="1"/>
          </p:cNvSpPr>
          <p:nvPr>
            <p:ph type="title"/>
          </p:nvPr>
        </p:nvSpPr>
        <p:spPr/>
        <p:txBody>
          <a:bodyPr>
            <a:normAutofit/>
          </a:bodyPr>
          <a:lstStyle/>
          <a:p>
            <a:pPr algn="ctr"/>
            <a:r>
              <a:rPr lang="de-DE" sz="2500" dirty="0"/>
              <a:t>Was muss beim Einsatz beachtet werden?</a:t>
            </a:r>
          </a:p>
        </p:txBody>
      </p:sp>
    </p:spTree>
    <p:extLst>
      <p:ext uri="{BB962C8B-B14F-4D97-AF65-F5344CB8AC3E}">
        <p14:creationId xmlns:p14="http://schemas.microsoft.com/office/powerpoint/2010/main" val="10452239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imos">
  <a:themeElements>
    <a:clrScheme name="Horizont">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Deimos">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Deimos">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0</TotalTime>
  <Words>1575</Words>
  <Application>Microsoft Office PowerPoint</Application>
  <PresentationFormat>Bildschirmpräsentation (4:3)</PresentationFormat>
  <Paragraphs>246</Paragraphs>
  <Slides>18</Slides>
  <Notes>11</Notes>
  <HiddenSlides>0</HiddenSlides>
  <MMClips>0</MMClips>
  <ScaleCrop>false</ScaleCrop>
  <HeadingPairs>
    <vt:vector size="4" baseType="variant">
      <vt:variant>
        <vt:lpstr>Design</vt:lpstr>
      </vt:variant>
      <vt:variant>
        <vt:i4>1</vt:i4>
      </vt:variant>
      <vt:variant>
        <vt:lpstr>Folientitel</vt:lpstr>
      </vt:variant>
      <vt:variant>
        <vt:i4>18</vt:i4>
      </vt:variant>
    </vt:vector>
  </HeadingPairs>
  <TitlesOfParts>
    <vt:vector size="19" baseType="lpstr">
      <vt:lpstr>Deimos</vt:lpstr>
      <vt:lpstr>  Schüler-Feedback in der  2. Phase der Lehrerbildung</vt:lpstr>
      <vt:lpstr>Auftrag</vt:lpstr>
      <vt:lpstr>Ziele</vt:lpstr>
      <vt:lpstr>Was ist Schüler-Feedback?</vt:lpstr>
      <vt:lpstr>Welche Bedeutung hat Schüler-Feedback für die Schul- und Unterrichtsentwicklung?</vt:lpstr>
      <vt:lpstr>Wodurch unterscheidet sich Feedback von Evaluation?</vt:lpstr>
      <vt:lpstr>Welchen Nutzen hat regelmäßiges Feedback?</vt:lpstr>
      <vt:lpstr>Wie kann Schülerfeedback im Unterricht eingesetzt werden?</vt:lpstr>
      <vt:lpstr>Was muss beim Einsatz beachtet werden?</vt:lpstr>
      <vt:lpstr>Welche Besonderheiten müssen an der Grundschule beachtet werden?</vt:lpstr>
      <vt:lpstr>Wie wird Schüler-Feedback durchgeführt?</vt:lpstr>
      <vt:lpstr>Wie kann die Besprechung des Feedbacks mit einer Lehrkraft der Wahl erfolgen?</vt:lpstr>
      <vt:lpstr>Wie steht es um Freiwilligkeit, Anonymität und Datenschutz?</vt:lpstr>
      <vt:lpstr>Wie wird das Schüler-Feedback in der zweiten Phase der Lehrerausbildung eingeführt?</vt:lpstr>
      <vt:lpstr>mögliche Zeitplanung und Sequenz</vt:lpstr>
      <vt:lpstr>mögliche Zeitplanung und Sequenz</vt:lpstr>
      <vt:lpstr>Wie wird das Modellprojekt begleitet und koordiniert?</vt:lpstr>
      <vt:lpstr>Wie wird das Vorhaben evaluiert?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Modellprojekt  Schüler-Feedback in der  2. Phase der Lehrerbildung</dc:title>
  <dc:creator>Babs</dc:creator>
  <cp:lastModifiedBy>Huber, Franz, Dr.</cp:lastModifiedBy>
  <cp:revision>80</cp:revision>
  <dcterms:created xsi:type="dcterms:W3CDTF">2017-01-13T11:33:24Z</dcterms:created>
  <dcterms:modified xsi:type="dcterms:W3CDTF">2019-10-01T11:47:47Z</dcterms:modified>
</cp:coreProperties>
</file>