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4" r:id="rId1"/>
  </p:sldMasterIdLst>
  <p:notesMasterIdLst>
    <p:notesMasterId r:id="rId6"/>
  </p:notesMasterIdLst>
  <p:handoutMasterIdLst>
    <p:handoutMasterId r:id="rId7"/>
  </p:handoutMasterIdLst>
  <p:sldIdLst>
    <p:sldId id="510" r:id="rId2"/>
    <p:sldId id="505" r:id="rId3"/>
    <p:sldId id="509" r:id="rId4"/>
    <p:sldId id="491" r:id="rId5"/>
  </p:sldIdLst>
  <p:sldSz cx="9144000" cy="6858000" type="screen4x3"/>
  <p:notesSz cx="9144000" cy="6858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1DF7"/>
    <a:srgbClr val="F5F5F5"/>
    <a:srgbClr val="000000"/>
    <a:srgbClr val="FFFFFF"/>
    <a:srgbClr val="0101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-3160" y="-12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de-DE" dirty="0" smtClean="0"/>
              <a:t>Qualitätsentwicklung im Studienseminar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de-DE"/>
              <a:t>OStDn Beate Sitek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E530E7-D830-D34C-9AFA-14CDDE1148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112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8477D02-E509-1147-8750-D733FF11DA0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052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F81AC3CC-762B-EE4F-AAD0-AA5355B64B14}" type="slidenum">
              <a:rPr lang="de-DE" sz="1200">
                <a:latin typeface="Times New Roman" charset="0"/>
                <a:cs typeface="MS PGothic" charset="0"/>
              </a:rPr>
              <a:pPr eaLnBrk="1" hangingPunct="1">
                <a:defRPr/>
              </a:pPr>
              <a:t>1</a:t>
            </a:fld>
            <a:endParaRPr lang="de-DE" sz="1200">
              <a:latin typeface="Times New Roman" charset="0"/>
              <a:cs typeface="MS PGothic" charset="0"/>
            </a:endParaRPr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r>
              <a:rPr lang="de-DE" smtClean="0"/>
              <a:t>StDn Beate Sitek, Supervisorin bdp, Gymnasium Weilheim, Schulleitung B2, November 2010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9963B-9293-524A-8CDA-995D834AC2DC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350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r>
              <a:rPr lang="de-DE" smtClean="0"/>
              <a:t>StDn Beate Sitek, Supervisorin bdp, Gymnasium Weilheim, Schulleitung B2, November 2010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29AF8-0C38-9248-A425-7D5A71793D20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2921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r>
              <a:rPr lang="de-DE" smtClean="0"/>
              <a:t>StDn Beate Sitek, Supervisorin bdp, Gymnasium Weilheim, Schulleitung B2, November 2010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D992A-82E9-D444-8990-8B69AE22FF1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48598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r>
              <a:rPr lang="de-DE" smtClean="0"/>
              <a:t>StDn Beate Sitek, Supervisorin bdp, Gymnasium Weilheim, Schulleitung B2, November 2010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38053-DB11-9743-9D74-706FB6C0C21E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3342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r>
              <a:rPr lang="de-DE" smtClean="0"/>
              <a:t>StDn Beate Sitek, Supervisorin bdp, Gymnasium Weilheim, Schulleitung B2, November 2010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B49B4-3292-004D-A4AE-09F2EF7490B6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0522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r>
              <a:rPr lang="de-DE" smtClean="0"/>
              <a:t>StDn Beate Sitek, Supervisorin bdp, Gymnasium Weilheim, Schulleitung B2, November 2010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363EE-44CF-004B-B01C-40A2C8BDC0E7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38472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r>
              <a:rPr lang="de-DE" smtClean="0"/>
              <a:t>StDn Beate Sitek, Supervisorin bdp, Gymnasium Weilheim, Schulleitung B2, November 2010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99F46-487C-554B-8EFA-BA64A4D7EAB5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928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r>
              <a:rPr lang="de-DE" smtClean="0"/>
              <a:t>StDn Beate Sitek, Supervisorin bdp, Gymnasium Weilheim, Schulleitung B2, November 2010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609E3-8959-7646-8901-885E3238E9EA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5763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r>
              <a:rPr lang="de-DE" smtClean="0"/>
              <a:t>StDn Beate Sitek, Supervisorin bdp, Gymnasium Weilheim, Schulleitung B2, November 2010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824C4-F2B9-C54B-8F07-6030A09A96DA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681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r>
              <a:rPr lang="de-DE" smtClean="0"/>
              <a:t>StDn Beate Sitek, Supervisorin bdp, Gymnasium Weilheim, Schulleitung B2, November 2010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56B96B-3F9A-7B49-B6DE-55CE7FBB20DF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9433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 smtClean="0"/>
          </a:p>
          <a:p>
            <a:pPr>
              <a:defRPr/>
            </a:pPr>
            <a:r>
              <a:rPr lang="de-DE" smtClean="0"/>
              <a:t>StDn Beate Sitek, Supervisorin bdp, Gymnasium Weilheim, Schulleitung B2, November 2010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C90DE-92E7-5D44-8D5A-3CCEF580C7A6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9433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F2CB57-0EA8-7D4A-8A83-A9B365BEFE00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38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ransition spd="slow">
    <p:circle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17375E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7375E"/>
          </a:solidFill>
          <a:effectLst/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17375E"/>
          </a:solidFill>
          <a:effectLst/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17375E"/>
          </a:solidFill>
          <a:effectLst/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7375E"/>
          </a:solidFill>
          <a:effectLst/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7375E"/>
          </a:solidFill>
          <a:effectLst/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7544" y="188640"/>
            <a:ext cx="8352928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3200" dirty="0" smtClean="0">
                <a:solidFill>
                  <a:srgbClr val="17375E"/>
                </a:solidFill>
                <a:effectLst/>
                <a:latin typeface="Verdana"/>
                <a:ea typeface="+mj-ea"/>
                <a:cs typeface="Verdana"/>
              </a:rPr>
              <a:t>Qualitätsentwicklung im Seminarlehr-</a:t>
            </a:r>
            <a:r>
              <a:rPr lang="de-DE" sz="3200" dirty="0" err="1" smtClean="0">
                <a:solidFill>
                  <a:srgbClr val="17375E"/>
                </a:solidFill>
                <a:effectLst/>
                <a:latin typeface="Verdana"/>
                <a:ea typeface="+mj-ea"/>
                <a:cs typeface="Verdana"/>
              </a:rPr>
              <a:t>kräfteteam</a:t>
            </a:r>
            <a:r>
              <a:rPr lang="de-DE" sz="3200" dirty="0" smtClean="0">
                <a:solidFill>
                  <a:srgbClr val="17375E"/>
                </a:solidFill>
                <a:effectLst/>
                <a:latin typeface="Verdana"/>
                <a:ea typeface="+mj-ea"/>
                <a:cs typeface="Verdana"/>
              </a:rPr>
              <a:t> </a:t>
            </a:r>
            <a:r>
              <a:rPr lang="mr-IN" sz="3200" dirty="0" smtClean="0">
                <a:solidFill>
                  <a:srgbClr val="17375E"/>
                </a:solidFill>
                <a:effectLst/>
                <a:latin typeface="Verdana"/>
                <a:ea typeface="+mj-ea"/>
                <a:cs typeface="Verdana"/>
              </a:rPr>
              <a:t>–</a:t>
            </a:r>
            <a:r>
              <a:rPr lang="de-DE" sz="3200" dirty="0" smtClean="0">
                <a:solidFill>
                  <a:srgbClr val="17375E"/>
                </a:solidFill>
                <a:effectLst/>
                <a:latin typeface="Verdana"/>
                <a:ea typeface="+mj-ea"/>
                <a:cs typeface="Verdana"/>
              </a:rPr>
              <a:t> </a:t>
            </a:r>
            <a:r>
              <a:rPr lang="de-DE" sz="3200" smtClean="0">
                <a:solidFill>
                  <a:srgbClr val="17375E"/>
                </a:solidFill>
                <a:effectLst/>
                <a:latin typeface="Verdana"/>
                <a:ea typeface="+mj-ea"/>
                <a:cs typeface="Verdana"/>
              </a:rPr>
              <a:t>Maßnahmen Gymnasium</a:t>
            </a:r>
            <a:endParaRPr lang="de-DE" sz="3200" dirty="0">
              <a:solidFill>
                <a:srgbClr val="17375E"/>
              </a:solidFill>
              <a:effectLst/>
              <a:latin typeface="Verdana"/>
              <a:ea typeface="+mj-ea"/>
              <a:cs typeface="Verdana"/>
            </a:endParaRPr>
          </a:p>
          <a:p>
            <a:pPr lvl="0">
              <a:defRPr/>
            </a:pPr>
            <a:r>
              <a:rPr lang="de-DE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Arial"/>
              </a:rPr>
              <a:t>	</a:t>
            </a:r>
            <a:r>
              <a:rPr lang="de-DE" sz="3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/>
              </a:rPr>
              <a:t>		</a:t>
            </a:r>
          </a:p>
          <a:p>
            <a:pPr marL="546100" lvl="0" indent="-546100">
              <a:buFont typeface="Wingdings" charset="2"/>
              <a:buChar char="Ø"/>
              <a:defRPr/>
            </a:pPr>
            <a:r>
              <a:rPr lang="de-DE" sz="3200" dirty="0">
                <a:solidFill>
                  <a:schemeClr val="tx2">
                    <a:lumMod val="75000"/>
                  </a:schemeClr>
                </a:solidFill>
                <a:latin typeface="+mn-lt"/>
                <a:cs typeface="Arial"/>
              </a:rPr>
              <a:t>r</a:t>
            </a:r>
            <a:r>
              <a:rPr lang="de-DE" sz="3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/>
              </a:rPr>
              <a:t>egelmäßiger Jour Fixe</a:t>
            </a:r>
          </a:p>
          <a:p>
            <a:pPr marL="546100" lvl="0" indent="-546100">
              <a:buFont typeface="Wingdings" charset="2"/>
              <a:buChar char="Ø"/>
              <a:defRPr/>
            </a:pPr>
            <a:r>
              <a:rPr lang="de-DE" sz="3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/>
              </a:rPr>
              <a:t>Kommissionsbesetzung bei PLPs in AA1 so, dass nicht automatisch der 2. SL des </a:t>
            </a:r>
            <a:r>
              <a:rPr lang="de-DE" sz="32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cs typeface="Arial"/>
              </a:rPr>
              <a:t>Kandida-ten</a:t>
            </a:r>
            <a:r>
              <a:rPr lang="de-DE" sz="3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/>
              </a:rPr>
              <a:t> vertreten ist </a:t>
            </a:r>
            <a:r>
              <a:rPr lang="de-DE" sz="3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/>
                <a:sym typeface="Wingdings"/>
              </a:rPr>
              <a:t> Austausch quer durch das Team aller Seminarlehrkräfte</a:t>
            </a:r>
          </a:p>
          <a:p>
            <a:pPr marL="546100" lvl="0" indent="-546100">
              <a:buFont typeface="Wingdings" charset="2"/>
              <a:buChar char="Ø"/>
              <a:defRPr/>
            </a:pPr>
            <a:r>
              <a:rPr lang="de-DE" sz="3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/>
                <a:sym typeface="Wingdings"/>
              </a:rPr>
              <a:t>Außenlehrproben nach Möglichkeit immer unter Beteiligung des SV (Vergleichsmaßstab)</a:t>
            </a:r>
          </a:p>
          <a:p>
            <a:pPr marL="546100" lvl="0" indent="-546100">
              <a:buFont typeface="Wingdings" charset="2"/>
              <a:buChar char="Ø"/>
              <a:defRPr/>
            </a:pPr>
            <a:r>
              <a:rPr lang="de-DE" sz="3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/>
                <a:sym typeface="Wingdings"/>
              </a:rPr>
              <a:t>Teamcoaching (ein bis zwei Veranstaltungen pro Jahr, Fragestellungen siehe folgende Folien</a:t>
            </a:r>
            <a:endParaRPr lang="de-DE" sz="2800" dirty="0">
              <a:solidFill>
                <a:schemeClr val="tx2">
                  <a:lumMod val="75000"/>
                </a:schemeClr>
              </a:solidFill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091537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1152128"/>
          </a:xfrm>
        </p:spPr>
        <p:txBody>
          <a:bodyPr>
            <a:noAutofit/>
          </a:bodyPr>
          <a:lstStyle/>
          <a:p>
            <a:pPr marL="0" indent="0" algn="l">
              <a:buFont typeface="Georgia" charset="0"/>
              <a:buNone/>
              <a:defRPr/>
            </a:pPr>
            <a:r>
              <a:rPr lang="de-DE" sz="3600" dirty="0" smtClean="0">
                <a:latin typeface="Verdana"/>
                <a:ea typeface="+mn-ea"/>
                <a:cs typeface="Verdana"/>
              </a:rPr>
              <a:t>Teamcoaching im Studienseminar - drei Fragen zum Einstieg:</a:t>
            </a:r>
            <a:endParaRPr lang="de-DE" sz="3600" dirty="0">
              <a:latin typeface="Verdana"/>
              <a:ea typeface="+mn-ea"/>
              <a:cs typeface="Verdana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187624" y="4653136"/>
            <a:ext cx="6660232" cy="1815882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CH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Ebene 3: </a:t>
            </a:r>
            <a:r>
              <a:rPr lang="de-CH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Was ist guter Unterricht? Und wie hoch ist unsere </a:t>
            </a:r>
            <a:r>
              <a:rPr lang="de-CH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diesbezüg-liche</a:t>
            </a:r>
            <a:r>
              <a:rPr lang="de-CH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 Wirksamkeit im Rahmen der Schulentwicklung unserer Schule?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995936" y="1700808"/>
            <a:ext cx="4824536" cy="2677656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Ebene 2:</a:t>
            </a:r>
          </a:p>
          <a:p>
            <a:r>
              <a:rPr lang="de-CH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Was sind für uns gute Ar-</a:t>
            </a:r>
            <a:r>
              <a:rPr lang="de-CH" sz="2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beitsergebnisse</a:t>
            </a:r>
            <a:r>
              <a:rPr lang="de-CH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? Wann wird/ist ein Referendar in unseren Augen eine gute Lehrkraft?</a:t>
            </a:r>
            <a:endParaRPr lang="de-DE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191D34"/>
              </a:solidFill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1700808"/>
            <a:ext cx="3528392" cy="1815882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Ebene 1:</a:t>
            </a:r>
          </a:p>
          <a:p>
            <a:r>
              <a:rPr lang="de-CH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  <a:sym typeface="Wingdings"/>
              </a:rPr>
              <a:t>Wann sind wir gute Seminarlehr-kräfte?</a:t>
            </a:r>
            <a:endParaRPr lang="de-DE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191D34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4840083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695325"/>
          </a:xfrm>
        </p:spPr>
        <p:txBody>
          <a:bodyPr>
            <a:normAutofit/>
          </a:bodyPr>
          <a:lstStyle/>
          <a:p>
            <a:pPr marL="0" indent="0" algn="l">
              <a:buFont typeface="Georgia" charset="0"/>
              <a:buNone/>
              <a:defRPr/>
            </a:pPr>
            <a:r>
              <a:rPr lang="de-DE" sz="3600" dirty="0" smtClean="0">
                <a:latin typeface="Verdana"/>
                <a:ea typeface="+mn-ea"/>
                <a:cs typeface="Verdana"/>
              </a:rPr>
              <a:t>Grundlegende Aspekte von Führung:</a:t>
            </a:r>
            <a:endParaRPr lang="de-DE" sz="3600" dirty="0">
              <a:latin typeface="Verdana"/>
              <a:ea typeface="+mn-ea"/>
              <a:cs typeface="Verdana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980728"/>
            <a:ext cx="424847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CH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7375E"/>
                </a:solidFill>
                <a:latin typeface="+mn-lt"/>
              </a:rPr>
              <a:t>Ebene 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7375E"/>
                </a:solidFill>
                <a:latin typeface="+mn-lt"/>
              </a:rPr>
              <a:t>1:</a:t>
            </a:r>
          </a:p>
          <a:p>
            <a:pPr marL="342900" indent="-342900">
              <a:buFont typeface="Wingdings" charset="2"/>
              <a:buChar char="Ø"/>
              <a:defRPr/>
            </a:pPr>
            <a:r>
              <a:rPr lang="de-CH" sz="22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Welche Standards gelten?</a:t>
            </a:r>
          </a:p>
          <a:p>
            <a:pPr marL="342900" indent="-342900">
              <a:buFont typeface="Wingdings" charset="2"/>
              <a:buChar char="Ø"/>
              <a:defRPr/>
            </a:pPr>
            <a:r>
              <a:rPr lang="de-CH" sz="22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Welche Ziele strebt der </a:t>
            </a:r>
            <a:r>
              <a:rPr lang="de-CH" sz="2200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Referen</a:t>
            </a:r>
            <a:r>
              <a:rPr lang="de-CH" sz="22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-dar an?</a:t>
            </a:r>
            <a:endParaRPr lang="de-CH" sz="22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CH" sz="22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Was gilt im Seminarlehrerteam als gutes Arbeitsergebnis?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788024" y="980728"/>
            <a:ext cx="4176464" cy="24622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CH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7375E"/>
                </a:solidFill>
                <a:latin typeface="+mn-lt"/>
              </a:rPr>
              <a:t>Ebene 2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7375E"/>
                </a:solidFill>
                <a:latin typeface="+mn-lt"/>
              </a:rPr>
              <a:t>:</a:t>
            </a:r>
          </a:p>
          <a:p>
            <a:pPr marL="342900" indent="-342900">
              <a:buFont typeface="Wingdings" charset="2"/>
              <a:buChar char="Ø"/>
              <a:defRPr/>
            </a:pPr>
            <a:r>
              <a:rPr lang="de-CH" sz="2200" dirty="0" smtClean="0">
                <a:solidFill>
                  <a:srgbClr val="17375E"/>
                </a:solidFill>
                <a:latin typeface="+mn-lt"/>
              </a:rPr>
              <a:t>Hat der Referendar die </a:t>
            </a:r>
            <a:r>
              <a:rPr lang="de-CH" sz="2200" dirty="0" err="1" smtClean="0">
                <a:solidFill>
                  <a:srgbClr val="17375E"/>
                </a:solidFill>
                <a:latin typeface="+mn-lt"/>
              </a:rPr>
              <a:t>ver-einbarten</a:t>
            </a:r>
            <a:r>
              <a:rPr lang="de-CH" sz="2200" dirty="0" smtClean="0">
                <a:solidFill>
                  <a:srgbClr val="17375E"/>
                </a:solidFill>
                <a:latin typeface="+mn-lt"/>
              </a:rPr>
              <a:t> Ziele erreicht?</a:t>
            </a:r>
          </a:p>
          <a:p>
            <a:pPr marL="342900" indent="-342900">
              <a:buFont typeface="Wingdings" charset="2"/>
              <a:buChar char="Ø"/>
              <a:defRPr/>
            </a:pPr>
            <a:r>
              <a:rPr lang="de-CH" sz="2200" dirty="0" smtClean="0">
                <a:solidFill>
                  <a:srgbClr val="17375E"/>
                </a:solidFill>
                <a:latin typeface="+mn-lt"/>
              </a:rPr>
              <a:t>Wie bringt er/sie sich ein?</a:t>
            </a:r>
          </a:p>
          <a:p>
            <a:pPr marL="342900" indent="-342900">
              <a:buFont typeface="Wingdings" charset="2"/>
              <a:buChar char="Ø"/>
              <a:defRPr/>
            </a:pPr>
            <a:r>
              <a:rPr lang="de-CH" sz="2200" dirty="0" smtClean="0">
                <a:solidFill>
                  <a:srgbClr val="17375E"/>
                </a:solidFill>
                <a:latin typeface="+mn-lt"/>
              </a:rPr>
              <a:t>Welche Entwicklung kann in-</a:t>
            </a:r>
            <a:r>
              <a:rPr lang="de-CH" sz="2200" dirty="0" err="1" smtClean="0">
                <a:solidFill>
                  <a:srgbClr val="17375E"/>
                </a:solidFill>
                <a:latin typeface="+mn-lt"/>
              </a:rPr>
              <a:t>nerhalb</a:t>
            </a:r>
            <a:r>
              <a:rPr lang="de-CH" sz="2200" dirty="0" smtClean="0">
                <a:solidFill>
                  <a:srgbClr val="17375E"/>
                </a:solidFill>
                <a:latin typeface="+mn-lt"/>
              </a:rPr>
              <a:t> eines gegebenen Zeit-raums festgestellt werden?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83568" y="5445224"/>
            <a:ext cx="7704856" cy="1107996"/>
          </a:xfrm>
          <a:prstGeom prst="rect">
            <a:avLst/>
          </a:prstGeom>
          <a:solidFill>
            <a:srgbClr val="B2B2B2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CH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Ebene 3: 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Die Seminarlehrkräfte leisten einen Beitrag</a:t>
            </a:r>
            <a:b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</a:b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	     zur Unterrichtsentwicklung Ihrer Schule </a:t>
            </a:r>
            <a:b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</a:b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	     und entwickeln die Ausbildung weiter.</a:t>
            </a:r>
            <a:endParaRPr lang="de-CH" sz="2200" dirty="0">
              <a:ln w="10160">
                <a:solidFill>
                  <a:schemeClr val="accent1"/>
                </a:solidFill>
                <a:prstDash val="solid"/>
              </a:ln>
              <a:solidFill>
                <a:srgbClr val="191D34"/>
              </a:solidFill>
              <a:latin typeface="Verdana"/>
              <a:cs typeface="Verdana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860032" y="3645024"/>
            <a:ext cx="4202718" cy="1107996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Wingdings" charset="0"/>
              <a:buChar char="à"/>
            </a:pP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Seminarlehrkraft </a:t>
            </a:r>
            <a:r>
              <a:rPr lang="de-CH" sz="22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bewer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-</a:t>
            </a:r>
            <a:b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</a:br>
            <a:r>
              <a:rPr lang="de-CH" sz="22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tet</a:t>
            </a:r>
            <a:r>
              <a:rPr lang="de-CH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 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die Leistung/sammelt</a:t>
            </a:r>
            <a:b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</a:b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Beiträge zum Gutachten</a:t>
            </a:r>
            <a:endParaRPr lang="de-DE" sz="2200" dirty="0">
              <a:ln w="10160">
                <a:solidFill>
                  <a:schemeClr val="accent1"/>
                </a:solidFill>
                <a:prstDash val="solid"/>
              </a:ln>
              <a:solidFill>
                <a:srgbClr val="191D34"/>
              </a:solidFill>
              <a:latin typeface="Verdana"/>
              <a:cs typeface="Verdana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3212976"/>
            <a:ext cx="4788024" cy="2123658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de-CH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  <a:sym typeface="Wingdings"/>
              </a:rPr>
              <a:t> 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Seminarlehrkraft unterweist,  </a:t>
            </a:r>
            <a:b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</a:b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    fördert</a:t>
            </a:r>
            <a:r>
              <a:rPr lang="de-CH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, 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unterstützt</a:t>
            </a:r>
            <a:r>
              <a:rPr lang="de-CH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, sorgt 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/>
            </a:r>
            <a:b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</a:b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    dafür</a:t>
            </a:r>
            <a:r>
              <a:rPr lang="de-CH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, dass 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die Referendare </a:t>
            </a:r>
            <a:b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</a:b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    wissen</a:t>
            </a:r>
            <a:r>
              <a:rPr lang="de-CH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, was von ihnen </a:t>
            </a:r>
            <a:r>
              <a:rPr lang="de-CH" sz="22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erwar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-</a:t>
            </a:r>
            <a:b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</a:b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    </a:t>
            </a:r>
            <a:r>
              <a:rPr lang="de-CH" sz="22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tet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 </a:t>
            </a:r>
            <a:r>
              <a:rPr lang="de-CH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wird, und 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fordert </a:t>
            </a:r>
            <a:r>
              <a:rPr lang="de-CH" sz="22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Ergeb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-</a:t>
            </a:r>
            <a:b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</a:b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    </a:t>
            </a:r>
            <a:r>
              <a:rPr lang="de-CH" sz="22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nisse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91D34"/>
                </a:solidFill>
                <a:latin typeface="Verdana"/>
                <a:cs typeface="Verdana"/>
              </a:rPr>
              <a:t> ein</a:t>
            </a:r>
            <a:endParaRPr lang="de-DE" sz="2200" dirty="0">
              <a:ln w="10160">
                <a:solidFill>
                  <a:schemeClr val="accent1"/>
                </a:solidFill>
                <a:prstDash val="solid"/>
              </a:ln>
              <a:solidFill>
                <a:srgbClr val="191D34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7989268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695325"/>
          </a:xfrm>
        </p:spPr>
        <p:txBody>
          <a:bodyPr>
            <a:normAutofit fontScale="90000"/>
          </a:bodyPr>
          <a:lstStyle/>
          <a:p>
            <a:pPr marL="0" indent="0" algn="l">
              <a:buFont typeface="Georgia" charset="0"/>
              <a:buNone/>
              <a:defRPr/>
            </a:pPr>
            <a:r>
              <a:rPr lang="de-DE" sz="3600" dirty="0" smtClean="0">
                <a:latin typeface="Verdana"/>
                <a:ea typeface="+mn-ea"/>
                <a:cs typeface="Verdana"/>
              </a:rPr>
              <a:t>Dimensionen des Führungshandelns:</a:t>
            </a:r>
            <a:endParaRPr lang="de-DE" sz="3600" dirty="0">
              <a:latin typeface="Verdana"/>
              <a:ea typeface="+mn-ea"/>
              <a:cs typeface="Verdana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1124744"/>
            <a:ext cx="4176464" cy="3477875"/>
          </a:xfrm>
          <a:prstGeom prst="rect">
            <a:avLst/>
          </a:prstGeom>
          <a:solidFill>
            <a:schemeClr val="accent1">
              <a:lumMod val="60000"/>
              <a:lumOff val="40000"/>
              <a:alpha val="49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de-CH" sz="22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7375E"/>
                </a:solidFill>
                <a:latin typeface="Verdana"/>
                <a:cs typeface="Verdana"/>
              </a:rPr>
              <a:t>Emot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7375E"/>
                </a:solidFill>
                <a:latin typeface="Verdana"/>
                <a:cs typeface="Verdana"/>
              </a:rPr>
              <a:t>. Selbstführung:</a:t>
            </a:r>
          </a:p>
          <a:p>
            <a:pPr marL="342900" indent="-342900">
              <a:buFont typeface="Wingdings" charset="2"/>
              <a:buChar char="Ø"/>
              <a:defRPr/>
            </a:pPr>
            <a:r>
              <a:rPr lang="de-CH" sz="2200" dirty="0" smtClean="0">
                <a:solidFill>
                  <a:srgbClr val="17375E"/>
                </a:solidFill>
                <a:latin typeface="Verdana"/>
                <a:cs typeface="Verdana"/>
              </a:rPr>
              <a:t>die </a:t>
            </a:r>
            <a:r>
              <a:rPr lang="de-CH" sz="2200" dirty="0">
                <a:solidFill>
                  <a:srgbClr val="17375E"/>
                </a:solidFill>
                <a:latin typeface="Verdana"/>
                <a:cs typeface="Verdana"/>
              </a:rPr>
              <a:t>eigenen Gefühle </a:t>
            </a:r>
            <a:r>
              <a:rPr lang="de-CH" sz="2200" dirty="0" smtClean="0">
                <a:solidFill>
                  <a:srgbClr val="17375E"/>
                </a:solidFill>
                <a:latin typeface="Verdana"/>
                <a:cs typeface="Verdana"/>
              </a:rPr>
              <a:t>ei-nigermaßen kennen</a:t>
            </a:r>
          </a:p>
          <a:p>
            <a:pPr marL="342900" indent="-342900">
              <a:buFont typeface="Wingdings" charset="2"/>
              <a:buChar char="Ø"/>
              <a:defRPr/>
            </a:pPr>
            <a:r>
              <a:rPr lang="de-CH" sz="2200" dirty="0">
                <a:solidFill>
                  <a:srgbClr val="17375E"/>
                </a:solidFill>
                <a:latin typeface="Verdana"/>
                <a:cs typeface="Verdana"/>
              </a:rPr>
              <a:t>v</a:t>
            </a:r>
            <a:r>
              <a:rPr lang="de-CH" sz="2200" dirty="0" smtClean="0">
                <a:solidFill>
                  <a:srgbClr val="17375E"/>
                </a:solidFill>
                <a:latin typeface="Verdana"/>
                <a:cs typeface="Verdana"/>
              </a:rPr>
              <a:t>ertrauen können</a:t>
            </a:r>
          </a:p>
          <a:p>
            <a:pPr marL="342900" indent="-342900">
              <a:buFont typeface="Wingdings" charset="2"/>
              <a:buChar char="Ø"/>
              <a:defRPr/>
            </a:pPr>
            <a:r>
              <a:rPr lang="de-CH" sz="2200" dirty="0">
                <a:solidFill>
                  <a:srgbClr val="17375E"/>
                </a:solidFill>
                <a:latin typeface="Verdana"/>
                <a:cs typeface="Verdana"/>
              </a:rPr>
              <a:t>flexibel zwischen den Rollen </a:t>
            </a:r>
            <a:r>
              <a:rPr lang="de-CH" sz="2200" dirty="0" smtClean="0">
                <a:solidFill>
                  <a:srgbClr val="17375E"/>
                </a:solidFill>
                <a:latin typeface="Verdana"/>
                <a:cs typeface="Verdana"/>
              </a:rPr>
              <a:t>umschalten</a:t>
            </a:r>
          </a:p>
          <a:p>
            <a:pPr marL="342900" indent="-342900">
              <a:buFont typeface="Wingdings" charset="2"/>
              <a:buChar char="Ø"/>
              <a:defRPr/>
            </a:pPr>
            <a:r>
              <a:rPr lang="de-CH" sz="2200" dirty="0">
                <a:solidFill>
                  <a:srgbClr val="17375E"/>
                </a:solidFill>
                <a:latin typeface="Verdana"/>
                <a:cs typeface="Verdana"/>
              </a:rPr>
              <a:t>d</a:t>
            </a:r>
            <a:r>
              <a:rPr lang="de-CH" sz="2200" dirty="0" smtClean="0">
                <a:solidFill>
                  <a:srgbClr val="17375E"/>
                </a:solidFill>
                <a:latin typeface="Verdana"/>
                <a:cs typeface="Verdana"/>
              </a:rPr>
              <a:t>en </a:t>
            </a:r>
            <a:r>
              <a:rPr lang="de-CH" sz="2200" dirty="0" err="1" smtClean="0">
                <a:solidFill>
                  <a:srgbClr val="17375E"/>
                </a:solidFill>
                <a:latin typeface="Verdana"/>
                <a:cs typeface="Verdana"/>
              </a:rPr>
              <a:t>Referendar„meditie-ren</a:t>
            </a:r>
            <a:r>
              <a:rPr lang="de-CH" sz="2200" dirty="0" smtClean="0">
                <a:solidFill>
                  <a:srgbClr val="17375E"/>
                </a:solidFill>
                <a:latin typeface="Verdana"/>
                <a:cs typeface="Verdana"/>
              </a:rPr>
              <a:t>“ (Anselm Grün), die eigene Meinung über den Anderen aussetzen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499992" y="1124744"/>
            <a:ext cx="4644008" cy="3477875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7375E"/>
                </a:solidFill>
                <a:latin typeface="Verdana"/>
                <a:cs typeface="Verdana"/>
              </a:rPr>
              <a:t>Setting, Methoden, Vorgehen:</a:t>
            </a:r>
          </a:p>
          <a:p>
            <a:pPr marL="342900" indent="-342900">
              <a:buFont typeface="Wingdings" charset="2"/>
              <a:buChar char="Ø"/>
              <a:defRPr/>
            </a:pPr>
            <a:r>
              <a:rPr lang="de-CH" sz="2200" dirty="0">
                <a:solidFill>
                  <a:srgbClr val="17375E"/>
                </a:solidFill>
                <a:latin typeface="Verdana"/>
                <a:cs typeface="Verdana"/>
              </a:rPr>
              <a:t>Vorbild </a:t>
            </a:r>
            <a:r>
              <a:rPr lang="de-CH" sz="2200" dirty="0" smtClean="0">
                <a:solidFill>
                  <a:srgbClr val="17375E"/>
                </a:solidFill>
                <a:latin typeface="Verdana"/>
                <a:cs typeface="Verdana"/>
              </a:rPr>
              <a:t>bzgl. der relevanten Kriterien (UK, EK, HSK, ...)</a:t>
            </a:r>
            <a:endParaRPr lang="de-CH" sz="2200" dirty="0">
              <a:solidFill>
                <a:srgbClr val="17375E"/>
              </a:solidFill>
              <a:latin typeface="Verdana"/>
              <a:cs typeface="Verdana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CH" sz="2200" dirty="0">
                <a:solidFill>
                  <a:srgbClr val="17375E"/>
                </a:solidFill>
                <a:latin typeface="Verdana"/>
                <a:cs typeface="Verdana"/>
              </a:rPr>
              <a:t>Auswahl </a:t>
            </a:r>
            <a:r>
              <a:rPr lang="de-CH" sz="2200" dirty="0" smtClean="0">
                <a:solidFill>
                  <a:srgbClr val="17375E"/>
                </a:solidFill>
                <a:latin typeface="Verdana"/>
                <a:cs typeface="Verdana"/>
              </a:rPr>
              <a:t>und </a:t>
            </a:r>
            <a:r>
              <a:rPr lang="de-CH" sz="2200" dirty="0">
                <a:solidFill>
                  <a:srgbClr val="17375E"/>
                </a:solidFill>
                <a:latin typeface="Verdana"/>
                <a:cs typeface="Verdana"/>
              </a:rPr>
              <a:t>Kontakt </a:t>
            </a:r>
            <a:r>
              <a:rPr lang="de-CH" sz="2200" dirty="0" smtClean="0">
                <a:solidFill>
                  <a:srgbClr val="17375E"/>
                </a:solidFill>
                <a:latin typeface="Verdana"/>
                <a:cs typeface="Verdana"/>
              </a:rPr>
              <a:t>BL</a:t>
            </a:r>
            <a:endParaRPr lang="de-CH" sz="2200" dirty="0">
              <a:solidFill>
                <a:srgbClr val="17375E"/>
              </a:solidFill>
              <a:latin typeface="Verdana"/>
              <a:cs typeface="Verdana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CH" sz="2200" dirty="0" smtClean="0">
                <a:solidFill>
                  <a:srgbClr val="17375E"/>
                </a:solidFill>
                <a:latin typeface="Verdana"/>
                <a:cs typeface="Verdana"/>
              </a:rPr>
              <a:t>Sitzungsgestaltung, Rituale</a:t>
            </a:r>
          </a:p>
          <a:p>
            <a:pPr marL="342900" indent="-342900">
              <a:buFont typeface="Wingdings" charset="2"/>
              <a:buChar char="Ø"/>
              <a:defRPr/>
            </a:pPr>
            <a:r>
              <a:rPr lang="de-CH" sz="2200" dirty="0" smtClean="0">
                <a:solidFill>
                  <a:srgbClr val="17375E"/>
                </a:solidFill>
                <a:latin typeface="Verdana"/>
                <a:cs typeface="Verdana"/>
              </a:rPr>
              <a:t>auch in Bezug auf die Arbeit im </a:t>
            </a:r>
            <a:r>
              <a:rPr lang="de-CH" sz="2200" dirty="0" err="1" smtClean="0">
                <a:solidFill>
                  <a:srgbClr val="17375E"/>
                </a:solidFill>
                <a:latin typeface="Verdana"/>
                <a:cs typeface="Verdana"/>
              </a:rPr>
              <a:t>Se.Le</a:t>
            </a:r>
            <a:r>
              <a:rPr lang="de-CH" sz="2200" dirty="0" smtClean="0">
                <a:solidFill>
                  <a:srgbClr val="17375E"/>
                </a:solidFill>
                <a:latin typeface="Verdana"/>
                <a:cs typeface="Verdana"/>
              </a:rPr>
              <a:t>-Team</a:t>
            </a:r>
            <a:endParaRPr lang="de-CH" sz="2200" dirty="0">
              <a:solidFill>
                <a:srgbClr val="17375E"/>
              </a:solidFill>
              <a:latin typeface="Verdana"/>
              <a:cs typeface="Verdana"/>
            </a:endParaRPr>
          </a:p>
          <a:p>
            <a:pPr marL="342900" indent="-342900">
              <a:buFont typeface="Wingdings" charset="2"/>
              <a:buChar char="Ø"/>
              <a:defRPr/>
            </a:pPr>
            <a:r>
              <a:rPr lang="de-CH" sz="2200" dirty="0" smtClean="0">
                <a:solidFill>
                  <a:srgbClr val="17375E"/>
                </a:solidFill>
                <a:latin typeface="Verdana"/>
                <a:cs typeface="Verdana"/>
              </a:rPr>
              <a:t>Förderung </a:t>
            </a:r>
            <a:r>
              <a:rPr lang="de-CH" sz="2200" b="1" smtClean="0">
                <a:solidFill>
                  <a:srgbClr val="17375E"/>
                </a:solidFill>
                <a:latin typeface="Verdana"/>
                <a:cs typeface="Verdana"/>
              </a:rPr>
              <a:t>echter</a:t>
            </a:r>
            <a:r>
              <a:rPr lang="de-CH" sz="2200" smtClean="0">
                <a:solidFill>
                  <a:srgbClr val="17375E"/>
                </a:solidFill>
                <a:latin typeface="Verdana"/>
                <a:cs typeface="Verdana"/>
              </a:rPr>
              <a:t> Team-arbeit</a:t>
            </a:r>
            <a:endParaRPr lang="de-CH" sz="2200" dirty="0" smtClean="0">
              <a:solidFill>
                <a:srgbClr val="17375E"/>
              </a:solidFill>
              <a:latin typeface="Verdana"/>
              <a:cs typeface="Verdana"/>
            </a:endParaRPr>
          </a:p>
          <a:p>
            <a:pPr>
              <a:defRPr/>
            </a:pPr>
            <a:r>
              <a:rPr lang="de-CH" sz="2200" dirty="0" smtClean="0">
                <a:solidFill>
                  <a:srgbClr val="17375E"/>
                </a:solidFill>
                <a:latin typeface="Verdana"/>
                <a:cs typeface="Verdana"/>
              </a:rPr>
              <a:t>     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27584" y="5229200"/>
            <a:ext cx="7776864" cy="1446550"/>
          </a:xfrm>
          <a:prstGeom prst="rect">
            <a:avLst/>
          </a:prstGeom>
          <a:solidFill>
            <a:srgbClr val="B2B2B2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7375E"/>
                </a:solidFill>
                <a:latin typeface="Verdana"/>
                <a:cs typeface="Verdana"/>
              </a:rPr>
              <a:t>Prozessorientierung: Leitbild</a:t>
            </a:r>
            <a:r>
              <a:rPr lang="de-CH" sz="2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7375E"/>
                </a:solidFill>
                <a:latin typeface="Verdana"/>
                <a:cs typeface="Verdana"/>
              </a:rPr>
              <a:t>, Arbeit 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7375E"/>
                </a:solidFill>
                <a:latin typeface="Verdana"/>
                <a:cs typeface="Verdana"/>
              </a:rPr>
              <a:t>an </a:t>
            </a:r>
            <a:r>
              <a:rPr lang="de-CH" sz="22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7375E"/>
                </a:solidFill>
                <a:latin typeface="Verdana"/>
                <a:cs typeface="Verdana"/>
              </a:rPr>
              <a:t>Zus.arbeit</a:t>
            </a:r>
            <a:r>
              <a:rPr lang="de-CH" sz="2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17375E"/>
                </a:solidFill>
                <a:latin typeface="Verdana"/>
                <a:cs typeface="Verdana"/>
              </a:rPr>
              <a:t> &amp; Selbstverständnis des Seminarlehrerteams; Einbettung in die Fachschaft/Schule; Beziehung zum Schulleitungsteam; Unterstützungssysteme</a:t>
            </a:r>
            <a:endParaRPr lang="de-CH" sz="2200" dirty="0">
              <a:ln w="10160">
                <a:solidFill>
                  <a:schemeClr val="accent1"/>
                </a:solidFill>
                <a:prstDash val="solid"/>
              </a:ln>
              <a:solidFill>
                <a:srgbClr val="17375E"/>
              </a:solidFill>
              <a:latin typeface="Verdana"/>
              <a:cs typeface="Verdana"/>
            </a:endParaRPr>
          </a:p>
        </p:txBody>
      </p:sp>
      <p:sp>
        <p:nvSpPr>
          <p:cNvPr id="4" name="Pfeil nach unten 3"/>
          <p:cNvSpPr/>
          <p:nvPr/>
        </p:nvSpPr>
        <p:spPr>
          <a:xfrm>
            <a:off x="6372200" y="4509120"/>
            <a:ext cx="484632" cy="76238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56797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6" grpId="0" animBg="1"/>
      <p:bldP spid="4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231</Words>
  <Application>Microsoft Office PowerPoint</Application>
  <PresentationFormat>Bildschirmpräsentation 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Office-Design</vt:lpstr>
      <vt:lpstr>PowerPoint-Präsentation</vt:lpstr>
      <vt:lpstr>Teamcoaching im Studienseminar - drei Fragen zum Einstieg:</vt:lpstr>
      <vt:lpstr>Grundlegende Aspekte von Führung:</vt:lpstr>
      <vt:lpstr>Dimensionen des Führungshandelns: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Fridolin Pfefferle</dc:creator>
  <cp:lastModifiedBy>Huber, Franz, Dr.</cp:lastModifiedBy>
  <cp:revision>1069</cp:revision>
  <cp:lastPrinted>2016-04-10T12:55:21Z</cp:lastPrinted>
  <dcterms:created xsi:type="dcterms:W3CDTF">2006-03-31T13:27:57Z</dcterms:created>
  <dcterms:modified xsi:type="dcterms:W3CDTF">2019-11-20T15:07:28Z</dcterms:modified>
</cp:coreProperties>
</file>